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87" r:id="rId5"/>
    <p:sldId id="289" r:id="rId6"/>
    <p:sldId id="301" r:id="rId7"/>
    <p:sldId id="300" r:id="rId8"/>
    <p:sldId id="296" r:id="rId9"/>
    <p:sldId id="311" r:id="rId10"/>
    <p:sldId id="305" r:id="rId11"/>
    <p:sldId id="31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B287A-7CAD-F509-D47E-14BC14CFF6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E85A59E-1B1D-AD74-8281-979BA0D2CE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373DCAA-7BB0-934F-F7A7-B662FAE26285}"/>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070BA795-C013-69ED-9D82-909EC3A74A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DA2620A-AEDD-1406-813A-4C7111495C6B}"/>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160775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BB19-F313-490D-F212-9CDF2C73E96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BDBB724-90FD-8CB2-0064-52B816329E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D6540AC-547B-CC01-433D-F2F356DA6168}"/>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3C233944-C6AB-ED84-B3FE-7C2B5BF18F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688C4B-8E74-DCD0-E960-6CF1B6DDACEF}"/>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237169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FC2E26-F4AC-1AB4-1EE7-02CFDFC7D9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F3EF2AA-23C8-0AE8-1D04-82FEF9A4C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8A8F12E-2EAD-7729-1D21-E17FF3202E87}"/>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4DEBF92E-945D-A51C-DC2C-6AE3B39BFA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C53A4CF-FF73-B137-9D99-F48921E842AA}"/>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200396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54ED-EA44-1684-F8F7-33B7D2AA58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8A21345-94F7-8E3A-7D10-80B7010851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4793BF1-538B-38A2-BD95-3E7A1F211107}"/>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F27409BD-3395-6386-6AEB-5F2B1F289C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16988F-3316-CC4F-0997-5B5B46B221E0}"/>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224722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8661-6E2B-63A7-F64B-7BE76C0EC7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0A7EDE2-FBC7-ACE8-9B8C-9601F8B37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71FED9-4BCA-7ACC-BA50-C6603FF98A48}"/>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0FB1FBA8-F88C-2393-82E1-0A74DCEBDA4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3B0546-64B3-7BCD-AE8B-E058518BC04C}"/>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40513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06BC2-3F43-AA1A-44D5-A321C28193E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D373797-BDC3-0D0D-3D68-607B1DEDE5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E5570D3-656A-BF48-DA6F-02DDF6E5E0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3ED120A-034F-844B-9CAD-39656DB14173}"/>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6" name="Footer Placeholder 5">
            <a:extLst>
              <a:ext uri="{FF2B5EF4-FFF2-40B4-BE49-F238E27FC236}">
                <a16:creationId xmlns:a16="http://schemas.microsoft.com/office/drawing/2014/main" id="{717E42EE-EF4A-D77B-04E2-CE6CC827352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9C02F8-7A24-72FD-587E-F946602853A0}"/>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68871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0FEC-4D2C-8FE1-1954-8E0FEFE4917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B9A4101-27E5-41C2-8281-490771E79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539BD9-865E-B1B3-1833-DEC33F033F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6519A4E-140B-7972-6299-7D539215B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3AE2A9-BEB6-5725-3A14-35770D096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5564E6B-E103-8E54-90D9-1A1F5BCC2505}"/>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8" name="Footer Placeholder 7">
            <a:extLst>
              <a:ext uri="{FF2B5EF4-FFF2-40B4-BE49-F238E27FC236}">
                <a16:creationId xmlns:a16="http://schemas.microsoft.com/office/drawing/2014/main" id="{7F25E19B-C2ED-8DE8-8DBC-7DC7D4208D7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BF45765-1676-F104-8D46-0AB6C7F82F0F}"/>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8393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DFD87-F05D-46A3-8355-6DFB17005B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EB24EF9-0141-17AB-8FF7-D68FAC249A80}"/>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4" name="Footer Placeholder 3">
            <a:extLst>
              <a:ext uri="{FF2B5EF4-FFF2-40B4-BE49-F238E27FC236}">
                <a16:creationId xmlns:a16="http://schemas.microsoft.com/office/drawing/2014/main" id="{AF2EF9A8-CAD7-D8C0-0CA1-8C8A8A37032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D656F83-6713-7C39-94E1-61A9E477D6AE}"/>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95507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FBDEFE-0270-12D0-0211-14357BB33E54}"/>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3" name="Footer Placeholder 2">
            <a:extLst>
              <a:ext uri="{FF2B5EF4-FFF2-40B4-BE49-F238E27FC236}">
                <a16:creationId xmlns:a16="http://schemas.microsoft.com/office/drawing/2014/main" id="{0E84B8D3-FC4A-47E7-043F-E7BE305C904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311B77A-4C3F-AF27-0E71-79C3F5B829C8}"/>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62058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3E56D-7B82-EC9C-1A60-EBB806DAB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C46E7EB-FF46-03AD-2589-A5A8A265B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38A9092-B573-AE11-D9ED-C10069985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EC0D1F-D259-E560-3385-0F1B65E685F0}"/>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6" name="Footer Placeholder 5">
            <a:extLst>
              <a:ext uri="{FF2B5EF4-FFF2-40B4-BE49-F238E27FC236}">
                <a16:creationId xmlns:a16="http://schemas.microsoft.com/office/drawing/2014/main" id="{97DCCFEA-C58D-E2AF-5F5E-FFDF977E17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4088D6-8A70-8396-0A32-31B9BE5D40D8}"/>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258728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03B5-57E6-0230-9A7E-6F3F5FF37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4B3DA06-78EB-970E-631A-8DA39B174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2C9C7ED-EEDD-6509-51CE-CA420CABE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FC92E-D113-1818-8CD5-3CEEF7A5E4C0}"/>
              </a:ext>
            </a:extLst>
          </p:cNvPr>
          <p:cNvSpPr>
            <a:spLocks noGrp="1"/>
          </p:cNvSpPr>
          <p:nvPr>
            <p:ph type="dt" sz="half" idx="10"/>
          </p:nvPr>
        </p:nvSpPr>
        <p:spPr/>
        <p:txBody>
          <a:bodyPr/>
          <a:lstStyle/>
          <a:p>
            <a:fld id="{B8375352-D166-452B-8A83-F2A83ED9CC27}" type="datetimeFigureOut">
              <a:rPr lang="en-IN" smtClean="0"/>
              <a:t>22-07-2023</a:t>
            </a:fld>
            <a:endParaRPr lang="en-IN"/>
          </a:p>
        </p:txBody>
      </p:sp>
      <p:sp>
        <p:nvSpPr>
          <p:cNvPr id="6" name="Footer Placeholder 5">
            <a:extLst>
              <a:ext uri="{FF2B5EF4-FFF2-40B4-BE49-F238E27FC236}">
                <a16:creationId xmlns:a16="http://schemas.microsoft.com/office/drawing/2014/main" id="{6250DD62-F97B-F89E-7C83-FFB93C04539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B955DA-357E-7A89-60DD-0184EA4A9436}"/>
              </a:ext>
            </a:extLst>
          </p:cNvPr>
          <p:cNvSpPr>
            <a:spLocks noGrp="1"/>
          </p:cNvSpPr>
          <p:nvPr>
            <p:ph type="sldNum" sz="quarter" idx="12"/>
          </p:nvPr>
        </p:nvSpPr>
        <p:spPr/>
        <p:txBody>
          <a:bodyPr/>
          <a:lstStyle/>
          <a:p>
            <a:fld id="{A47EF3D1-C3DE-4C87-90ED-3CE92BE59953}" type="slidenum">
              <a:rPr lang="en-IN" smtClean="0"/>
              <a:t>‹#›</a:t>
            </a:fld>
            <a:endParaRPr lang="en-IN"/>
          </a:p>
        </p:txBody>
      </p:sp>
    </p:spTree>
    <p:extLst>
      <p:ext uri="{BB962C8B-B14F-4D97-AF65-F5344CB8AC3E}">
        <p14:creationId xmlns:p14="http://schemas.microsoft.com/office/powerpoint/2010/main" val="1833372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BDDD6-C22C-E9FD-F41E-BFD5620C26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337DB9-0E89-DD52-4A8A-BCAE69700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7E5FC41-4F57-FB05-2B9A-33144EDF56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75352-D166-452B-8A83-F2A83ED9CC27}" type="datetimeFigureOut">
              <a:rPr lang="en-IN" smtClean="0"/>
              <a:t>22-07-2023</a:t>
            </a:fld>
            <a:endParaRPr lang="en-IN"/>
          </a:p>
        </p:txBody>
      </p:sp>
      <p:sp>
        <p:nvSpPr>
          <p:cNvPr id="5" name="Footer Placeholder 4">
            <a:extLst>
              <a:ext uri="{FF2B5EF4-FFF2-40B4-BE49-F238E27FC236}">
                <a16:creationId xmlns:a16="http://schemas.microsoft.com/office/drawing/2014/main" id="{F793D1E6-31EF-2558-4FB8-629ABF481D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4B3D09B-710F-D53D-18E9-BA12B7E51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EF3D1-C3DE-4C87-90ED-3CE92BE59953}" type="slidenum">
              <a:rPr lang="en-IN" smtClean="0"/>
              <a:t>‹#›</a:t>
            </a:fld>
            <a:endParaRPr lang="en-IN"/>
          </a:p>
        </p:txBody>
      </p:sp>
    </p:spTree>
    <p:extLst>
      <p:ext uri="{BB962C8B-B14F-4D97-AF65-F5344CB8AC3E}">
        <p14:creationId xmlns:p14="http://schemas.microsoft.com/office/powerpoint/2010/main" val="325046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64C8-9D6E-7537-8376-B50E0C7DEAEA}"/>
              </a:ext>
            </a:extLst>
          </p:cNvPr>
          <p:cNvSpPr>
            <a:spLocks noGrp="1"/>
          </p:cNvSpPr>
          <p:nvPr>
            <p:ph type="ctrTitle"/>
          </p:nvPr>
        </p:nvSpPr>
        <p:spPr/>
        <p:txBody>
          <a:bodyPr>
            <a:normAutofit/>
          </a:bodyPr>
          <a:lstStyle/>
          <a:p>
            <a:r>
              <a:rPr lang="en-IN" sz="4000" b="1" i="0" u="none" strike="noStrike" baseline="0" dirty="0">
                <a:latin typeface="Times New Roman" panose="02020603050405020304" pitchFamily="18" charset="0"/>
              </a:rPr>
              <a:t>UNIT 3: Public Debt, Budgets and Fiscal Policy in India</a:t>
            </a:r>
            <a:endParaRPr lang="en-IN" sz="11500" b="1" dirty="0"/>
          </a:p>
        </p:txBody>
      </p:sp>
    </p:spTree>
    <p:extLst>
      <p:ext uri="{BB962C8B-B14F-4D97-AF65-F5344CB8AC3E}">
        <p14:creationId xmlns:p14="http://schemas.microsoft.com/office/powerpoint/2010/main" val="206790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lnSpcReduction="10000"/>
          </a:bodyPr>
          <a:lstStyle/>
          <a:p>
            <a:pPr marL="0" indent="0" algn="l">
              <a:buNone/>
            </a:pPr>
            <a:r>
              <a:rPr lang="en-IN" b="1" dirty="0">
                <a:latin typeface="Times New Roman" panose="02020603050405020304" pitchFamily="18" charset="0"/>
                <a:cs typeface="Times New Roman" panose="02020603050405020304" pitchFamily="18" charset="0"/>
              </a:rPr>
              <a:t>5. To Provide more Employment Opportunities:</a:t>
            </a:r>
          </a:p>
          <a:p>
            <a:pPr marL="0" indent="0" algn="l">
              <a:buNone/>
            </a:pPr>
            <a:r>
              <a:rPr lang="en-IN" dirty="0">
                <a:latin typeface="Times New Roman" panose="02020603050405020304" pitchFamily="18" charset="0"/>
                <a:cs typeface="Times New Roman" panose="02020603050405020304" pitchFamily="18" charset="0"/>
              </a:rPr>
              <a:t>Since in less developed countries, population grows at a very fast rate, the aim of fiscal policy in such countries is to make high doses of expenditures which are helpful to raise employment opportunities. Generally under developed economies suffer from unemployment.</a:t>
            </a:r>
          </a:p>
          <a:p>
            <a:pPr marL="0" indent="0" algn="l" fontAlgn="base">
              <a:buNone/>
            </a:pPr>
            <a:endParaRPr lang="en-IN" b="1" dirty="0">
              <a:effectLst/>
              <a:latin typeface="Times New Roman" panose="02020603050405020304" pitchFamily="18" charset="0"/>
              <a:cs typeface="Times New Roman" panose="02020603050405020304" pitchFamily="18" charset="0"/>
            </a:endParaRPr>
          </a:p>
          <a:p>
            <a:pPr marL="0" indent="0" algn="l" fontAlgn="base">
              <a:buNone/>
            </a:pPr>
            <a:r>
              <a:rPr lang="en-IN" b="1" dirty="0">
                <a:effectLst/>
                <a:latin typeface="Times New Roman" panose="02020603050405020304" pitchFamily="18" charset="0"/>
                <a:cs typeface="Times New Roman" panose="02020603050405020304" pitchFamily="18" charset="0"/>
              </a:rPr>
              <a:t>6. Promotion of Economic Stability:</a:t>
            </a:r>
            <a:endParaRPr lang="en-IN" b="0" dirty="0">
              <a:effectLst/>
              <a:latin typeface="Times New Roman" panose="02020603050405020304" pitchFamily="18" charset="0"/>
              <a:cs typeface="Times New Roman" panose="02020603050405020304" pitchFamily="18" charset="0"/>
            </a:endParaRPr>
          </a:p>
          <a:p>
            <a:pPr algn="l" fontAlgn="base"/>
            <a:r>
              <a:rPr lang="en-IN" b="0" dirty="0">
                <a:effectLst/>
                <a:latin typeface="Times New Roman" panose="02020603050405020304" pitchFamily="18" charset="0"/>
                <a:cs typeface="Times New Roman" panose="02020603050405020304" pitchFamily="18" charset="0"/>
              </a:rPr>
              <a:t>Still another role played by the fiscal policy in developing countries is of maintaining reasonable internal and external economic stability. Generally, a developing country is prone to the efforts of international cyclical fluctuations. Such countries mainly export primary products and import manufactured and capital goods. However, in order to minimize the effects of international cyclical fluctuations, fiscal policy should be viewed from a longer perspective.</a:t>
            </a:r>
          </a:p>
          <a:p>
            <a:pPr marL="0" indent="0" algn="l">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96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marL="0" indent="0" algn="l">
              <a:buNone/>
            </a:pPr>
            <a:endParaRPr lang="en-IN" dirty="0"/>
          </a:p>
        </p:txBody>
      </p:sp>
    </p:spTree>
    <p:extLst>
      <p:ext uri="{BB962C8B-B14F-4D97-AF65-F5344CB8AC3E}">
        <p14:creationId xmlns:p14="http://schemas.microsoft.com/office/powerpoint/2010/main" val="210996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marL="0" indent="0" algn="just">
              <a:buNone/>
            </a:pPr>
            <a:r>
              <a:rPr lang="en-IN" b="1" i="0" u="none" strike="noStrike" baseline="0" dirty="0">
                <a:latin typeface="Times New Roman" panose="02020603050405020304" pitchFamily="18" charset="0"/>
                <a:cs typeface="Times New Roman" panose="02020603050405020304" pitchFamily="18" charset="0"/>
              </a:rPr>
              <a:t>Definition of Public Debt: </a:t>
            </a:r>
          </a:p>
          <a:p>
            <a:pPr algn="just"/>
            <a:r>
              <a:rPr lang="en-IN" sz="2400" b="0" i="0" u="none" strike="noStrike" baseline="0" dirty="0">
                <a:latin typeface="Times New Roman" panose="02020603050405020304" pitchFamily="18" charset="0"/>
                <a:cs typeface="Times New Roman" panose="02020603050405020304" pitchFamily="18" charset="0"/>
              </a:rPr>
              <a:t>Public debt may be defined as the loans incurred by the government to finance its activities. </a:t>
            </a:r>
          </a:p>
          <a:p>
            <a:pPr algn="just"/>
            <a:r>
              <a:rPr lang="en-IN" sz="2400" b="0" i="0" u="none" strike="noStrike" baseline="0" dirty="0">
                <a:latin typeface="Times New Roman" panose="02020603050405020304" pitchFamily="18" charset="0"/>
                <a:cs typeface="Times New Roman" panose="02020603050405020304" pitchFamily="18" charset="0"/>
              </a:rPr>
              <a:t>Public debt is incurred when the government borrows internally or externally from banks, other nations or multilateral financial institutions. </a:t>
            </a:r>
          </a:p>
          <a:p>
            <a:pPr algn="just"/>
            <a:r>
              <a:rPr lang="en-IN" sz="2400" b="0" i="0" u="none" strike="noStrike" baseline="0" dirty="0">
                <a:latin typeface="Times New Roman" panose="02020603050405020304" pitchFamily="18" charset="0"/>
                <a:cs typeface="Times New Roman" panose="02020603050405020304" pitchFamily="18" charset="0"/>
              </a:rPr>
              <a:t>Since debt is to be repaid with interest, it does not constitute income.</a:t>
            </a:r>
          </a:p>
          <a:p>
            <a:pPr algn="just"/>
            <a:r>
              <a:rPr lang="en-IN" sz="2400" b="0" i="0" u="none" strike="noStrike" baseline="0" dirty="0">
                <a:latin typeface="Times New Roman" panose="02020603050405020304" pitchFamily="18" charset="0"/>
                <a:cs typeface="Times New Roman" panose="02020603050405020304" pitchFamily="18" charset="0"/>
              </a:rPr>
              <a:t>Governments resort to public debt when other means of government earnings are not sufficient to meet its requirements.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37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marL="0" indent="0" algn="l">
              <a:buNone/>
            </a:pPr>
            <a:r>
              <a:rPr lang="en-IN" b="1" i="0" u="none" strike="noStrike" baseline="0" dirty="0">
                <a:latin typeface="Times New Roman" panose="02020603050405020304" pitchFamily="18" charset="0"/>
                <a:cs typeface="Times New Roman" panose="02020603050405020304" pitchFamily="18" charset="0"/>
              </a:rPr>
              <a:t>Classification of Public debt</a:t>
            </a:r>
          </a:p>
          <a:p>
            <a:pPr algn="l"/>
            <a:r>
              <a:rPr lang="en-IN" sz="2400" b="0" i="0" u="none" strike="noStrike" baseline="0" dirty="0">
                <a:latin typeface="Times New Roman" panose="02020603050405020304" pitchFamily="18" charset="0"/>
                <a:cs typeface="Times New Roman" panose="02020603050405020304" pitchFamily="18" charset="0"/>
              </a:rPr>
              <a:t>Public debt can be classified as follows:</a:t>
            </a:r>
          </a:p>
          <a:p>
            <a:pPr marL="342900" indent="-342900" algn="l">
              <a:buFont typeface="+mj-lt"/>
              <a:buAutoNum type="arabicPeriod"/>
            </a:pPr>
            <a:r>
              <a:rPr lang="en-IN" sz="2400" b="0" i="0" u="none" strike="noStrike" baseline="0" dirty="0">
                <a:latin typeface="Times New Roman" panose="02020603050405020304" pitchFamily="18" charset="0"/>
                <a:cs typeface="Times New Roman" panose="02020603050405020304" pitchFamily="18" charset="0"/>
              </a:rPr>
              <a:t>Internal and external debt</a:t>
            </a:r>
          </a:p>
          <a:p>
            <a:pPr marL="342900" indent="-342900" algn="l">
              <a:buFont typeface="+mj-lt"/>
              <a:buAutoNum type="arabicPeriod"/>
            </a:pPr>
            <a:r>
              <a:rPr lang="en-IN" sz="2400" b="0" i="0" u="none" strike="noStrike" baseline="0" dirty="0">
                <a:latin typeface="Times New Roman" panose="02020603050405020304" pitchFamily="18" charset="0"/>
                <a:cs typeface="Times New Roman" panose="02020603050405020304" pitchFamily="18" charset="0"/>
              </a:rPr>
              <a:t>Short term and long term debt</a:t>
            </a:r>
          </a:p>
          <a:p>
            <a:pPr marL="342900" indent="-342900" algn="l">
              <a:buFont typeface="+mj-lt"/>
              <a:buAutoNum type="arabicPeriod"/>
            </a:pPr>
            <a:r>
              <a:rPr lang="en-IN" sz="2400" b="0" i="0" u="none" strike="noStrike" baseline="0" dirty="0">
                <a:latin typeface="Times New Roman" panose="02020603050405020304" pitchFamily="18" charset="0"/>
                <a:cs typeface="Times New Roman" panose="02020603050405020304" pitchFamily="18" charset="0"/>
              </a:rPr>
              <a:t>Funded and unfunded debt</a:t>
            </a:r>
          </a:p>
          <a:p>
            <a:pPr marL="342900" indent="-342900" algn="l">
              <a:buFont typeface="+mj-lt"/>
              <a:buAutoNum type="arabicPeriod"/>
            </a:pPr>
            <a:r>
              <a:rPr lang="en-IN" sz="2400" b="0" i="0" u="none" strike="noStrike" baseline="0" dirty="0">
                <a:latin typeface="Times New Roman" panose="02020603050405020304" pitchFamily="18" charset="0"/>
                <a:cs typeface="Times New Roman" panose="02020603050405020304" pitchFamily="18" charset="0"/>
              </a:rPr>
              <a:t>Redeemable and irredeemable debt</a:t>
            </a:r>
          </a:p>
          <a:p>
            <a:pPr marL="342900" indent="-342900" algn="l">
              <a:buFont typeface="+mj-lt"/>
              <a:buAutoNum type="arabicPeriod"/>
            </a:pPr>
            <a:r>
              <a:rPr lang="en-IN" sz="2400" b="0" i="0" u="none" strike="noStrike" baseline="0" dirty="0">
                <a:latin typeface="Times New Roman" panose="02020603050405020304" pitchFamily="18" charset="0"/>
                <a:cs typeface="Times New Roman" panose="02020603050405020304" pitchFamily="18" charset="0"/>
              </a:rPr>
              <a:t>Productive and unproductive debt</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05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4"/>
            <a:ext cx="10815918" cy="6043947"/>
          </a:xfrm>
        </p:spPr>
        <p:txBody>
          <a:bodyPr>
            <a:normAutofit fontScale="85000" lnSpcReduction="10000"/>
          </a:bodyPr>
          <a:lstStyle/>
          <a:p>
            <a:pPr marL="0" indent="0" algn="ctr">
              <a:buNone/>
            </a:pPr>
            <a:r>
              <a:rPr lang="en-IN" b="1" i="0" dirty="0">
                <a:effectLst/>
                <a:latin typeface="Times New Roman" panose="02020603050405020304" pitchFamily="18" charset="0"/>
                <a:cs typeface="Times New Roman" panose="02020603050405020304" pitchFamily="18" charset="0"/>
              </a:rPr>
              <a:t>Government Budgeting</a:t>
            </a:r>
          </a:p>
          <a:p>
            <a:pPr algn="just"/>
            <a:r>
              <a:rPr lang="en-IN" b="0" i="0" dirty="0">
                <a:effectLst/>
                <a:latin typeface="Times New Roman" panose="02020603050405020304" pitchFamily="18" charset="0"/>
                <a:cs typeface="Times New Roman" panose="02020603050405020304" pitchFamily="18" charset="0"/>
              </a:rPr>
              <a:t>The </a:t>
            </a:r>
            <a:r>
              <a:rPr lang="en-IN" b="1" i="0" dirty="0">
                <a:effectLst/>
                <a:latin typeface="Times New Roman" panose="02020603050405020304" pitchFamily="18" charset="0"/>
                <a:cs typeface="Times New Roman" panose="02020603050405020304" pitchFamily="18" charset="0"/>
              </a:rPr>
              <a:t>Government Budget</a:t>
            </a:r>
            <a:r>
              <a:rPr lang="en-IN" b="0" i="0" dirty="0">
                <a:effectLst/>
                <a:latin typeface="Times New Roman" panose="02020603050405020304" pitchFamily="18" charset="0"/>
                <a:cs typeface="Times New Roman" panose="02020603050405020304" pitchFamily="18" charset="0"/>
              </a:rPr>
              <a:t> is a comprehensive document that </a:t>
            </a:r>
            <a:r>
              <a:rPr lang="en-IN" i="0" dirty="0">
                <a:effectLst/>
                <a:latin typeface="Times New Roman" panose="02020603050405020304" pitchFamily="18" charset="0"/>
                <a:cs typeface="Times New Roman" panose="02020603050405020304" pitchFamily="18" charset="0"/>
              </a:rPr>
              <a:t>explains the income and expenses of a nation. The finance minister of the country presents </a:t>
            </a:r>
            <a:r>
              <a:rPr lang="en-IN" b="0" i="0" dirty="0">
                <a:effectLst/>
                <a:latin typeface="Times New Roman" panose="02020603050405020304" pitchFamily="18" charset="0"/>
                <a:cs typeface="Times New Roman" panose="02020603050405020304" pitchFamily="18" charset="0"/>
              </a:rPr>
              <a:t>this annual statement in the Lok Sabha; in front of the elected representatives of the country. A </a:t>
            </a:r>
            <a:r>
              <a:rPr lang="en-IN" i="0" dirty="0">
                <a:effectLst/>
                <a:latin typeface="Times New Roman" panose="02020603050405020304" pitchFamily="18" charset="0"/>
                <a:cs typeface="Times New Roman" panose="02020603050405020304" pitchFamily="18" charset="0"/>
              </a:rPr>
              <a:t>fiscal year </a:t>
            </a:r>
            <a:r>
              <a:rPr lang="en-IN" b="0" i="0" dirty="0">
                <a:effectLst/>
                <a:latin typeface="Times New Roman" panose="02020603050405020304" pitchFamily="18" charset="0"/>
                <a:cs typeface="Times New Roman" panose="02020603050405020304" pitchFamily="18" charset="0"/>
              </a:rPr>
              <a:t>starts from April 1st and concludes on March 31st next year. </a:t>
            </a:r>
          </a:p>
          <a:p>
            <a:pPr marL="0" indent="0" algn="just">
              <a:buNone/>
            </a:pPr>
            <a:endParaRPr lang="en-IN" dirty="0">
              <a:latin typeface="Times New Roman" panose="02020603050405020304" pitchFamily="18" charset="0"/>
              <a:cs typeface="Times New Roman" panose="02020603050405020304" pitchFamily="18" charset="0"/>
            </a:endParaRPr>
          </a:p>
          <a:p>
            <a:pPr marL="0" indent="0" algn="just">
              <a:buNone/>
            </a:pPr>
            <a:r>
              <a:rPr lang="en-IN" b="1" i="0" dirty="0">
                <a:effectLst/>
                <a:latin typeface="Times New Roman" panose="02020603050405020304" pitchFamily="18" charset="0"/>
                <a:cs typeface="Times New Roman" panose="02020603050405020304" pitchFamily="18" charset="0"/>
              </a:rPr>
              <a:t>What is Government Budgeting?</a:t>
            </a:r>
          </a:p>
          <a:p>
            <a:pPr algn="just">
              <a:buFont typeface="Arial" panose="020B0604020202020204" pitchFamily="34" charset="0"/>
              <a:buChar char="•"/>
            </a:pPr>
            <a:r>
              <a:rPr lang="en-IN" b="0" i="0" dirty="0">
                <a:effectLst/>
                <a:latin typeface="Times New Roman" panose="02020603050405020304" pitchFamily="18" charset="0"/>
                <a:cs typeface="Times New Roman" panose="02020603050405020304" pitchFamily="18" charset="0"/>
              </a:rPr>
              <a:t>A budget can be defined as an </a:t>
            </a:r>
            <a:r>
              <a:rPr lang="en-IN" i="0" dirty="0">
                <a:effectLst/>
                <a:latin typeface="Times New Roman" panose="02020603050405020304" pitchFamily="18" charset="0"/>
                <a:cs typeface="Times New Roman" panose="02020603050405020304" pitchFamily="18" charset="0"/>
              </a:rPr>
              <a:t>estimation of revenue and expenses over a specified future period of time and is usually compiled and re-evaluated on a periodic basis.</a:t>
            </a:r>
          </a:p>
          <a:p>
            <a:pPr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The government budget, also known as the Annual Financial Statement of the nation, is the annual fiscal statement that depicts the revenues and expenditures of the country for a financial year.</a:t>
            </a:r>
          </a:p>
          <a:p>
            <a:pPr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The government budgeting is deliberated by the legislature, sanctioned by the Chief Executive or President, and prepared by the Finance Minister of the country.</a:t>
            </a:r>
          </a:p>
          <a:p>
            <a:pPr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The Government Budget has a constitutional status under Article 112 of the Indian </a:t>
            </a:r>
            <a:r>
              <a:rPr lang="en-IN" b="0" i="0" dirty="0">
                <a:effectLst/>
                <a:latin typeface="Times New Roman" panose="02020603050405020304" pitchFamily="18" charset="0"/>
                <a:cs typeface="Times New Roman" panose="02020603050405020304" pitchFamily="18" charset="0"/>
              </a:rPr>
              <a:t>constitution.</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99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lnSpcReduction="10000"/>
          </a:bodyPr>
          <a:lstStyle/>
          <a:p>
            <a:pPr marL="0" indent="0" algn="ctr">
              <a:buNone/>
            </a:pPr>
            <a:r>
              <a:rPr lang="en-IN" b="1" i="0" dirty="0">
                <a:effectLst/>
                <a:latin typeface="Times New Roman" panose="02020603050405020304" pitchFamily="18" charset="0"/>
                <a:cs typeface="Times New Roman" panose="02020603050405020304" pitchFamily="18" charset="0"/>
              </a:rPr>
              <a:t>How is it planned?</a:t>
            </a:r>
          </a:p>
          <a:p>
            <a:pPr algn="just">
              <a:buFont typeface="Arial" panose="020B0604020202020204" pitchFamily="34" charset="0"/>
              <a:buChar char="•"/>
            </a:pPr>
            <a:r>
              <a:rPr lang="en-IN" b="0" i="0" dirty="0">
                <a:effectLst/>
                <a:latin typeface="Times New Roman" panose="02020603050405020304" pitchFamily="18" charset="0"/>
                <a:cs typeface="Times New Roman" panose="02020603050405020304" pitchFamily="18" charset="0"/>
              </a:rPr>
              <a:t>A government's budget is prepared by </a:t>
            </a:r>
            <a:r>
              <a:rPr lang="en-IN" i="0" dirty="0">
                <a:effectLst/>
                <a:latin typeface="Times New Roman" panose="02020603050405020304" pitchFamily="18" charset="0"/>
                <a:cs typeface="Times New Roman" panose="02020603050405020304" pitchFamily="18" charset="0"/>
              </a:rPr>
              <a:t>estimating its expected expenditures and taking measures to raise funds to cover them.</a:t>
            </a:r>
          </a:p>
          <a:p>
            <a:pPr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Taxation, interest on loans to states, penalties, and fees, as well as dividends from public sector firms, are the main sources of revenue for a country's government.</a:t>
            </a:r>
          </a:p>
          <a:p>
            <a:pPr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As a result, the government spends on –</a:t>
            </a:r>
          </a:p>
          <a:p>
            <a:pPr marL="742950" lvl="1" indent="-285750"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Staff pay, security, and defence</a:t>
            </a:r>
          </a:p>
          <a:p>
            <a:pPr marL="742950" lvl="1" indent="-285750"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Providing citizens with products and services</a:t>
            </a:r>
          </a:p>
          <a:p>
            <a:pPr marL="742950" lvl="1" indent="-285750" algn="just">
              <a:buFont typeface="Arial" panose="020B0604020202020204" pitchFamily="34" charset="0"/>
              <a:buChar char="•"/>
            </a:pPr>
            <a:r>
              <a:rPr lang="en-IN" i="0" dirty="0">
                <a:effectLst/>
                <a:latin typeface="Times New Roman" panose="02020603050405020304" pitchFamily="18" charset="0"/>
                <a:cs typeface="Times New Roman" panose="02020603050405020304" pitchFamily="18" charset="0"/>
              </a:rPr>
              <a:t>Maintaining law and order</a:t>
            </a:r>
          </a:p>
          <a:p>
            <a:pPr algn="just">
              <a:buFont typeface="Arial" panose="020B0604020202020204" pitchFamily="34" charset="0"/>
              <a:buChar char="•"/>
            </a:pPr>
            <a:r>
              <a:rPr lang="en-IN" b="0" i="0" dirty="0">
                <a:effectLst/>
                <a:latin typeface="Times New Roman" panose="02020603050405020304" pitchFamily="18" charset="0"/>
                <a:cs typeface="Times New Roman" panose="02020603050405020304" pitchFamily="18" charset="0"/>
              </a:rPr>
              <a:t>These expenditures and revenues are taken into account when creating a budget. The Indian constitution requires that the budget for the following fiscal year be presented to Parliament.</a:t>
            </a:r>
          </a:p>
        </p:txBody>
      </p:sp>
    </p:spTree>
    <p:extLst>
      <p:ext uri="{BB962C8B-B14F-4D97-AF65-F5344CB8AC3E}">
        <p14:creationId xmlns:p14="http://schemas.microsoft.com/office/powerpoint/2010/main" val="188554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marL="0" indent="0" algn="ctr">
              <a:buNone/>
            </a:pPr>
            <a:r>
              <a:rPr lang="en-IN" sz="2400" b="1" i="0" u="none" strike="noStrike" baseline="0" dirty="0">
                <a:latin typeface="Times New Roman" panose="02020603050405020304" pitchFamily="18" charset="0"/>
                <a:cs typeface="Times New Roman" panose="02020603050405020304" pitchFamily="18" charset="0"/>
              </a:rPr>
              <a:t>IMPACT OF DEFICIT BUDGETS ON THE ECONOMY</a:t>
            </a:r>
          </a:p>
          <a:p>
            <a:pPr marL="0" indent="0" algn="ctr">
              <a:buNone/>
            </a:pPr>
            <a:endParaRPr lang="en-US" sz="2400" b="1" dirty="0">
              <a:latin typeface="Times New Roman" panose="02020603050405020304" pitchFamily="18" charset="0"/>
              <a:cs typeface="Times New Roman" panose="02020603050405020304" pitchFamily="18" charset="0"/>
            </a:endParaRPr>
          </a:p>
          <a:p>
            <a:pPr marL="514350" indent="-514350" algn="l" fontAlgn="base">
              <a:buFont typeface="+mj-lt"/>
              <a:buAutoNum type="arabicPeriod"/>
            </a:pPr>
            <a:r>
              <a:rPr lang="en-IN" sz="2400" b="1" i="0" dirty="0">
                <a:effectLst/>
                <a:latin typeface="Times New Roman" panose="02020603050405020304" pitchFamily="18" charset="0"/>
                <a:cs typeface="Times New Roman" panose="02020603050405020304" pitchFamily="18" charset="0"/>
              </a:rPr>
              <a:t>Increased Debt</a:t>
            </a:r>
          </a:p>
          <a:p>
            <a:pPr marL="514350" indent="-514350" fontAlgn="base">
              <a:buFont typeface="+mj-lt"/>
              <a:buAutoNum type="arabicPeriod"/>
            </a:pPr>
            <a:r>
              <a:rPr lang="en-IN" sz="2400" b="1" i="0" dirty="0">
                <a:effectLst/>
                <a:latin typeface="Times New Roman" panose="02020603050405020304" pitchFamily="18" charset="0"/>
                <a:cs typeface="Times New Roman" panose="02020603050405020304" pitchFamily="18" charset="0"/>
              </a:rPr>
              <a:t>Short-term Economic Growth</a:t>
            </a:r>
          </a:p>
          <a:p>
            <a:pPr marL="514350" indent="-514350" fontAlgn="base">
              <a:buFont typeface="+mj-lt"/>
              <a:buAutoNum type="arabicPeriod"/>
            </a:pPr>
            <a:r>
              <a:rPr lang="en-IN" sz="2400" b="1" i="0" dirty="0">
                <a:effectLst/>
                <a:latin typeface="Times New Roman" panose="02020603050405020304" pitchFamily="18" charset="0"/>
                <a:cs typeface="Times New Roman" panose="02020603050405020304" pitchFamily="18" charset="0"/>
              </a:rPr>
              <a:t>Higher Interest Payments</a:t>
            </a:r>
          </a:p>
          <a:p>
            <a:pPr marL="514350" indent="-514350" fontAlgn="base">
              <a:buFont typeface="+mj-lt"/>
              <a:buAutoNum type="arabicPeriod"/>
            </a:pPr>
            <a:r>
              <a:rPr lang="en-IN" sz="2400" b="1" i="0" dirty="0">
                <a:effectLst/>
                <a:latin typeface="Times New Roman" panose="02020603050405020304" pitchFamily="18" charset="0"/>
                <a:cs typeface="Times New Roman" panose="02020603050405020304" pitchFamily="18" charset="0"/>
              </a:rPr>
              <a:t>Crowding Out Effect</a:t>
            </a:r>
          </a:p>
          <a:p>
            <a:pPr marL="514350" indent="-514350" fontAlgn="base">
              <a:buFont typeface="+mj-lt"/>
              <a:buAutoNum type="arabicPeriod"/>
            </a:pPr>
            <a:r>
              <a:rPr lang="en-IN" sz="2400" b="1" i="0" dirty="0">
                <a:effectLst/>
                <a:latin typeface="Times New Roman" panose="02020603050405020304" pitchFamily="18" charset="0"/>
                <a:cs typeface="Times New Roman" panose="02020603050405020304" pitchFamily="18" charset="0"/>
              </a:rPr>
              <a:t>Higher Interest Rates</a:t>
            </a:r>
          </a:p>
        </p:txBody>
      </p:sp>
    </p:spTree>
    <p:extLst>
      <p:ext uri="{BB962C8B-B14F-4D97-AF65-F5344CB8AC3E}">
        <p14:creationId xmlns:p14="http://schemas.microsoft.com/office/powerpoint/2010/main" val="392547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marL="0" indent="0" algn="l">
              <a:buNone/>
            </a:pPr>
            <a:r>
              <a:rPr lang="en-IN" b="1" i="0" dirty="0">
                <a:effectLst/>
                <a:latin typeface="Times New Roman" panose="02020603050405020304" pitchFamily="18" charset="0"/>
                <a:cs typeface="Times New Roman" panose="02020603050405020304" pitchFamily="18" charset="0"/>
              </a:rPr>
              <a:t>Fiscal Policy:</a:t>
            </a:r>
            <a:endParaRPr lang="en-IN" b="1" dirty="0">
              <a:latin typeface="Times New Roman" panose="02020603050405020304" pitchFamily="18" charset="0"/>
              <a:cs typeface="Times New Roman" panose="02020603050405020304" pitchFamily="18" charset="0"/>
            </a:endParaRPr>
          </a:p>
          <a:p>
            <a:r>
              <a:rPr lang="en-IN" b="0" i="0" dirty="0">
                <a:effectLst/>
                <a:latin typeface="Times New Roman" panose="02020603050405020304" pitchFamily="18" charset="0"/>
                <a:cs typeface="Times New Roman" panose="02020603050405020304" pitchFamily="18" charset="0"/>
              </a:rPr>
              <a:t>Fiscal Policy deals with the revenue and expenditure policy of the Govt. The word fiscal has been derived from the word ‘fisk’ which means public treasury or Govt funds.</a:t>
            </a:r>
          </a:p>
          <a:p>
            <a:endParaRPr lang="en-IN" dirty="0">
              <a:latin typeface="Times New Roman" panose="02020603050405020304" pitchFamily="18" charset="0"/>
              <a:cs typeface="Times New Roman" panose="02020603050405020304" pitchFamily="18" charset="0"/>
            </a:endParaRPr>
          </a:p>
          <a:p>
            <a:r>
              <a:rPr lang="en-IN" b="0" i="0" dirty="0">
                <a:effectLst/>
                <a:latin typeface="Times New Roman" panose="02020603050405020304" pitchFamily="18" charset="0"/>
                <a:cs typeface="Times New Roman" panose="02020603050405020304" pitchFamily="18" charset="0"/>
              </a:rPr>
              <a:t>Fiscal policy is the policy concerning the revenue expenditure and debt of the govt. for achieving certain objectives like control of inflation, and public expenditure.</a:t>
            </a:r>
          </a:p>
          <a:p>
            <a:pPr marL="0" indent="0" algn="l">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82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5"/>
            <a:ext cx="10515600" cy="5587028"/>
          </a:xfrm>
        </p:spPr>
        <p:txBody>
          <a:bodyPr>
            <a:normAutofit/>
          </a:bodyPr>
          <a:lstStyle/>
          <a:p>
            <a:pPr algn="l"/>
            <a:r>
              <a:rPr lang="en-IN" sz="2400" b="1" i="0" u="none" strike="noStrike" baseline="0" dirty="0">
                <a:latin typeface="Times New Roman" panose="02020603050405020304" pitchFamily="18" charset="0"/>
              </a:rPr>
              <a:t>OBJECTIVES OF FISCAL POLICY</a:t>
            </a:r>
          </a:p>
          <a:p>
            <a:pPr algn="l"/>
            <a:endParaRPr lang="en-IN" sz="3600" b="1" i="0" dirty="0">
              <a:effectLst/>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IN" sz="2400" i="0" dirty="0">
                <a:effectLst/>
                <a:latin typeface="Times New Roman" panose="02020603050405020304" pitchFamily="18" charset="0"/>
                <a:cs typeface="Times New Roman" panose="02020603050405020304" pitchFamily="18" charset="0"/>
              </a:rPr>
              <a:t>Full employment</a:t>
            </a:r>
          </a:p>
          <a:p>
            <a:pPr marL="457200" indent="-457200" algn="just">
              <a:buFont typeface="+mj-lt"/>
              <a:buAutoNum type="arabicPeriod"/>
            </a:pPr>
            <a:r>
              <a:rPr lang="en-IN" sz="2400" i="0" dirty="0">
                <a:effectLst/>
                <a:latin typeface="Times New Roman" panose="02020603050405020304" pitchFamily="18" charset="0"/>
                <a:cs typeface="Times New Roman" panose="02020603050405020304" pitchFamily="18" charset="0"/>
              </a:rPr>
              <a:t>Price stability</a:t>
            </a:r>
          </a:p>
          <a:p>
            <a:pPr marL="457200" indent="-457200" algn="just">
              <a:buFont typeface="+mj-lt"/>
              <a:buAutoNum type="arabicPeriod"/>
            </a:pPr>
            <a:r>
              <a:rPr lang="en-IN" sz="2400" i="0" dirty="0">
                <a:effectLst/>
                <a:latin typeface="Times New Roman" panose="02020603050405020304" pitchFamily="18" charset="0"/>
                <a:cs typeface="Times New Roman" panose="02020603050405020304" pitchFamily="18" charset="0"/>
              </a:rPr>
              <a:t>Reduction in Economic inequality </a:t>
            </a:r>
          </a:p>
          <a:p>
            <a:pPr marL="457200" indent="-457200" algn="just">
              <a:buFont typeface="+mj-lt"/>
              <a:buAutoNum type="arabicPeriod"/>
            </a:pPr>
            <a:r>
              <a:rPr lang="en-IN" sz="2400" i="0" dirty="0">
                <a:effectLst/>
                <a:latin typeface="Times New Roman" panose="02020603050405020304" pitchFamily="18" charset="0"/>
                <a:cs typeface="Times New Roman" panose="02020603050405020304" pitchFamily="18" charset="0"/>
              </a:rPr>
              <a:t>Economic Development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38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0A2EF-52E2-DC7E-8E9C-47313C45842B}"/>
              </a:ext>
            </a:extLst>
          </p:cNvPr>
          <p:cNvSpPr>
            <a:spLocks noGrp="1"/>
          </p:cNvSpPr>
          <p:nvPr>
            <p:ph idx="1"/>
          </p:nvPr>
        </p:nvSpPr>
        <p:spPr>
          <a:xfrm>
            <a:off x="838200" y="589934"/>
            <a:ext cx="10515600" cy="5721413"/>
          </a:xfrm>
        </p:spPr>
        <p:txBody>
          <a:bodyPr>
            <a:normAutofit fontScale="85000" lnSpcReduction="20000"/>
          </a:bodyPr>
          <a:lstStyle/>
          <a:p>
            <a:pPr marL="0" indent="0" algn="l">
              <a:buNone/>
            </a:pPr>
            <a:r>
              <a:rPr lang="en-IN" sz="4400" b="1" i="0" u="none" strike="noStrike" baseline="0" dirty="0">
                <a:latin typeface="Times New Roman" panose="02020603050405020304" pitchFamily="18" charset="0"/>
              </a:rPr>
              <a:t>Role of fiscal policy in economic development:</a:t>
            </a:r>
          </a:p>
          <a:p>
            <a:pPr marL="514350" indent="-514350" algn="l">
              <a:buFont typeface="+mj-lt"/>
              <a:buAutoNum type="arabicPeriod"/>
            </a:pPr>
            <a:r>
              <a:rPr lang="en-IN" dirty="0">
                <a:latin typeface="Times New Roman" panose="02020603050405020304" pitchFamily="18" charset="0"/>
                <a:cs typeface="Times New Roman" panose="02020603050405020304" pitchFamily="18" charset="0"/>
              </a:rPr>
              <a:t>To Mobilize Resources</a:t>
            </a:r>
          </a:p>
          <a:p>
            <a:pPr marL="514350" indent="-514350" algn="l">
              <a:buFont typeface="+mj-lt"/>
              <a:buAutoNum type="arabicPeriod"/>
            </a:pPr>
            <a:r>
              <a:rPr lang="en-IN" dirty="0">
                <a:latin typeface="Times New Roman" panose="02020603050405020304" pitchFamily="18" charset="0"/>
                <a:cs typeface="Times New Roman" panose="02020603050405020304" pitchFamily="18" charset="0"/>
              </a:rPr>
              <a:t>To Accelerate the Rate of Growth</a:t>
            </a:r>
          </a:p>
          <a:p>
            <a:pPr marL="514350" indent="-514350" algn="l">
              <a:buFont typeface="+mj-lt"/>
              <a:buAutoNum type="arabicPeriod"/>
            </a:pPr>
            <a:r>
              <a:rPr lang="en-IN" dirty="0">
                <a:effectLst/>
                <a:latin typeface="Times New Roman" panose="02020603050405020304" pitchFamily="18" charset="0"/>
                <a:cs typeface="Times New Roman" panose="02020603050405020304" pitchFamily="18" charset="0"/>
              </a:rPr>
              <a:t>To Encourage Socially Optimal Investment</a:t>
            </a:r>
          </a:p>
          <a:p>
            <a:pPr marL="514350" indent="-514350" algn="l">
              <a:buFont typeface="+mj-lt"/>
              <a:buAutoNum type="arabicPeriod"/>
            </a:pPr>
            <a:r>
              <a:rPr lang="en-IN" dirty="0">
                <a:effectLst/>
                <a:latin typeface="Times New Roman" panose="02020603050405020304" pitchFamily="18" charset="0"/>
                <a:cs typeface="Times New Roman" panose="02020603050405020304" pitchFamily="18" charset="0"/>
              </a:rPr>
              <a:t>Inducement to Investment and Capital Formation</a:t>
            </a:r>
          </a:p>
          <a:p>
            <a:pPr marL="514350" indent="-514350" algn="l">
              <a:buFont typeface="+mj-lt"/>
              <a:buAutoNum type="arabicPeriod"/>
            </a:pPr>
            <a:r>
              <a:rPr lang="en-IN" dirty="0">
                <a:latin typeface="Times New Roman" panose="02020603050405020304" pitchFamily="18" charset="0"/>
                <a:cs typeface="Times New Roman" panose="02020603050405020304" pitchFamily="18" charset="0"/>
              </a:rPr>
              <a:t>To Provide more Employment Opportunities</a:t>
            </a:r>
          </a:p>
          <a:p>
            <a:pPr marL="514350" indent="-514350" algn="l">
              <a:buFont typeface="+mj-lt"/>
              <a:buAutoNum type="arabicPeriod"/>
            </a:pPr>
            <a:r>
              <a:rPr lang="en-IN" dirty="0">
                <a:effectLst/>
                <a:latin typeface="Times New Roman" panose="02020603050405020304" pitchFamily="18" charset="0"/>
                <a:cs typeface="Times New Roman" panose="02020603050405020304" pitchFamily="18" charset="0"/>
              </a:rPr>
              <a:t>Promotion of Economic Stability</a:t>
            </a: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To Check Inflationary Tendencies</a:t>
            </a:r>
          </a:p>
          <a:p>
            <a:pPr marL="514350" indent="-514350">
              <a:buFont typeface="+mj-lt"/>
              <a:buAutoNum type="arabicPeriod"/>
            </a:pPr>
            <a:r>
              <a:rPr lang="en-IN" dirty="0">
                <a:latin typeface="Times New Roman" panose="02020603050405020304" pitchFamily="18" charset="0"/>
                <a:cs typeface="Times New Roman" panose="02020603050405020304" pitchFamily="18" charset="0"/>
              </a:rPr>
              <a:t>National Income and Proper Distribution</a:t>
            </a: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Subsidies in Consumption and Production</a:t>
            </a:r>
            <a:endParaRPr lang="en-IN"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Reallocation of Resources</a:t>
            </a: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Incentive to Production</a:t>
            </a: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Balanced Growth</a:t>
            </a:r>
          </a:p>
          <a:p>
            <a:pPr marL="514350" indent="-514350">
              <a:buFont typeface="+mj-lt"/>
              <a:buAutoNum type="arabicPeriod"/>
            </a:pPr>
            <a:r>
              <a:rPr lang="en-IN" dirty="0">
                <a:effectLst/>
                <a:latin typeface="Times New Roman" panose="02020603050405020304" pitchFamily="18" charset="0"/>
                <a:cs typeface="Times New Roman" panose="02020603050405020304" pitchFamily="18" charset="0"/>
              </a:rPr>
              <a:t>Reduction of Inequality</a:t>
            </a:r>
            <a:endParaRPr lang="en-IN" dirty="0">
              <a:latin typeface="Times New Roman" panose="02020603050405020304" pitchFamily="18" charset="0"/>
              <a:cs typeface="Times New Roman" panose="02020603050405020304" pitchFamily="18" charset="0"/>
            </a:endParaRPr>
          </a:p>
          <a:p>
            <a:pPr marL="514350" indent="-514350" algn="l">
              <a:buFont typeface="+mj-lt"/>
              <a:buAutoNum type="arabicPeriod"/>
            </a:pPr>
            <a:endParaRPr lang="en-IN" b="0" dirty="0">
              <a:solidFill>
                <a:srgbClr val="424142"/>
              </a:solidFill>
              <a:effectLst/>
              <a:latin typeface="Georgia" panose="02040502050405020303" pitchFamily="18" charset="0"/>
            </a:endParaRPr>
          </a:p>
          <a:p>
            <a:pPr marL="514350" indent="-514350" algn="l">
              <a:buFont typeface="+mj-lt"/>
              <a:buAutoNum type="arabicPeriod"/>
            </a:pPr>
            <a:endParaRPr lang="en-IN" b="0" dirty="0">
              <a:solidFill>
                <a:srgbClr val="424142"/>
              </a:solidFill>
              <a:effectLst/>
              <a:latin typeface="Georgia" panose="02040502050405020303" pitchFamily="18" charset="0"/>
            </a:endParaRPr>
          </a:p>
          <a:p>
            <a:pPr marL="514350" indent="-514350" algn="l">
              <a:buFont typeface="+mj-lt"/>
              <a:buAutoNum type="arabicPeriod"/>
            </a:pPr>
            <a:endParaRPr lang="en-IN" dirty="0"/>
          </a:p>
          <a:p>
            <a:pPr marL="0" indent="0" algn="l">
              <a:buNone/>
            </a:pPr>
            <a:endParaRPr lang="en-IN" dirty="0"/>
          </a:p>
        </p:txBody>
      </p:sp>
    </p:spTree>
    <p:extLst>
      <p:ext uri="{BB962C8B-B14F-4D97-AF65-F5344CB8AC3E}">
        <p14:creationId xmlns:p14="http://schemas.microsoft.com/office/powerpoint/2010/main" val="1464295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700</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Georgia</vt:lpstr>
      <vt:lpstr>Times New Roman</vt:lpstr>
      <vt:lpstr>Office Theme</vt:lpstr>
      <vt:lpstr>UNIT 3: Public Debt, Budgets and Fiscal Policy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Pallavi</dc:creator>
  <cp:lastModifiedBy>Pallavi</cp:lastModifiedBy>
  <cp:revision>76</cp:revision>
  <dcterms:created xsi:type="dcterms:W3CDTF">2023-02-04T06:30:46Z</dcterms:created>
  <dcterms:modified xsi:type="dcterms:W3CDTF">2023-07-22T06:58:38Z</dcterms:modified>
</cp:coreProperties>
</file>