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8" r:id="rId11"/>
    <p:sldId id="265" r:id="rId12"/>
    <p:sldId id="269" r:id="rId13"/>
    <p:sldId id="270" r:id="rId14"/>
    <p:sldId id="271" r:id="rId15"/>
    <p:sldId id="272" r:id="rId16"/>
    <p:sldId id="266" r:id="rId17"/>
    <p:sldId id="267" r:id="rId18"/>
    <p:sldId id="273" r:id="rId19"/>
    <p:sldId id="274" r:id="rId20"/>
    <p:sldId id="276" r:id="rId21"/>
    <p:sldId id="277" r:id="rId22"/>
    <p:sldId id="278" r:id="rId23"/>
    <p:sldId id="279" r:id="rId24"/>
    <p:sldId id="280" r:id="rId25"/>
    <p:sldId id="281" r:id="rId26"/>
    <p:sldId id="275" r:id="rId27"/>
    <p:sldId id="282" r:id="rId28"/>
    <p:sldId id="283" r:id="rId29"/>
    <p:sldId id="284" r:id="rId30"/>
    <p:sldId id="285"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22B35-A25F-13FA-F11A-3655E69935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F19F8086-5788-C3C0-7CBF-C253B39C5F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6EB6D5A-2267-2D20-0900-E658C0C79863}"/>
              </a:ext>
            </a:extLst>
          </p:cNvPr>
          <p:cNvSpPr>
            <a:spLocks noGrp="1"/>
          </p:cNvSpPr>
          <p:nvPr>
            <p:ph type="dt" sz="half" idx="10"/>
          </p:nvPr>
        </p:nvSpPr>
        <p:spPr/>
        <p:txBody>
          <a:bodyPr/>
          <a:lstStyle/>
          <a:p>
            <a:fld id="{36BA0070-B374-47C9-AADF-523F69B0F5CB}" type="datetimeFigureOut">
              <a:rPr lang="en-IN" smtClean="0"/>
              <a:t>12-01-2023</a:t>
            </a:fld>
            <a:endParaRPr lang="en-IN"/>
          </a:p>
        </p:txBody>
      </p:sp>
      <p:sp>
        <p:nvSpPr>
          <p:cNvPr id="5" name="Footer Placeholder 4">
            <a:extLst>
              <a:ext uri="{FF2B5EF4-FFF2-40B4-BE49-F238E27FC236}">
                <a16:creationId xmlns:a16="http://schemas.microsoft.com/office/drawing/2014/main" id="{8ACC2AD9-13EC-C651-464B-770F4A4665E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10DA2B2-9F14-9BA6-D0D8-DC31D53E4109}"/>
              </a:ext>
            </a:extLst>
          </p:cNvPr>
          <p:cNvSpPr>
            <a:spLocks noGrp="1"/>
          </p:cNvSpPr>
          <p:nvPr>
            <p:ph type="sldNum" sz="quarter" idx="12"/>
          </p:nvPr>
        </p:nvSpPr>
        <p:spPr/>
        <p:txBody>
          <a:bodyPr/>
          <a:lstStyle/>
          <a:p>
            <a:fld id="{63BB3916-7871-4092-B9C5-EAAA52396FF4}" type="slidenum">
              <a:rPr lang="en-IN" smtClean="0"/>
              <a:t>‹#›</a:t>
            </a:fld>
            <a:endParaRPr lang="en-IN"/>
          </a:p>
        </p:txBody>
      </p:sp>
    </p:spTree>
    <p:extLst>
      <p:ext uri="{BB962C8B-B14F-4D97-AF65-F5344CB8AC3E}">
        <p14:creationId xmlns:p14="http://schemas.microsoft.com/office/powerpoint/2010/main" val="485430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AFD15-1644-13B9-9927-7E280A8CF5F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4B61AD8-6A1C-A2BE-BED6-93295ECDF3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EBDCC38-61BE-5261-BD31-048E04B9C44D}"/>
              </a:ext>
            </a:extLst>
          </p:cNvPr>
          <p:cNvSpPr>
            <a:spLocks noGrp="1"/>
          </p:cNvSpPr>
          <p:nvPr>
            <p:ph type="dt" sz="half" idx="10"/>
          </p:nvPr>
        </p:nvSpPr>
        <p:spPr/>
        <p:txBody>
          <a:bodyPr/>
          <a:lstStyle/>
          <a:p>
            <a:fld id="{36BA0070-B374-47C9-AADF-523F69B0F5CB}" type="datetimeFigureOut">
              <a:rPr lang="en-IN" smtClean="0"/>
              <a:t>12-01-2023</a:t>
            </a:fld>
            <a:endParaRPr lang="en-IN"/>
          </a:p>
        </p:txBody>
      </p:sp>
      <p:sp>
        <p:nvSpPr>
          <p:cNvPr id="5" name="Footer Placeholder 4">
            <a:extLst>
              <a:ext uri="{FF2B5EF4-FFF2-40B4-BE49-F238E27FC236}">
                <a16:creationId xmlns:a16="http://schemas.microsoft.com/office/drawing/2014/main" id="{EE55235C-E781-3A8E-8B9B-422C96B9A3C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3438787-45A5-5D33-BDD5-B70AC147BDF7}"/>
              </a:ext>
            </a:extLst>
          </p:cNvPr>
          <p:cNvSpPr>
            <a:spLocks noGrp="1"/>
          </p:cNvSpPr>
          <p:nvPr>
            <p:ph type="sldNum" sz="quarter" idx="12"/>
          </p:nvPr>
        </p:nvSpPr>
        <p:spPr/>
        <p:txBody>
          <a:bodyPr/>
          <a:lstStyle/>
          <a:p>
            <a:fld id="{63BB3916-7871-4092-B9C5-EAAA52396FF4}" type="slidenum">
              <a:rPr lang="en-IN" smtClean="0"/>
              <a:t>‹#›</a:t>
            </a:fld>
            <a:endParaRPr lang="en-IN"/>
          </a:p>
        </p:txBody>
      </p:sp>
    </p:spTree>
    <p:extLst>
      <p:ext uri="{BB962C8B-B14F-4D97-AF65-F5344CB8AC3E}">
        <p14:creationId xmlns:p14="http://schemas.microsoft.com/office/powerpoint/2010/main" val="1052978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163F18-DED2-C7CD-6B02-B2A8152434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D974154-4AB6-2066-4702-34760B4FE7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76EBA12-9559-B2BE-81B6-48887464110D}"/>
              </a:ext>
            </a:extLst>
          </p:cNvPr>
          <p:cNvSpPr>
            <a:spLocks noGrp="1"/>
          </p:cNvSpPr>
          <p:nvPr>
            <p:ph type="dt" sz="half" idx="10"/>
          </p:nvPr>
        </p:nvSpPr>
        <p:spPr/>
        <p:txBody>
          <a:bodyPr/>
          <a:lstStyle/>
          <a:p>
            <a:fld id="{36BA0070-B374-47C9-AADF-523F69B0F5CB}" type="datetimeFigureOut">
              <a:rPr lang="en-IN" smtClean="0"/>
              <a:t>12-01-2023</a:t>
            </a:fld>
            <a:endParaRPr lang="en-IN"/>
          </a:p>
        </p:txBody>
      </p:sp>
      <p:sp>
        <p:nvSpPr>
          <p:cNvPr id="5" name="Footer Placeholder 4">
            <a:extLst>
              <a:ext uri="{FF2B5EF4-FFF2-40B4-BE49-F238E27FC236}">
                <a16:creationId xmlns:a16="http://schemas.microsoft.com/office/drawing/2014/main" id="{C4985B16-DF9C-9DE1-1C80-CD44CB3C908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ED0BB01-3F3F-4E74-05BE-B30ABBAEB292}"/>
              </a:ext>
            </a:extLst>
          </p:cNvPr>
          <p:cNvSpPr>
            <a:spLocks noGrp="1"/>
          </p:cNvSpPr>
          <p:nvPr>
            <p:ph type="sldNum" sz="quarter" idx="12"/>
          </p:nvPr>
        </p:nvSpPr>
        <p:spPr/>
        <p:txBody>
          <a:bodyPr/>
          <a:lstStyle/>
          <a:p>
            <a:fld id="{63BB3916-7871-4092-B9C5-EAAA52396FF4}" type="slidenum">
              <a:rPr lang="en-IN" smtClean="0"/>
              <a:t>‹#›</a:t>
            </a:fld>
            <a:endParaRPr lang="en-IN"/>
          </a:p>
        </p:txBody>
      </p:sp>
    </p:spTree>
    <p:extLst>
      <p:ext uri="{BB962C8B-B14F-4D97-AF65-F5344CB8AC3E}">
        <p14:creationId xmlns:p14="http://schemas.microsoft.com/office/powerpoint/2010/main" val="274499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A7EBB-8B3D-879D-EFF1-08F82FC754F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3024265-FECE-0927-2E2B-5D32079842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374910B-78A5-218A-7547-21ED1DDF6BDC}"/>
              </a:ext>
            </a:extLst>
          </p:cNvPr>
          <p:cNvSpPr>
            <a:spLocks noGrp="1"/>
          </p:cNvSpPr>
          <p:nvPr>
            <p:ph type="dt" sz="half" idx="10"/>
          </p:nvPr>
        </p:nvSpPr>
        <p:spPr/>
        <p:txBody>
          <a:bodyPr/>
          <a:lstStyle/>
          <a:p>
            <a:fld id="{36BA0070-B374-47C9-AADF-523F69B0F5CB}" type="datetimeFigureOut">
              <a:rPr lang="en-IN" smtClean="0"/>
              <a:t>12-01-2023</a:t>
            </a:fld>
            <a:endParaRPr lang="en-IN"/>
          </a:p>
        </p:txBody>
      </p:sp>
      <p:sp>
        <p:nvSpPr>
          <p:cNvPr id="5" name="Footer Placeholder 4">
            <a:extLst>
              <a:ext uri="{FF2B5EF4-FFF2-40B4-BE49-F238E27FC236}">
                <a16:creationId xmlns:a16="http://schemas.microsoft.com/office/drawing/2014/main" id="{A5287E1F-EC24-CE71-BC81-159EA54BFF5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14AB548-2BE7-7014-4148-5F3BF6B05368}"/>
              </a:ext>
            </a:extLst>
          </p:cNvPr>
          <p:cNvSpPr>
            <a:spLocks noGrp="1"/>
          </p:cNvSpPr>
          <p:nvPr>
            <p:ph type="sldNum" sz="quarter" idx="12"/>
          </p:nvPr>
        </p:nvSpPr>
        <p:spPr/>
        <p:txBody>
          <a:bodyPr/>
          <a:lstStyle/>
          <a:p>
            <a:fld id="{63BB3916-7871-4092-B9C5-EAAA52396FF4}" type="slidenum">
              <a:rPr lang="en-IN" smtClean="0"/>
              <a:t>‹#›</a:t>
            </a:fld>
            <a:endParaRPr lang="en-IN"/>
          </a:p>
        </p:txBody>
      </p:sp>
    </p:spTree>
    <p:extLst>
      <p:ext uri="{BB962C8B-B14F-4D97-AF65-F5344CB8AC3E}">
        <p14:creationId xmlns:p14="http://schemas.microsoft.com/office/powerpoint/2010/main" val="3183865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F9763-C889-6AFF-8C0E-B01458CF22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EC2EA2AC-5B5F-6FF8-2840-E806331A02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E27524-4A4F-7ECD-2E9B-1A242F29D79C}"/>
              </a:ext>
            </a:extLst>
          </p:cNvPr>
          <p:cNvSpPr>
            <a:spLocks noGrp="1"/>
          </p:cNvSpPr>
          <p:nvPr>
            <p:ph type="dt" sz="half" idx="10"/>
          </p:nvPr>
        </p:nvSpPr>
        <p:spPr/>
        <p:txBody>
          <a:bodyPr/>
          <a:lstStyle/>
          <a:p>
            <a:fld id="{36BA0070-B374-47C9-AADF-523F69B0F5CB}" type="datetimeFigureOut">
              <a:rPr lang="en-IN" smtClean="0"/>
              <a:t>12-01-2023</a:t>
            </a:fld>
            <a:endParaRPr lang="en-IN"/>
          </a:p>
        </p:txBody>
      </p:sp>
      <p:sp>
        <p:nvSpPr>
          <p:cNvPr id="5" name="Footer Placeholder 4">
            <a:extLst>
              <a:ext uri="{FF2B5EF4-FFF2-40B4-BE49-F238E27FC236}">
                <a16:creationId xmlns:a16="http://schemas.microsoft.com/office/drawing/2014/main" id="{D5871C1A-E34E-EDB1-F5DA-039A7D55827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02B238B-7752-F81D-85C7-CBE19E67F6FE}"/>
              </a:ext>
            </a:extLst>
          </p:cNvPr>
          <p:cNvSpPr>
            <a:spLocks noGrp="1"/>
          </p:cNvSpPr>
          <p:nvPr>
            <p:ph type="sldNum" sz="quarter" idx="12"/>
          </p:nvPr>
        </p:nvSpPr>
        <p:spPr/>
        <p:txBody>
          <a:bodyPr/>
          <a:lstStyle/>
          <a:p>
            <a:fld id="{63BB3916-7871-4092-B9C5-EAAA52396FF4}" type="slidenum">
              <a:rPr lang="en-IN" smtClean="0"/>
              <a:t>‹#›</a:t>
            </a:fld>
            <a:endParaRPr lang="en-IN"/>
          </a:p>
        </p:txBody>
      </p:sp>
    </p:spTree>
    <p:extLst>
      <p:ext uri="{BB962C8B-B14F-4D97-AF65-F5344CB8AC3E}">
        <p14:creationId xmlns:p14="http://schemas.microsoft.com/office/powerpoint/2010/main" val="365401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57E67-45CD-6853-68D3-E82CA1E0F98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BE58C59-6F27-D03A-5641-958C2C7C77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6B0E5C9-98AD-E4EF-802D-911769215B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0F17376-C21F-B2ED-3046-3307CA4B6520}"/>
              </a:ext>
            </a:extLst>
          </p:cNvPr>
          <p:cNvSpPr>
            <a:spLocks noGrp="1"/>
          </p:cNvSpPr>
          <p:nvPr>
            <p:ph type="dt" sz="half" idx="10"/>
          </p:nvPr>
        </p:nvSpPr>
        <p:spPr/>
        <p:txBody>
          <a:bodyPr/>
          <a:lstStyle/>
          <a:p>
            <a:fld id="{36BA0070-B374-47C9-AADF-523F69B0F5CB}" type="datetimeFigureOut">
              <a:rPr lang="en-IN" smtClean="0"/>
              <a:t>12-01-2023</a:t>
            </a:fld>
            <a:endParaRPr lang="en-IN"/>
          </a:p>
        </p:txBody>
      </p:sp>
      <p:sp>
        <p:nvSpPr>
          <p:cNvPr id="6" name="Footer Placeholder 5">
            <a:extLst>
              <a:ext uri="{FF2B5EF4-FFF2-40B4-BE49-F238E27FC236}">
                <a16:creationId xmlns:a16="http://schemas.microsoft.com/office/drawing/2014/main" id="{DF64B378-2B6E-CC1A-92DC-C0FBA7037A7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A89470D-8A74-20B9-342B-A7B330F20528}"/>
              </a:ext>
            </a:extLst>
          </p:cNvPr>
          <p:cNvSpPr>
            <a:spLocks noGrp="1"/>
          </p:cNvSpPr>
          <p:nvPr>
            <p:ph type="sldNum" sz="quarter" idx="12"/>
          </p:nvPr>
        </p:nvSpPr>
        <p:spPr/>
        <p:txBody>
          <a:bodyPr/>
          <a:lstStyle/>
          <a:p>
            <a:fld id="{63BB3916-7871-4092-B9C5-EAAA52396FF4}" type="slidenum">
              <a:rPr lang="en-IN" smtClean="0"/>
              <a:t>‹#›</a:t>
            </a:fld>
            <a:endParaRPr lang="en-IN"/>
          </a:p>
        </p:txBody>
      </p:sp>
    </p:spTree>
    <p:extLst>
      <p:ext uri="{BB962C8B-B14F-4D97-AF65-F5344CB8AC3E}">
        <p14:creationId xmlns:p14="http://schemas.microsoft.com/office/powerpoint/2010/main" val="162892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A61C2-E649-2BFD-B2C1-B67992D746C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4D633D7-84C4-AEFC-9ACA-5616BE0E6C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3CC3CC-E05A-8263-DC89-DE1EC541E4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78DB952-73CF-489A-B2AA-C699FA5B72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E4F054-D766-7438-BC48-C37A48C8DF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D7EC943-FA9F-E736-BDFE-204FF3835B12}"/>
              </a:ext>
            </a:extLst>
          </p:cNvPr>
          <p:cNvSpPr>
            <a:spLocks noGrp="1"/>
          </p:cNvSpPr>
          <p:nvPr>
            <p:ph type="dt" sz="half" idx="10"/>
          </p:nvPr>
        </p:nvSpPr>
        <p:spPr/>
        <p:txBody>
          <a:bodyPr/>
          <a:lstStyle/>
          <a:p>
            <a:fld id="{36BA0070-B374-47C9-AADF-523F69B0F5CB}" type="datetimeFigureOut">
              <a:rPr lang="en-IN" smtClean="0"/>
              <a:t>12-01-2023</a:t>
            </a:fld>
            <a:endParaRPr lang="en-IN"/>
          </a:p>
        </p:txBody>
      </p:sp>
      <p:sp>
        <p:nvSpPr>
          <p:cNvPr id="8" name="Footer Placeholder 7">
            <a:extLst>
              <a:ext uri="{FF2B5EF4-FFF2-40B4-BE49-F238E27FC236}">
                <a16:creationId xmlns:a16="http://schemas.microsoft.com/office/drawing/2014/main" id="{8CE2CDFF-B2D5-9D27-F2DC-BEF96245C9FD}"/>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71DD9E0-4BA3-4117-19EF-C61C17B985F8}"/>
              </a:ext>
            </a:extLst>
          </p:cNvPr>
          <p:cNvSpPr>
            <a:spLocks noGrp="1"/>
          </p:cNvSpPr>
          <p:nvPr>
            <p:ph type="sldNum" sz="quarter" idx="12"/>
          </p:nvPr>
        </p:nvSpPr>
        <p:spPr/>
        <p:txBody>
          <a:bodyPr/>
          <a:lstStyle/>
          <a:p>
            <a:fld id="{63BB3916-7871-4092-B9C5-EAAA52396FF4}" type="slidenum">
              <a:rPr lang="en-IN" smtClean="0"/>
              <a:t>‹#›</a:t>
            </a:fld>
            <a:endParaRPr lang="en-IN"/>
          </a:p>
        </p:txBody>
      </p:sp>
    </p:spTree>
    <p:extLst>
      <p:ext uri="{BB962C8B-B14F-4D97-AF65-F5344CB8AC3E}">
        <p14:creationId xmlns:p14="http://schemas.microsoft.com/office/powerpoint/2010/main" val="2971154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3672A-DBCF-B247-C07A-6B496D1CE00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1A000E62-B6F3-D691-9392-AF226C40EA94}"/>
              </a:ext>
            </a:extLst>
          </p:cNvPr>
          <p:cNvSpPr>
            <a:spLocks noGrp="1"/>
          </p:cNvSpPr>
          <p:nvPr>
            <p:ph type="dt" sz="half" idx="10"/>
          </p:nvPr>
        </p:nvSpPr>
        <p:spPr/>
        <p:txBody>
          <a:bodyPr/>
          <a:lstStyle/>
          <a:p>
            <a:fld id="{36BA0070-B374-47C9-AADF-523F69B0F5CB}" type="datetimeFigureOut">
              <a:rPr lang="en-IN" smtClean="0"/>
              <a:t>12-01-2023</a:t>
            </a:fld>
            <a:endParaRPr lang="en-IN"/>
          </a:p>
        </p:txBody>
      </p:sp>
      <p:sp>
        <p:nvSpPr>
          <p:cNvPr id="4" name="Footer Placeholder 3">
            <a:extLst>
              <a:ext uri="{FF2B5EF4-FFF2-40B4-BE49-F238E27FC236}">
                <a16:creationId xmlns:a16="http://schemas.microsoft.com/office/drawing/2014/main" id="{652FCF02-2E74-6E5B-D8D1-63A94610ABCA}"/>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5558D83-287A-53D1-0548-DD77493D0025}"/>
              </a:ext>
            </a:extLst>
          </p:cNvPr>
          <p:cNvSpPr>
            <a:spLocks noGrp="1"/>
          </p:cNvSpPr>
          <p:nvPr>
            <p:ph type="sldNum" sz="quarter" idx="12"/>
          </p:nvPr>
        </p:nvSpPr>
        <p:spPr/>
        <p:txBody>
          <a:bodyPr/>
          <a:lstStyle/>
          <a:p>
            <a:fld id="{63BB3916-7871-4092-B9C5-EAAA52396FF4}" type="slidenum">
              <a:rPr lang="en-IN" smtClean="0"/>
              <a:t>‹#›</a:t>
            </a:fld>
            <a:endParaRPr lang="en-IN"/>
          </a:p>
        </p:txBody>
      </p:sp>
    </p:spTree>
    <p:extLst>
      <p:ext uri="{BB962C8B-B14F-4D97-AF65-F5344CB8AC3E}">
        <p14:creationId xmlns:p14="http://schemas.microsoft.com/office/powerpoint/2010/main" val="465429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6D71F9-794A-DCA4-C17B-C444FB69720F}"/>
              </a:ext>
            </a:extLst>
          </p:cNvPr>
          <p:cNvSpPr>
            <a:spLocks noGrp="1"/>
          </p:cNvSpPr>
          <p:nvPr>
            <p:ph type="dt" sz="half" idx="10"/>
          </p:nvPr>
        </p:nvSpPr>
        <p:spPr/>
        <p:txBody>
          <a:bodyPr/>
          <a:lstStyle/>
          <a:p>
            <a:fld id="{36BA0070-B374-47C9-AADF-523F69B0F5CB}" type="datetimeFigureOut">
              <a:rPr lang="en-IN" smtClean="0"/>
              <a:t>12-01-2023</a:t>
            </a:fld>
            <a:endParaRPr lang="en-IN"/>
          </a:p>
        </p:txBody>
      </p:sp>
      <p:sp>
        <p:nvSpPr>
          <p:cNvPr id="3" name="Footer Placeholder 2">
            <a:extLst>
              <a:ext uri="{FF2B5EF4-FFF2-40B4-BE49-F238E27FC236}">
                <a16:creationId xmlns:a16="http://schemas.microsoft.com/office/drawing/2014/main" id="{EBC1F0B9-6723-6CBF-C456-35AABCE12E2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ACF8E6B3-7471-7DDE-E01C-A977276DB80E}"/>
              </a:ext>
            </a:extLst>
          </p:cNvPr>
          <p:cNvSpPr>
            <a:spLocks noGrp="1"/>
          </p:cNvSpPr>
          <p:nvPr>
            <p:ph type="sldNum" sz="quarter" idx="12"/>
          </p:nvPr>
        </p:nvSpPr>
        <p:spPr/>
        <p:txBody>
          <a:bodyPr/>
          <a:lstStyle/>
          <a:p>
            <a:fld id="{63BB3916-7871-4092-B9C5-EAAA52396FF4}" type="slidenum">
              <a:rPr lang="en-IN" smtClean="0"/>
              <a:t>‹#›</a:t>
            </a:fld>
            <a:endParaRPr lang="en-IN"/>
          </a:p>
        </p:txBody>
      </p:sp>
    </p:spTree>
    <p:extLst>
      <p:ext uri="{BB962C8B-B14F-4D97-AF65-F5344CB8AC3E}">
        <p14:creationId xmlns:p14="http://schemas.microsoft.com/office/powerpoint/2010/main" val="3314877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1F141-1AF0-0243-987F-036795BB0E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0D771A3-8F37-498F-CDDD-E6583A6E0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36C2F53-79DD-4C1C-519B-A37CF2F979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4A2C7C-B138-3145-857D-FE706C4ECFC0}"/>
              </a:ext>
            </a:extLst>
          </p:cNvPr>
          <p:cNvSpPr>
            <a:spLocks noGrp="1"/>
          </p:cNvSpPr>
          <p:nvPr>
            <p:ph type="dt" sz="half" idx="10"/>
          </p:nvPr>
        </p:nvSpPr>
        <p:spPr/>
        <p:txBody>
          <a:bodyPr/>
          <a:lstStyle/>
          <a:p>
            <a:fld id="{36BA0070-B374-47C9-AADF-523F69B0F5CB}" type="datetimeFigureOut">
              <a:rPr lang="en-IN" smtClean="0"/>
              <a:t>12-01-2023</a:t>
            </a:fld>
            <a:endParaRPr lang="en-IN"/>
          </a:p>
        </p:txBody>
      </p:sp>
      <p:sp>
        <p:nvSpPr>
          <p:cNvPr id="6" name="Footer Placeholder 5">
            <a:extLst>
              <a:ext uri="{FF2B5EF4-FFF2-40B4-BE49-F238E27FC236}">
                <a16:creationId xmlns:a16="http://schemas.microsoft.com/office/drawing/2014/main" id="{368EDD37-2906-A812-949E-8B9C2190932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8ED50CE-9CB2-4AEE-4967-BF18BA84FF30}"/>
              </a:ext>
            </a:extLst>
          </p:cNvPr>
          <p:cNvSpPr>
            <a:spLocks noGrp="1"/>
          </p:cNvSpPr>
          <p:nvPr>
            <p:ph type="sldNum" sz="quarter" idx="12"/>
          </p:nvPr>
        </p:nvSpPr>
        <p:spPr/>
        <p:txBody>
          <a:bodyPr/>
          <a:lstStyle/>
          <a:p>
            <a:fld id="{63BB3916-7871-4092-B9C5-EAAA52396FF4}" type="slidenum">
              <a:rPr lang="en-IN" smtClean="0"/>
              <a:t>‹#›</a:t>
            </a:fld>
            <a:endParaRPr lang="en-IN"/>
          </a:p>
        </p:txBody>
      </p:sp>
    </p:spTree>
    <p:extLst>
      <p:ext uri="{BB962C8B-B14F-4D97-AF65-F5344CB8AC3E}">
        <p14:creationId xmlns:p14="http://schemas.microsoft.com/office/powerpoint/2010/main" val="3780902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A2E89-DA5B-2159-F476-6BA9B2576A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96D5916-E224-730B-6E63-CF1221EEB6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9DC2CCF3-B1BD-5028-4211-EEE1DAF7FB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60E28D-AFB7-33D2-6BFB-3BAAB1C46841}"/>
              </a:ext>
            </a:extLst>
          </p:cNvPr>
          <p:cNvSpPr>
            <a:spLocks noGrp="1"/>
          </p:cNvSpPr>
          <p:nvPr>
            <p:ph type="dt" sz="half" idx="10"/>
          </p:nvPr>
        </p:nvSpPr>
        <p:spPr/>
        <p:txBody>
          <a:bodyPr/>
          <a:lstStyle/>
          <a:p>
            <a:fld id="{36BA0070-B374-47C9-AADF-523F69B0F5CB}" type="datetimeFigureOut">
              <a:rPr lang="en-IN" smtClean="0"/>
              <a:t>12-01-2023</a:t>
            </a:fld>
            <a:endParaRPr lang="en-IN"/>
          </a:p>
        </p:txBody>
      </p:sp>
      <p:sp>
        <p:nvSpPr>
          <p:cNvPr id="6" name="Footer Placeholder 5">
            <a:extLst>
              <a:ext uri="{FF2B5EF4-FFF2-40B4-BE49-F238E27FC236}">
                <a16:creationId xmlns:a16="http://schemas.microsoft.com/office/drawing/2014/main" id="{BC20CE31-57CD-15C3-50A9-4B344BE7A99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7E6C541-5421-7946-6574-5665CC216691}"/>
              </a:ext>
            </a:extLst>
          </p:cNvPr>
          <p:cNvSpPr>
            <a:spLocks noGrp="1"/>
          </p:cNvSpPr>
          <p:nvPr>
            <p:ph type="sldNum" sz="quarter" idx="12"/>
          </p:nvPr>
        </p:nvSpPr>
        <p:spPr/>
        <p:txBody>
          <a:bodyPr/>
          <a:lstStyle/>
          <a:p>
            <a:fld id="{63BB3916-7871-4092-B9C5-EAAA52396FF4}" type="slidenum">
              <a:rPr lang="en-IN" smtClean="0"/>
              <a:t>‹#›</a:t>
            </a:fld>
            <a:endParaRPr lang="en-IN"/>
          </a:p>
        </p:txBody>
      </p:sp>
    </p:spTree>
    <p:extLst>
      <p:ext uri="{BB962C8B-B14F-4D97-AF65-F5344CB8AC3E}">
        <p14:creationId xmlns:p14="http://schemas.microsoft.com/office/powerpoint/2010/main" val="1918067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4B1B51-F337-547F-2E41-6812AF1BC8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EE01891-D9DE-27F1-FD61-C2BA56E3CF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BE6F56E-F970-C9E8-97DC-9197C9BFE7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BA0070-B374-47C9-AADF-523F69B0F5CB}" type="datetimeFigureOut">
              <a:rPr lang="en-IN" smtClean="0"/>
              <a:t>12-01-2023</a:t>
            </a:fld>
            <a:endParaRPr lang="en-IN"/>
          </a:p>
        </p:txBody>
      </p:sp>
      <p:sp>
        <p:nvSpPr>
          <p:cNvPr id="5" name="Footer Placeholder 4">
            <a:extLst>
              <a:ext uri="{FF2B5EF4-FFF2-40B4-BE49-F238E27FC236}">
                <a16:creationId xmlns:a16="http://schemas.microsoft.com/office/drawing/2014/main" id="{555D0034-AB7B-3923-5976-B9E5231F15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2F8C8642-0120-CB9C-E8C2-56953002CB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B3916-7871-4092-B9C5-EAAA52396FF4}" type="slidenum">
              <a:rPr lang="en-IN" smtClean="0"/>
              <a:t>‹#›</a:t>
            </a:fld>
            <a:endParaRPr lang="en-IN"/>
          </a:p>
        </p:txBody>
      </p:sp>
    </p:spTree>
    <p:extLst>
      <p:ext uri="{BB962C8B-B14F-4D97-AF65-F5344CB8AC3E}">
        <p14:creationId xmlns:p14="http://schemas.microsoft.com/office/powerpoint/2010/main" val="1424295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E469D-BFF8-98AB-5711-DEFB507685E2}"/>
              </a:ext>
            </a:extLst>
          </p:cNvPr>
          <p:cNvSpPr>
            <a:spLocks noGrp="1"/>
          </p:cNvSpPr>
          <p:nvPr>
            <p:ph type="title"/>
          </p:nvPr>
        </p:nvSpPr>
        <p:spPr/>
        <p:txBody>
          <a:bodyPr>
            <a:normAutofit/>
          </a:bodyPr>
          <a:lstStyle/>
          <a:p>
            <a:r>
              <a:rPr lang="en-IN" sz="6000" dirty="0">
                <a:effectLst/>
                <a:latin typeface="Times New Roman" panose="02020603050405020304" pitchFamily="18" charset="0"/>
                <a:ea typeface="Calibri" panose="020F0502020204030204" pitchFamily="34" charset="0"/>
              </a:rPr>
              <a:t>Theories of international trade</a:t>
            </a:r>
            <a:endParaRPr lang="en-IN" sz="13800" dirty="0"/>
          </a:p>
        </p:txBody>
      </p:sp>
      <p:sp>
        <p:nvSpPr>
          <p:cNvPr id="3" name="Content Placeholder 2">
            <a:extLst>
              <a:ext uri="{FF2B5EF4-FFF2-40B4-BE49-F238E27FC236}">
                <a16:creationId xmlns:a16="http://schemas.microsoft.com/office/drawing/2014/main" id="{EF5BC308-E53D-CC99-66B8-2F67F7990957}"/>
              </a:ext>
            </a:extLst>
          </p:cNvPr>
          <p:cNvSpPr>
            <a:spLocks noGrp="1"/>
          </p:cNvSpPr>
          <p:nvPr>
            <p:ph idx="1"/>
          </p:nvPr>
        </p:nvSpPr>
        <p:spPr/>
        <p:txBody>
          <a:bodyPr>
            <a:normAutofit fontScale="92500" lnSpcReduction="20000"/>
          </a:bodyPr>
          <a:lstStyle/>
          <a:p>
            <a:pPr marL="514350" indent="-514350" algn="just">
              <a:buFont typeface="+mj-lt"/>
              <a:buAutoNum type="arabicPeriod"/>
            </a:pPr>
            <a:r>
              <a:rPr lang="en-US" dirty="0">
                <a:latin typeface="Times New Roman" panose="02020603050405020304" pitchFamily="18" charset="0"/>
                <a:cs typeface="Times New Roman" panose="02020603050405020304" pitchFamily="18" charset="0"/>
              </a:rPr>
              <a:t>Mercantilist approach to international trade</a:t>
            </a:r>
          </a:p>
          <a:p>
            <a:pPr marL="514350" indent="-514350" algn="just">
              <a:buFont typeface="+mj-lt"/>
              <a:buAutoNum type="arabicPeriod"/>
            </a:pPr>
            <a:r>
              <a:rPr lang="en-US" dirty="0">
                <a:latin typeface="Times New Roman" panose="02020603050405020304" pitchFamily="18" charset="0"/>
                <a:cs typeface="Times New Roman" panose="02020603050405020304" pitchFamily="18" charset="0"/>
              </a:rPr>
              <a:t>Absolute cost advantage principle</a:t>
            </a:r>
          </a:p>
          <a:p>
            <a:pPr marL="514350" indent="-514350" algn="just">
              <a:buFont typeface="+mj-lt"/>
              <a:buAutoNum type="arabicPeriod"/>
            </a:pPr>
            <a:r>
              <a:rPr lang="en-US" dirty="0">
                <a:latin typeface="Times New Roman" panose="02020603050405020304" pitchFamily="18" charset="0"/>
                <a:cs typeface="Times New Roman" panose="02020603050405020304" pitchFamily="18" charset="0"/>
              </a:rPr>
              <a:t>Comparative cost advantage principle</a:t>
            </a:r>
          </a:p>
          <a:p>
            <a:pPr marL="514350" indent="-514350" algn="just">
              <a:buFont typeface="+mj-lt"/>
              <a:buAutoNum type="arabicPeriod"/>
            </a:pPr>
            <a:r>
              <a:rPr lang="en-US" dirty="0">
                <a:latin typeface="Times New Roman" panose="02020603050405020304" pitchFamily="18" charset="0"/>
                <a:cs typeface="Times New Roman" panose="02020603050405020304" pitchFamily="18" charset="0"/>
              </a:rPr>
              <a:t>Heckscher Ohlin theory of factor endowment </a:t>
            </a:r>
          </a:p>
          <a:p>
            <a:pPr marL="514350" indent="-514350" algn="just">
              <a:buFont typeface="+mj-lt"/>
              <a:buAutoNum type="arabicPeriod"/>
            </a:pPr>
            <a:r>
              <a:rPr lang="en-US" dirty="0">
                <a:latin typeface="Times New Roman" panose="02020603050405020304" pitchFamily="18" charset="0"/>
                <a:cs typeface="Times New Roman" panose="02020603050405020304" pitchFamily="18" charset="0"/>
              </a:rPr>
              <a:t>Technological gap or imitation theory </a:t>
            </a:r>
          </a:p>
          <a:p>
            <a:pPr marL="514350" indent="-514350" algn="just">
              <a:buFont typeface="+mj-lt"/>
              <a:buAutoNum type="arabicPeriod"/>
            </a:pPr>
            <a:r>
              <a:rPr lang="en-US" dirty="0">
                <a:latin typeface="Times New Roman" panose="02020603050405020304" pitchFamily="18" charset="0"/>
                <a:cs typeface="Times New Roman" panose="02020603050405020304" pitchFamily="18" charset="0"/>
              </a:rPr>
              <a:t>Product life cycle theory</a:t>
            </a:r>
          </a:p>
          <a:p>
            <a:pPr marL="514350" indent="-514350" algn="just">
              <a:buFont typeface="+mj-lt"/>
              <a:buAutoNum type="arabicPeriod"/>
            </a:pPr>
            <a:r>
              <a:rPr lang="en-US" dirty="0">
                <a:latin typeface="Times New Roman" panose="02020603050405020304" pitchFamily="18" charset="0"/>
                <a:cs typeface="Times New Roman" panose="02020603050405020304" pitchFamily="18" charset="0"/>
              </a:rPr>
              <a:t>Intra industry trade theory</a:t>
            </a:r>
          </a:p>
          <a:p>
            <a:pPr marL="514350" indent="-514350" algn="just">
              <a:buFont typeface="+mj-lt"/>
              <a:buAutoNum type="arabicPeriod"/>
            </a:pPr>
            <a:endParaRPr lang="en-US"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The above theories would help us understand the emergence of international trade and the benefits that can be derived from international trade.</a:t>
            </a:r>
          </a:p>
          <a:p>
            <a:pPr marL="514350" indent="-514350" algn="just">
              <a:buFont typeface="+mj-lt"/>
              <a:buAutoNum type="arabicPeriod"/>
            </a:pP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6406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5E184-2AD5-03C8-541C-1C7B6F3FC11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84EDC3C-0066-354F-D3DD-3B5A373D4BBB}"/>
              </a:ext>
            </a:extLst>
          </p:cNvPr>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Above table clearly supports smith’s principle of absolute cost advantage, it clearly shows us that free trade leads to production and specialization of absolute cost advantage goods by respective nations.</a:t>
            </a:r>
          </a:p>
          <a:p>
            <a:pPr algn="just"/>
            <a:endParaRPr lang="en-US" dirty="0">
              <a:latin typeface="Times New Roman" panose="02020603050405020304" pitchFamily="18" charset="0"/>
              <a:cs typeface="Times New Roman" panose="02020603050405020304" pitchFamily="18" charset="0"/>
            </a:endParaRPr>
          </a:p>
          <a:p>
            <a:pPr algn="just"/>
            <a:r>
              <a:rPr lang="en-IN" dirty="0">
                <a:latin typeface="Times New Roman" panose="02020603050405020304" pitchFamily="18" charset="0"/>
                <a:cs typeface="Times New Roman" panose="02020603050405020304" pitchFamily="18" charset="0"/>
              </a:rPr>
              <a:t>This results in increasing production of wine by 15 units and cloth by 5 units.</a:t>
            </a:r>
          </a:p>
          <a:p>
            <a:pPr algn="just"/>
            <a:endParaRPr lang="en-IN" dirty="0">
              <a:latin typeface="Times New Roman" panose="02020603050405020304" pitchFamily="18" charset="0"/>
              <a:cs typeface="Times New Roman" panose="02020603050405020304" pitchFamily="18" charset="0"/>
            </a:endParaRPr>
          </a:p>
          <a:p>
            <a:pPr algn="just"/>
            <a:r>
              <a:rPr lang="en-IN" dirty="0">
                <a:latin typeface="Times New Roman" panose="02020603050405020304" pitchFamily="18" charset="0"/>
                <a:cs typeface="Times New Roman" panose="02020603050405020304" pitchFamily="18" charset="0"/>
              </a:rPr>
              <a:t>We conclude that the world as a whole benefits more from free trade as compared to restrictive trade suggested by mercantilists.</a:t>
            </a:r>
          </a:p>
        </p:txBody>
      </p:sp>
    </p:spTree>
    <p:extLst>
      <p:ext uri="{BB962C8B-B14F-4D97-AF65-F5344CB8AC3E}">
        <p14:creationId xmlns:p14="http://schemas.microsoft.com/office/powerpoint/2010/main" val="2369413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6EF90-EA8B-FE11-08AE-A7A904DD2668}"/>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Last theory </a:t>
            </a:r>
            <a:br>
              <a:rPr lang="en-IN" dirty="0">
                <a:latin typeface="Times New Roman" panose="02020603050405020304" pitchFamily="18" charset="0"/>
                <a:cs typeface="Times New Roman" panose="02020603050405020304" pitchFamily="18" charset="0"/>
              </a:rPr>
            </a:br>
            <a:r>
              <a:rPr lang="en-IN" dirty="0">
                <a:latin typeface="Times New Roman" panose="02020603050405020304" pitchFamily="18" charset="0"/>
                <a:cs typeface="Times New Roman" panose="02020603050405020304" pitchFamily="18" charset="0"/>
              </a:rPr>
              <a:t>Comparative cost advantage principle</a:t>
            </a:r>
          </a:p>
        </p:txBody>
      </p:sp>
      <p:sp>
        <p:nvSpPr>
          <p:cNvPr id="3" name="Content Placeholder 2">
            <a:extLst>
              <a:ext uri="{FF2B5EF4-FFF2-40B4-BE49-F238E27FC236}">
                <a16:creationId xmlns:a16="http://schemas.microsoft.com/office/drawing/2014/main" id="{A6670040-A071-1EA3-A7C5-57C3FD2280B6}"/>
              </a:ext>
            </a:extLst>
          </p:cNvPr>
          <p:cNvSpPr>
            <a:spLocks noGrp="1"/>
          </p:cNvSpPr>
          <p:nvPr>
            <p:ph idx="1"/>
          </p:nvPr>
        </p:nvSpPr>
        <p:spPr/>
        <p:txBody>
          <a:bodyPr/>
          <a:lstStyle/>
          <a:p>
            <a:r>
              <a:rPr lang="en-IN" dirty="0">
                <a:latin typeface="Times New Roman" panose="02020603050405020304" pitchFamily="18" charset="0"/>
                <a:cs typeface="Times New Roman" panose="02020603050405020304" pitchFamily="18" charset="0"/>
              </a:rPr>
              <a:t>Well absolute cost advantage support free trade and thereby leads to optimum allocation of resources</a:t>
            </a:r>
          </a:p>
          <a:p>
            <a:pPr marL="0" indent="0">
              <a:buNone/>
            </a:pPr>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But it was unable to explain the possibility of international trade in case wherein a particular country enjoys absolute cost advantage in both the commodities due to various reasons</a:t>
            </a:r>
          </a:p>
          <a:p>
            <a:r>
              <a:rPr lang="en-IN" dirty="0">
                <a:latin typeface="Times New Roman" panose="02020603050405020304" pitchFamily="18" charset="0"/>
                <a:cs typeface="Times New Roman" panose="02020603050405020304" pitchFamily="18" charset="0"/>
              </a:rPr>
              <a:t>Such as availability of cost effective labour, abundant natural resources or highly advanced technology.</a:t>
            </a:r>
          </a:p>
        </p:txBody>
      </p:sp>
    </p:spTree>
    <p:extLst>
      <p:ext uri="{BB962C8B-B14F-4D97-AF65-F5344CB8AC3E}">
        <p14:creationId xmlns:p14="http://schemas.microsoft.com/office/powerpoint/2010/main" val="768055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4ECCB-54DF-2725-F84F-6C4CBC4C93B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AEA6866-170C-1D0F-36FF-E9497D9C96B3}"/>
              </a:ext>
            </a:extLst>
          </p:cNvPr>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The possibility of mutually beneficial trade even in such circumstances was explained by David Ricardo in 1817 though his theory of comparative cost advantage in his book ‘the principles of Political economy and taxation’</a:t>
            </a:r>
          </a:p>
          <a:p>
            <a:pPr algn="just"/>
            <a:endParaRPr lang="en-US" dirty="0">
              <a:latin typeface="Times New Roman" panose="02020603050405020304" pitchFamily="18" charset="0"/>
              <a:cs typeface="Times New Roman" panose="02020603050405020304" pitchFamily="18" charset="0"/>
            </a:endParaRPr>
          </a:p>
          <a:p>
            <a:pPr marL="0" indent="0" algn="just">
              <a:buNone/>
            </a:pPr>
            <a:r>
              <a:rPr lang="en-US" b="1" dirty="0">
                <a:latin typeface="Times New Roman" panose="02020603050405020304" pitchFamily="18" charset="0"/>
                <a:cs typeface="Times New Roman" panose="02020603050405020304" pitchFamily="18" charset="0"/>
              </a:rPr>
              <a:t>Labor cost structure/ unit of goods</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F9737E61-F309-D7DF-1089-EF0788712929}"/>
              </a:ext>
            </a:extLst>
          </p:cNvPr>
          <p:cNvGraphicFramePr>
            <a:graphicFrameLocks noGrp="1"/>
          </p:cNvGraphicFramePr>
          <p:nvPr>
            <p:extLst>
              <p:ext uri="{D42A27DB-BD31-4B8C-83A1-F6EECF244321}">
                <p14:modId xmlns:p14="http://schemas.microsoft.com/office/powerpoint/2010/main" val="1221213516"/>
              </p:ext>
            </p:extLst>
          </p:nvPr>
        </p:nvGraphicFramePr>
        <p:xfrm>
          <a:off x="932665" y="4541653"/>
          <a:ext cx="6248972" cy="1112520"/>
        </p:xfrm>
        <a:graphic>
          <a:graphicData uri="http://schemas.openxmlformats.org/drawingml/2006/table">
            <a:tbl>
              <a:tblPr firstRow="1" bandRow="1">
                <a:tableStyleId>{5940675A-B579-460E-94D1-54222C63F5DA}</a:tableStyleId>
              </a:tblPr>
              <a:tblGrid>
                <a:gridCol w="1510461">
                  <a:extLst>
                    <a:ext uri="{9D8B030D-6E8A-4147-A177-3AD203B41FA5}">
                      <a16:colId xmlns:a16="http://schemas.microsoft.com/office/drawing/2014/main" val="3363727139"/>
                    </a:ext>
                  </a:extLst>
                </a:gridCol>
                <a:gridCol w="1800968">
                  <a:extLst>
                    <a:ext uri="{9D8B030D-6E8A-4147-A177-3AD203B41FA5}">
                      <a16:colId xmlns:a16="http://schemas.microsoft.com/office/drawing/2014/main" val="3639387275"/>
                    </a:ext>
                  </a:extLst>
                </a:gridCol>
                <a:gridCol w="2937543">
                  <a:extLst>
                    <a:ext uri="{9D8B030D-6E8A-4147-A177-3AD203B41FA5}">
                      <a16:colId xmlns:a16="http://schemas.microsoft.com/office/drawing/2014/main" val="1733196218"/>
                    </a:ext>
                  </a:extLst>
                </a:gridCol>
              </a:tblGrid>
              <a:tr h="370840">
                <a:tc>
                  <a:txBody>
                    <a:bodyPr/>
                    <a:lstStyle/>
                    <a:p>
                      <a:r>
                        <a:rPr lang="en-US" dirty="0">
                          <a:latin typeface="Times New Roman" panose="02020603050405020304" pitchFamily="18" charset="0"/>
                          <a:cs typeface="Times New Roman" panose="02020603050405020304" pitchFamily="18" charset="0"/>
                        </a:rPr>
                        <a:t>Goods </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Portugal</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England</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6884832"/>
                  </a:ext>
                </a:extLst>
              </a:tr>
              <a:tr h="370840">
                <a:tc>
                  <a:txBody>
                    <a:bodyPr/>
                    <a:lstStyle/>
                    <a:p>
                      <a:r>
                        <a:rPr lang="en-US" dirty="0">
                          <a:latin typeface="Times New Roman" panose="02020603050405020304" pitchFamily="18" charset="0"/>
                          <a:cs typeface="Times New Roman" panose="02020603050405020304" pitchFamily="18" charset="0"/>
                        </a:rPr>
                        <a:t>Wine </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80</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120</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06632493"/>
                  </a:ext>
                </a:extLst>
              </a:tr>
              <a:tr h="370840">
                <a:tc>
                  <a:txBody>
                    <a:bodyPr/>
                    <a:lstStyle/>
                    <a:p>
                      <a:r>
                        <a:rPr lang="en-US" dirty="0">
                          <a:latin typeface="Times New Roman" panose="02020603050405020304" pitchFamily="18" charset="0"/>
                          <a:cs typeface="Times New Roman" panose="02020603050405020304" pitchFamily="18" charset="0"/>
                        </a:rPr>
                        <a:t>Cloth </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90</a:t>
                      </a:r>
                      <a:endParaRPr lang="en-IN"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100</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66681760"/>
                  </a:ext>
                </a:extLst>
              </a:tr>
            </a:tbl>
          </a:graphicData>
        </a:graphic>
      </p:graphicFrame>
    </p:spTree>
    <p:extLst>
      <p:ext uri="{BB962C8B-B14F-4D97-AF65-F5344CB8AC3E}">
        <p14:creationId xmlns:p14="http://schemas.microsoft.com/office/powerpoint/2010/main" val="3478966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99C04-E969-228D-8A40-43F794F4D86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675197B-99F5-4B0D-D52F-95C91439C0D7}"/>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The absolute cost of producing both wine and cloth is lower in Portugal than in England.</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But the application of comparative cost advantage principle will help us to know that wine is produced at a comparatively lower cost in Portugal, while cloth comparatively cheaper in England.</a:t>
            </a:r>
          </a:p>
          <a:p>
            <a:endParaRPr lang="en-US"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9497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C9B80-452B-4638-DD43-9E584E7AD57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5DB0F74-ED53-387B-EA95-F6E4263EE6AE}"/>
              </a:ext>
            </a:extLst>
          </p:cNvPr>
          <p:cNvSpPr>
            <a:spLocks noGrp="1"/>
          </p:cNvSpPr>
          <p:nvPr>
            <p:ph idx="1"/>
          </p:nvPr>
        </p:nvSpPr>
        <p:spPr/>
        <p:txBody>
          <a:bodyPr/>
          <a:lstStyle/>
          <a:p>
            <a:pPr marL="0" indent="0">
              <a:buNone/>
            </a:pPr>
            <a:r>
              <a:rPr lang="en-US" b="1" dirty="0">
                <a:latin typeface="Times New Roman" panose="02020603050405020304" pitchFamily="18" charset="0"/>
                <a:cs typeface="Times New Roman" panose="02020603050405020304" pitchFamily="18" charset="0"/>
              </a:rPr>
              <a:t>Portugal domestic cost ratio for wine and cloth</a:t>
            </a:r>
          </a:p>
          <a:p>
            <a:pPr marL="0" indent="0">
              <a:buNone/>
            </a:pPr>
            <a:r>
              <a:rPr lang="en-US" dirty="0">
                <a:latin typeface="Times New Roman" panose="02020603050405020304" pitchFamily="18" charset="0"/>
                <a:cs typeface="Times New Roman" panose="02020603050405020304" pitchFamily="18" charset="0"/>
              </a:rPr>
              <a:t>1 unit of wine = 0.89 units of cloth   (80/90)  whereas,</a:t>
            </a:r>
          </a:p>
          <a:p>
            <a:pPr marL="0" indent="0">
              <a:buNone/>
            </a:pPr>
            <a:r>
              <a:rPr lang="en-US" dirty="0">
                <a:latin typeface="Times New Roman" panose="02020603050405020304" pitchFamily="18" charset="0"/>
                <a:cs typeface="Times New Roman" panose="02020603050405020304" pitchFamily="18" charset="0"/>
              </a:rPr>
              <a:t>1 unit of cloth = 1.13 units of wine    (90/80)</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England domestic cost ratio for wine and cloth</a:t>
            </a:r>
          </a:p>
          <a:p>
            <a:pPr marL="0" indent="0">
              <a:buNone/>
            </a:pPr>
            <a:r>
              <a:rPr lang="en-US" dirty="0">
                <a:latin typeface="Times New Roman" panose="02020603050405020304" pitchFamily="18" charset="0"/>
                <a:cs typeface="Times New Roman" panose="02020603050405020304" pitchFamily="18" charset="0"/>
              </a:rPr>
              <a:t>1 unit of wine = 1.2 units of cloth      (120/100)    whereas,</a:t>
            </a:r>
          </a:p>
          <a:p>
            <a:pPr marL="0" indent="0">
              <a:buNone/>
            </a:pPr>
            <a:r>
              <a:rPr lang="en-US" dirty="0">
                <a:latin typeface="Times New Roman" panose="02020603050405020304" pitchFamily="18" charset="0"/>
                <a:cs typeface="Times New Roman" panose="02020603050405020304" pitchFamily="18" charset="0"/>
              </a:rPr>
              <a:t>1 unit of cloth= 0.83 units of wine     (100/120)</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2167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E2705-4360-9700-A077-7ED3682F18C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3C71C21-F652-9923-C7BF-C33D8FE5124E}"/>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The above domestic cost ratios of the two nations will help us prove the comparative cost advantage principle of </a:t>
            </a:r>
            <a:r>
              <a:rPr lang="en-US" dirty="0" err="1">
                <a:latin typeface="Times New Roman" panose="02020603050405020304" pitchFamily="18" charset="0"/>
                <a:cs typeface="Times New Roman" panose="02020603050405020304" pitchFamily="18" charset="0"/>
              </a:rPr>
              <a:t>ricardo</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If both nations agree to trade at a ratio of 1 unit of wine for 1 unit of cloth then, gain for Portugal over domestic production is 0.11 unit of cloth (1-0.89), while gain for England is 0.17 units of wine (1-0.83).</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6210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02059-C058-0564-E158-016A36349F0D}"/>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Heckscher- Ohlin’s factor endowment theorem</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761BFB5-2FFB-289C-CC59-2B8B12CF49BF}"/>
              </a:ext>
            </a:extLst>
          </p:cNvPr>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The question asked is why should some countries have comparative advantage in some products and disadvantaged in other products.</a:t>
            </a:r>
          </a:p>
          <a:p>
            <a:pPr algn="just"/>
            <a:r>
              <a:rPr lang="en-IN" dirty="0">
                <a:latin typeface="Times New Roman" panose="02020603050405020304" pitchFamily="18" charset="0"/>
                <a:cs typeface="Times New Roman" panose="02020603050405020304" pitchFamily="18" charset="0"/>
              </a:rPr>
              <a:t>This was explained by modern theory of trade given by Heckscher </a:t>
            </a:r>
            <a:r>
              <a:rPr lang="en-IN" dirty="0" err="1">
                <a:latin typeface="Times New Roman" panose="02020603050405020304" pitchFamily="18" charset="0"/>
                <a:cs typeface="Times New Roman" panose="02020603050405020304" pitchFamily="18" charset="0"/>
              </a:rPr>
              <a:t>ohilin</a:t>
            </a:r>
            <a:r>
              <a:rPr lang="en-IN" dirty="0">
                <a:latin typeface="Times New Roman" panose="02020603050405020304" pitchFamily="18" charset="0"/>
                <a:cs typeface="Times New Roman" panose="02020603050405020304" pitchFamily="18" charset="0"/>
              </a:rPr>
              <a:t>.</a:t>
            </a:r>
          </a:p>
          <a:p>
            <a:pPr algn="just"/>
            <a:r>
              <a:rPr lang="en-IN" dirty="0">
                <a:latin typeface="Times New Roman" panose="02020603050405020304" pitchFamily="18" charset="0"/>
                <a:cs typeface="Times New Roman" panose="02020603050405020304" pitchFamily="18" charset="0"/>
              </a:rPr>
              <a:t>Comparative cost differences do not show why cost differences arises but modern theory says it arises because of </a:t>
            </a:r>
            <a:r>
              <a:rPr lang="en-IN" b="1" dirty="0">
                <a:latin typeface="Times New Roman" panose="02020603050405020304" pitchFamily="18" charset="0"/>
                <a:cs typeface="Times New Roman" panose="02020603050405020304" pitchFamily="18" charset="0"/>
              </a:rPr>
              <a:t>relative factor endowment</a:t>
            </a:r>
            <a:r>
              <a:rPr lang="en-IN" dirty="0">
                <a:latin typeface="Times New Roman" panose="02020603050405020304" pitchFamily="18" charset="0"/>
                <a:cs typeface="Times New Roman" panose="02020603050405020304" pitchFamily="18" charset="0"/>
              </a:rPr>
              <a:t>.</a:t>
            </a:r>
          </a:p>
          <a:p>
            <a:pPr algn="just"/>
            <a:r>
              <a:rPr lang="en-IN" dirty="0">
                <a:latin typeface="Times New Roman" panose="02020603050405020304" pitchFamily="18" charset="0"/>
                <a:cs typeface="Times New Roman" panose="02020603050405020304" pitchFamily="18" charset="0"/>
              </a:rPr>
              <a:t>The basic determinant of trade is </a:t>
            </a:r>
            <a:r>
              <a:rPr lang="en-IN" i="1" dirty="0">
                <a:latin typeface="Times New Roman" panose="02020603050405020304" pitchFamily="18" charset="0"/>
                <a:cs typeface="Times New Roman" panose="02020603050405020304" pitchFamily="18" charset="0"/>
              </a:rPr>
              <a:t>price differentials and not cost differentials</a:t>
            </a:r>
            <a:r>
              <a:rPr lang="en-IN" dirty="0">
                <a:latin typeface="Times New Roman" panose="02020603050405020304" pitchFamily="18" charset="0"/>
                <a:cs typeface="Times New Roman" panose="02020603050405020304" pitchFamily="18" charset="0"/>
              </a:rPr>
              <a:t>. Price differences caused for different reasons and one could be cost differences.</a:t>
            </a:r>
          </a:p>
          <a:p>
            <a:pPr algn="just"/>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3738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67751-E43A-0243-BE7B-728C2D7C551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08FCAD5-11BE-19DC-A307-55145FE3F85C}"/>
              </a:ext>
            </a:extLst>
          </p:cNvPr>
          <p:cNvSpPr>
            <a:spLocks noGrp="1"/>
          </p:cNvSpPr>
          <p:nvPr>
            <p:ph idx="1"/>
          </p:nvPr>
        </p:nvSpPr>
        <p:spPr/>
        <p:txBody>
          <a:bodyPr/>
          <a:lstStyle/>
          <a:p>
            <a:r>
              <a:rPr lang="en-IN" dirty="0">
                <a:latin typeface="Times New Roman" panose="02020603050405020304" pitchFamily="18" charset="0"/>
                <a:cs typeface="Times New Roman" panose="02020603050405020304" pitchFamily="18" charset="0"/>
              </a:rPr>
              <a:t>A product can be sold abroad only if it is cheaper than their domestic product.</a:t>
            </a:r>
          </a:p>
          <a:p>
            <a:r>
              <a:rPr lang="en-IN" dirty="0">
                <a:latin typeface="Times New Roman" panose="02020603050405020304" pitchFamily="18" charset="0"/>
                <a:cs typeface="Times New Roman" panose="02020603050405020304" pitchFamily="18" charset="0"/>
              </a:rPr>
              <a:t>Difference in cost of production caused by relative abundance and scarcity of factors of production.</a:t>
            </a:r>
          </a:p>
          <a:p>
            <a:r>
              <a:rPr lang="en-IN" dirty="0">
                <a:latin typeface="Times New Roman" panose="02020603050405020304" pitchFamily="18" charset="0"/>
                <a:cs typeface="Times New Roman" panose="02020603050405020304" pitchFamily="18" charset="0"/>
              </a:rPr>
              <a:t>So the ratio of factor proportions would determine the abundant and scarce factors in every nation.</a:t>
            </a:r>
          </a:p>
          <a:p>
            <a:r>
              <a:rPr lang="en-IN" dirty="0">
                <a:latin typeface="Times New Roman" panose="02020603050405020304" pitchFamily="18" charset="0"/>
                <a:cs typeface="Times New Roman" panose="02020603050405020304" pitchFamily="18" charset="0"/>
              </a:rPr>
              <a:t>If capital labour ratio is higher then it would be a capital abundant nation but if capital labour ratio is lower then it would be labour abundant nation.</a:t>
            </a:r>
          </a:p>
        </p:txBody>
      </p:sp>
    </p:spTree>
    <p:extLst>
      <p:ext uri="{BB962C8B-B14F-4D97-AF65-F5344CB8AC3E}">
        <p14:creationId xmlns:p14="http://schemas.microsoft.com/office/powerpoint/2010/main" val="4100703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7FC2-BB80-FE7A-6A79-1FCE790A759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B0CB267-2FE6-7730-623F-79DFC106CF0C}"/>
              </a:ext>
            </a:extLst>
          </p:cNvPr>
          <p:cNvSpPr>
            <a:spLocks noGrp="1"/>
          </p:cNvSpPr>
          <p:nvPr>
            <p:ph idx="1"/>
          </p:nvPr>
        </p:nvSpPr>
        <p:spPr/>
        <p:txBody>
          <a:bodyPr/>
          <a:lstStyle/>
          <a:p>
            <a:r>
              <a:rPr lang="en-IN" dirty="0">
                <a:latin typeface="Times New Roman" panose="02020603050405020304" pitchFamily="18" charset="0"/>
                <a:cs typeface="Times New Roman" panose="02020603050405020304" pitchFamily="18" charset="0"/>
              </a:rPr>
              <a:t>The cost of abundant factors would be lower and that of scarce factors would be higher.</a:t>
            </a:r>
          </a:p>
          <a:p>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In case india, where labour is abundant and capital is scarce, wages will be low and interest will be high. </a:t>
            </a:r>
          </a:p>
          <a:p>
            <a:r>
              <a:rPr lang="en-IN" dirty="0">
                <a:latin typeface="Times New Roman" panose="02020603050405020304" pitchFamily="18" charset="0"/>
                <a:cs typeface="Times New Roman" panose="02020603050405020304" pitchFamily="18" charset="0"/>
              </a:rPr>
              <a:t>In USA?</a:t>
            </a:r>
          </a:p>
          <a:p>
            <a:r>
              <a:rPr lang="en-IN" dirty="0">
                <a:latin typeface="Times New Roman" panose="02020603050405020304" pitchFamily="18" charset="0"/>
                <a:cs typeface="Times New Roman" panose="02020603050405020304" pitchFamily="18" charset="0"/>
              </a:rPr>
              <a:t>The abundance or scarcity of </a:t>
            </a:r>
            <a:r>
              <a:rPr lang="en-IN" dirty="0" err="1">
                <a:latin typeface="Times New Roman" panose="02020603050405020304" pitchFamily="18" charset="0"/>
                <a:cs typeface="Times New Roman" panose="02020603050405020304" pitchFamily="18" charset="0"/>
              </a:rPr>
              <a:t>labor</a:t>
            </a:r>
            <a:r>
              <a:rPr lang="en-IN" dirty="0">
                <a:latin typeface="Times New Roman" panose="02020603050405020304" pitchFamily="18" charset="0"/>
                <a:cs typeface="Times New Roman" panose="02020603050405020304" pitchFamily="18" charset="0"/>
              </a:rPr>
              <a:t> determines the factor prices.</a:t>
            </a:r>
          </a:p>
        </p:txBody>
      </p:sp>
    </p:spTree>
    <p:extLst>
      <p:ext uri="{BB962C8B-B14F-4D97-AF65-F5344CB8AC3E}">
        <p14:creationId xmlns:p14="http://schemas.microsoft.com/office/powerpoint/2010/main" val="4292797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14BF-D26D-3751-0B8C-6EE40D953A6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40702C3-F3E2-F056-1789-E8B8EBCC4307}"/>
              </a:ext>
            </a:extLst>
          </p:cNvPr>
          <p:cNvSpPr>
            <a:spLocks noGrp="1"/>
          </p:cNvSpPr>
          <p:nvPr>
            <p:ph idx="1"/>
          </p:nvPr>
        </p:nvSpPr>
        <p:spPr/>
        <p:txBody>
          <a:bodyPr/>
          <a:lstStyle/>
          <a:p>
            <a:r>
              <a:rPr lang="en-IN" dirty="0">
                <a:latin typeface="Times New Roman" panose="02020603050405020304" pitchFamily="18" charset="0"/>
                <a:cs typeface="Times New Roman" panose="02020603050405020304" pitchFamily="18" charset="0"/>
              </a:rPr>
              <a:t>The factor price differences are converted into product price because of two fundamental positions:</a:t>
            </a:r>
          </a:p>
          <a:p>
            <a:pPr marL="0" indent="0">
              <a:buNone/>
            </a:pPr>
            <a:endParaRPr lang="en-IN" dirty="0">
              <a:latin typeface="Times New Roman" panose="02020603050405020304" pitchFamily="18" charset="0"/>
              <a:cs typeface="Times New Roman" panose="02020603050405020304" pitchFamily="18" charset="0"/>
            </a:endParaRPr>
          </a:p>
          <a:p>
            <a:pPr marL="0" indent="0">
              <a:buNone/>
            </a:pPr>
            <a:r>
              <a:rPr lang="en-IN" dirty="0">
                <a:latin typeface="Times New Roman" panose="02020603050405020304" pitchFamily="18" charset="0"/>
                <a:cs typeface="Times New Roman" panose="02020603050405020304" pitchFamily="18" charset="0"/>
              </a:rPr>
              <a:t>So according to theorem countries should specialize in production of those goods which uses more of abundant factors and less of its scarce factors which are expensive.</a:t>
            </a:r>
          </a:p>
          <a:p>
            <a:pPr marL="0" indent="0">
              <a:buNone/>
            </a:pPr>
            <a:endParaRPr lang="en-IN" dirty="0">
              <a:latin typeface="Times New Roman" panose="02020603050405020304" pitchFamily="18" charset="0"/>
              <a:cs typeface="Times New Roman" panose="02020603050405020304" pitchFamily="18" charset="0"/>
            </a:endParaRPr>
          </a:p>
          <a:p>
            <a:pPr marL="0" indent="0">
              <a:buNone/>
            </a:pPr>
            <a:r>
              <a:rPr lang="en-IN" dirty="0">
                <a:latin typeface="Times New Roman" panose="02020603050405020304" pitchFamily="18" charset="0"/>
                <a:cs typeface="Times New Roman" panose="02020603050405020304" pitchFamily="18" charset="0"/>
              </a:rPr>
              <a:t>So scarce countries should import product from abundant countries.</a:t>
            </a:r>
          </a:p>
          <a:p>
            <a:pPr marL="0" indent="0">
              <a:buNone/>
            </a:pPr>
            <a:r>
              <a:rPr lang="en-IN" dirty="0">
                <a:latin typeface="Times New Roman" panose="02020603050405020304" pitchFamily="18" charset="0"/>
                <a:cs typeface="Times New Roman" panose="02020603050405020304" pitchFamily="18" charset="0"/>
              </a:rPr>
              <a:t>Accordingly, india should export? And import?</a:t>
            </a:r>
          </a:p>
        </p:txBody>
      </p:sp>
    </p:spTree>
    <p:extLst>
      <p:ext uri="{BB962C8B-B14F-4D97-AF65-F5344CB8AC3E}">
        <p14:creationId xmlns:p14="http://schemas.microsoft.com/office/powerpoint/2010/main" val="3004256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CFAD9-90B1-AC88-9F5C-605F05048BE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Mercantilist approach to international trade</a:t>
            </a:r>
            <a:br>
              <a:rPr lang="en-US" dirty="0">
                <a:latin typeface="Times New Roman" panose="02020603050405020304" pitchFamily="18" charset="0"/>
                <a:cs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D56B4F09-E508-0421-4764-C9443F2833C2}"/>
              </a:ext>
            </a:extLst>
          </p:cNvPr>
          <p:cNvSpPr>
            <a:spLocks noGrp="1"/>
          </p:cNvSpPr>
          <p:nvPr>
            <p:ph idx="1"/>
          </p:nvPr>
        </p:nvSpPr>
        <p:spPr>
          <a:xfrm>
            <a:off x="838200" y="1479479"/>
            <a:ext cx="10515600" cy="4697484"/>
          </a:xfrm>
        </p:spPr>
        <p:txBody>
          <a:bodyPr/>
          <a:lstStyle/>
          <a:p>
            <a:r>
              <a:rPr lang="en-US" dirty="0">
                <a:latin typeface="Times New Roman" panose="02020603050405020304" pitchFamily="18" charset="0"/>
                <a:cs typeface="Times New Roman" panose="02020603050405020304" pitchFamily="18" charset="0"/>
              </a:rPr>
              <a:t>This topics takes us back to 1500 and 1800 led to the emergence of Mercantilist.</a:t>
            </a:r>
          </a:p>
          <a:p>
            <a:r>
              <a:rPr lang="en-US" dirty="0">
                <a:latin typeface="Times New Roman" panose="02020603050405020304" pitchFamily="18" charset="0"/>
                <a:cs typeface="Times New Roman" panose="02020603050405020304" pitchFamily="18" charset="0"/>
              </a:rPr>
              <a:t>Where Holland, France, Spain and England</a:t>
            </a:r>
          </a:p>
          <a:p>
            <a:endParaRPr lang="en-IN"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A81A3A3-AD9F-3304-A177-64C555EF7530}"/>
              </a:ext>
            </a:extLst>
          </p:cNvPr>
          <p:cNvPicPr>
            <a:picLocks noChangeAspect="1"/>
          </p:cNvPicPr>
          <p:nvPr/>
        </p:nvPicPr>
        <p:blipFill>
          <a:blip r:embed="rId2"/>
          <a:stretch>
            <a:fillRect/>
          </a:stretch>
        </p:blipFill>
        <p:spPr>
          <a:xfrm>
            <a:off x="543675" y="2747963"/>
            <a:ext cx="3810000" cy="3429000"/>
          </a:xfrm>
          <a:prstGeom prst="rect">
            <a:avLst/>
          </a:prstGeom>
        </p:spPr>
      </p:pic>
      <p:pic>
        <p:nvPicPr>
          <p:cNvPr id="5" name="Picture 4">
            <a:extLst>
              <a:ext uri="{FF2B5EF4-FFF2-40B4-BE49-F238E27FC236}">
                <a16:creationId xmlns:a16="http://schemas.microsoft.com/office/drawing/2014/main" id="{10B86065-EA59-D763-3656-B42C1A324A64}"/>
              </a:ext>
            </a:extLst>
          </p:cNvPr>
          <p:cNvPicPr>
            <a:picLocks noChangeAspect="1"/>
          </p:cNvPicPr>
          <p:nvPr/>
        </p:nvPicPr>
        <p:blipFill>
          <a:blip r:embed="rId3"/>
          <a:stretch>
            <a:fillRect/>
          </a:stretch>
        </p:blipFill>
        <p:spPr>
          <a:xfrm>
            <a:off x="6996700" y="2747963"/>
            <a:ext cx="5195299" cy="2502131"/>
          </a:xfrm>
          <a:prstGeom prst="rect">
            <a:avLst/>
          </a:prstGeom>
        </p:spPr>
      </p:pic>
      <p:sp>
        <p:nvSpPr>
          <p:cNvPr id="6" name="TextBox 5">
            <a:extLst>
              <a:ext uri="{FF2B5EF4-FFF2-40B4-BE49-F238E27FC236}">
                <a16:creationId xmlns:a16="http://schemas.microsoft.com/office/drawing/2014/main" id="{B78ABDCC-BE90-C12F-542F-996040A34FE8}"/>
              </a:ext>
            </a:extLst>
          </p:cNvPr>
          <p:cNvSpPr txBox="1"/>
          <p:nvPr/>
        </p:nvSpPr>
        <p:spPr>
          <a:xfrm>
            <a:off x="4869951" y="5815173"/>
            <a:ext cx="677837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Countries wanted to export more than import</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7948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DA913-4674-DA28-9A4A-DE82CFFE71BA}"/>
              </a:ext>
            </a:extLst>
          </p:cNvPr>
          <p:cNvSpPr>
            <a:spLocks noGrp="1"/>
          </p:cNvSpPr>
          <p:nvPr>
            <p:ph type="title"/>
          </p:nvPr>
        </p:nvSpPr>
        <p:spPr/>
        <p:txBody>
          <a:bodyPr/>
          <a:lstStyle/>
          <a:p>
            <a:r>
              <a:rPr lang="en-IN" dirty="0">
                <a:latin typeface="+mn-lt"/>
              </a:rPr>
              <a:t>5</a:t>
            </a:r>
            <a:r>
              <a:rPr lang="en-IN" baseline="30000" dirty="0">
                <a:latin typeface="+mn-lt"/>
              </a:rPr>
              <a:t>th</a:t>
            </a:r>
            <a:r>
              <a:rPr lang="en-IN" dirty="0">
                <a:latin typeface="+mn-lt"/>
              </a:rPr>
              <a:t> theory: Technological Gap or Imitation Gap</a:t>
            </a:r>
          </a:p>
        </p:txBody>
      </p:sp>
      <p:sp>
        <p:nvSpPr>
          <p:cNvPr id="3" name="Content Placeholder 2">
            <a:extLst>
              <a:ext uri="{FF2B5EF4-FFF2-40B4-BE49-F238E27FC236}">
                <a16:creationId xmlns:a16="http://schemas.microsoft.com/office/drawing/2014/main" id="{30D7BE7F-3547-A81D-0FD7-665C44C1D610}"/>
              </a:ext>
            </a:extLst>
          </p:cNvPr>
          <p:cNvSpPr>
            <a:spLocks noGrp="1"/>
          </p:cNvSpPr>
          <p:nvPr>
            <p:ph idx="1"/>
          </p:nvPr>
        </p:nvSpPr>
        <p:spPr>
          <a:xfrm>
            <a:off x="838200" y="2065105"/>
            <a:ext cx="10515600" cy="4111857"/>
          </a:xfrm>
        </p:spPr>
        <p:txBody>
          <a:bodyPr>
            <a:normAutofit fontScale="92500" lnSpcReduction="10000"/>
          </a:bodyPr>
          <a:lstStyle/>
          <a:p>
            <a:r>
              <a:rPr lang="en-IN" dirty="0">
                <a:latin typeface="Times New Roman" panose="02020603050405020304" pitchFamily="18" charset="0"/>
                <a:cs typeface="Times New Roman" panose="02020603050405020304" pitchFamily="18" charset="0"/>
              </a:rPr>
              <a:t>Earlier theories (last 2) failed to analyse and explain the role of technological innovations or advancement in international trade.</a:t>
            </a:r>
          </a:p>
          <a:p>
            <a:r>
              <a:rPr lang="en-IN" dirty="0">
                <a:latin typeface="Times New Roman" panose="02020603050405020304" pitchFamily="18" charset="0"/>
                <a:cs typeface="Times New Roman" panose="02020603050405020304" pitchFamily="18" charset="0"/>
              </a:rPr>
              <a:t>Theory given by M.V. Posner in 1961.</a:t>
            </a:r>
          </a:p>
          <a:p>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According to Posner, when a country introduces a new product in the market as a result of technological advancement, it leads to the imitation and demand gap in the other country.</a:t>
            </a:r>
          </a:p>
          <a:p>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The net effect of imitation and demand gap would determine the magnitude of trade between the two countries.</a:t>
            </a:r>
          </a:p>
        </p:txBody>
      </p:sp>
    </p:spTree>
    <p:extLst>
      <p:ext uri="{BB962C8B-B14F-4D97-AF65-F5344CB8AC3E}">
        <p14:creationId xmlns:p14="http://schemas.microsoft.com/office/powerpoint/2010/main" val="1753043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BCC34-523A-4012-9336-CE29593CAFB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AF04C13-06FF-4900-C215-F72F2EF8A1F3}"/>
              </a:ext>
            </a:extLst>
          </p:cNvPr>
          <p:cNvSpPr>
            <a:spLocks noGrp="1"/>
          </p:cNvSpPr>
          <p:nvPr>
            <p:ph idx="1"/>
          </p:nvPr>
        </p:nvSpPr>
        <p:spPr>
          <a:xfrm>
            <a:off x="595901" y="1407560"/>
            <a:ext cx="11116637" cy="4541177"/>
          </a:xfrm>
        </p:spPr>
        <p:txBody>
          <a:bodyPr>
            <a:normAutofit lnSpcReduction="10000"/>
          </a:bodyPr>
          <a:lstStyle/>
          <a:p>
            <a:pPr algn="just"/>
            <a:r>
              <a:rPr lang="en-IN" dirty="0">
                <a:latin typeface="Times New Roman" panose="02020603050405020304" pitchFamily="18" charset="0"/>
                <a:cs typeface="Times New Roman" panose="02020603050405020304" pitchFamily="18" charset="0"/>
              </a:rPr>
              <a:t>Theory assumes there exist similar factor endowments, demand conditions, and pre trade factor price ratio but different level of technological progress.</a:t>
            </a:r>
          </a:p>
          <a:p>
            <a:pPr algn="just"/>
            <a:r>
              <a:rPr lang="en-IN" dirty="0">
                <a:latin typeface="Times New Roman" panose="02020603050405020304" pitchFamily="18" charset="0"/>
                <a:cs typeface="Times New Roman" panose="02020603050405020304" pitchFamily="18" charset="0"/>
              </a:rPr>
              <a:t>Theory believes that whenever a firm introduces a new product in domestic market due to technological advancement, it attains a sort of monopoly power.</a:t>
            </a:r>
          </a:p>
          <a:p>
            <a:pPr algn="just"/>
            <a:r>
              <a:rPr lang="en-IN" dirty="0">
                <a:latin typeface="Times New Roman" panose="02020603050405020304" pitchFamily="18" charset="0"/>
                <a:cs typeface="Times New Roman" panose="02020603050405020304" pitchFamily="18" charset="0"/>
              </a:rPr>
              <a:t>Then export begins once it accepted in domestic market.</a:t>
            </a:r>
          </a:p>
          <a:p>
            <a:pPr algn="just"/>
            <a:r>
              <a:rPr lang="en-IN" dirty="0">
                <a:latin typeface="Times New Roman" panose="02020603050405020304" pitchFamily="18" charset="0"/>
                <a:cs typeface="Times New Roman" panose="02020603050405020304" pitchFamily="18" charset="0"/>
              </a:rPr>
              <a:t>The high profit of the innovating firm motivates the firms in the importing nations to imitate the product.</a:t>
            </a:r>
          </a:p>
          <a:p>
            <a:pPr algn="just"/>
            <a:r>
              <a:rPr lang="en-IN" dirty="0">
                <a:latin typeface="Times New Roman" panose="02020603050405020304" pitchFamily="18" charset="0"/>
                <a:cs typeface="Times New Roman" panose="02020603050405020304" pitchFamily="18" charset="0"/>
              </a:rPr>
              <a:t>Export remains continue until importing nation firms fully learn the art of imitation and start producing the same product.</a:t>
            </a:r>
          </a:p>
          <a:p>
            <a:pPr algn="just"/>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1297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F4C9A-D02D-5FF3-15F8-0DD67DEEF3D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F4B424E-60C6-A375-15BC-C98BD8D1660F}"/>
              </a:ext>
            </a:extLst>
          </p:cNvPr>
          <p:cNvSpPr>
            <a:spLocks noGrp="1"/>
          </p:cNvSpPr>
          <p:nvPr>
            <p:ph idx="1"/>
          </p:nvPr>
        </p:nvSpPr>
        <p:spPr/>
        <p:txBody>
          <a:bodyPr/>
          <a:lstStyle/>
          <a:p>
            <a:r>
              <a:rPr lang="en-IN" dirty="0">
                <a:latin typeface="Times New Roman" panose="02020603050405020304" pitchFamily="18" charset="0"/>
                <a:cs typeface="Times New Roman" panose="02020603050405020304" pitchFamily="18" charset="0"/>
              </a:rPr>
              <a:t>So the </a:t>
            </a:r>
            <a:r>
              <a:rPr lang="en-IN" b="1" dirty="0">
                <a:latin typeface="Times New Roman" panose="02020603050405020304" pitchFamily="18" charset="0"/>
                <a:cs typeface="Times New Roman" panose="02020603050405020304" pitchFamily="18" charset="0"/>
              </a:rPr>
              <a:t>technology gap or imitation gap </a:t>
            </a:r>
            <a:r>
              <a:rPr lang="en-IN" dirty="0">
                <a:latin typeface="Times New Roman" panose="02020603050405020304" pitchFamily="18" charset="0"/>
                <a:cs typeface="Times New Roman" panose="02020603050405020304" pitchFamily="18" charset="0"/>
              </a:rPr>
              <a:t>is nothing but it’s the time period taken by firms in importing nations to learn the technique and technology required to produce the product which was innovated by the exporting country.</a:t>
            </a:r>
          </a:p>
          <a:p>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5913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648BB-31F9-682C-FDB3-FD59ECFB35C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FD6DD05-E6E4-C8AD-D572-7D6B7B5D247D}"/>
              </a:ext>
            </a:extLst>
          </p:cNvPr>
          <p:cNvSpPr>
            <a:spLocks noGrp="1"/>
          </p:cNvSpPr>
          <p:nvPr>
            <p:ph idx="1"/>
          </p:nvPr>
        </p:nvSpPr>
        <p:spPr/>
        <p:txBody>
          <a:bodyPr/>
          <a:lstStyle/>
          <a:p>
            <a:r>
              <a:rPr lang="en-IN" dirty="0">
                <a:latin typeface="Times New Roman" panose="02020603050405020304" pitchFamily="18" charset="0"/>
                <a:cs typeface="Times New Roman" panose="02020603050405020304" pitchFamily="18" charset="0"/>
              </a:rPr>
              <a:t>Technology gap theory includes three stages</a:t>
            </a:r>
          </a:p>
          <a:p>
            <a:pPr marL="514350" indent="-514350">
              <a:buAutoNum type="arabicPeriod"/>
            </a:pPr>
            <a:r>
              <a:rPr lang="en-IN" dirty="0">
                <a:latin typeface="Times New Roman" panose="02020603050405020304" pitchFamily="18" charset="0"/>
                <a:cs typeface="Times New Roman" panose="02020603050405020304" pitchFamily="18" charset="0"/>
              </a:rPr>
              <a:t>Foreign reaction lag</a:t>
            </a:r>
          </a:p>
          <a:p>
            <a:pPr marL="0" indent="0">
              <a:buNone/>
            </a:pPr>
            <a:endParaRPr lang="en-IN" dirty="0">
              <a:latin typeface="Times New Roman" panose="02020603050405020304" pitchFamily="18" charset="0"/>
              <a:cs typeface="Times New Roman" panose="02020603050405020304" pitchFamily="18" charset="0"/>
            </a:endParaRPr>
          </a:p>
          <a:p>
            <a:pPr marL="0" indent="0">
              <a:buNone/>
            </a:pPr>
            <a:r>
              <a:rPr lang="en-IN" dirty="0">
                <a:latin typeface="Times New Roman" panose="02020603050405020304" pitchFamily="18" charset="0"/>
                <a:cs typeface="Times New Roman" panose="02020603050405020304" pitchFamily="18" charset="0"/>
              </a:rPr>
              <a:t>Refers to the time taken by the innovating firm to start the production of a new product</a:t>
            </a:r>
          </a:p>
          <a:p>
            <a:pPr marL="0" indent="0">
              <a:buNone/>
            </a:pPr>
            <a:endParaRPr lang="en-IN" dirty="0">
              <a:latin typeface="Times New Roman" panose="02020603050405020304" pitchFamily="18" charset="0"/>
              <a:cs typeface="Times New Roman" panose="02020603050405020304" pitchFamily="18" charset="0"/>
            </a:endParaRPr>
          </a:p>
          <a:p>
            <a:pPr marL="0" indent="0">
              <a:buNone/>
            </a:pPr>
            <a:r>
              <a:rPr lang="en-IN" dirty="0">
                <a:latin typeface="Times New Roman" panose="02020603050405020304" pitchFamily="18" charset="0"/>
                <a:cs typeface="Times New Roman" panose="02020603050405020304" pitchFamily="18" charset="0"/>
              </a:rPr>
              <a:t>2. Domestic reaction lag</a:t>
            </a:r>
          </a:p>
          <a:p>
            <a:pPr marL="0" indent="0">
              <a:buNone/>
            </a:pPr>
            <a:r>
              <a:rPr lang="en-IN" dirty="0">
                <a:latin typeface="Times New Roman" panose="02020603050405020304" pitchFamily="18" charset="0"/>
                <a:cs typeface="Times New Roman" panose="02020603050405020304" pitchFamily="18" charset="0"/>
              </a:rPr>
              <a:t>Is the time taken by other domestic producers to learn the technique of production in the domestic market.</a:t>
            </a:r>
          </a:p>
        </p:txBody>
      </p:sp>
    </p:spTree>
    <p:extLst>
      <p:ext uri="{BB962C8B-B14F-4D97-AF65-F5344CB8AC3E}">
        <p14:creationId xmlns:p14="http://schemas.microsoft.com/office/powerpoint/2010/main" val="1907123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4F653-CB1E-8CAB-DEF9-41B262EF24F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1A77DAB-9838-3C2C-1480-0597ACC80DD7}"/>
              </a:ext>
            </a:extLst>
          </p:cNvPr>
          <p:cNvSpPr>
            <a:spLocks noGrp="1"/>
          </p:cNvSpPr>
          <p:nvPr>
            <p:ph idx="1"/>
          </p:nvPr>
        </p:nvSpPr>
        <p:spPr/>
        <p:txBody>
          <a:bodyPr/>
          <a:lstStyle/>
          <a:p>
            <a:pPr marL="0" indent="0">
              <a:buNone/>
            </a:pPr>
            <a:r>
              <a:rPr lang="en-IN" dirty="0">
                <a:latin typeface="Times New Roman" panose="02020603050405020304" pitchFamily="18" charset="0"/>
                <a:cs typeface="Times New Roman" panose="02020603050405020304" pitchFamily="18" charset="0"/>
              </a:rPr>
              <a:t>3. Learning period</a:t>
            </a:r>
          </a:p>
          <a:p>
            <a:pPr marL="0" indent="0">
              <a:buNone/>
            </a:pPr>
            <a:endParaRPr lang="en-IN" dirty="0">
              <a:latin typeface="Times New Roman" panose="02020603050405020304" pitchFamily="18" charset="0"/>
              <a:cs typeface="Times New Roman" panose="02020603050405020304" pitchFamily="18" charset="0"/>
            </a:endParaRPr>
          </a:p>
          <a:p>
            <a:pPr marL="0" indent="0">
              <a:buNone/>
            </a:pPr>
            <a:r>
              <a:rPr lang="en-IN" dirty="0">
                <a:latin typeface="Times New Roman" panose="02020603050405020304" pitchFamily="18" charset="0"/>
                <a:cs typeface="Times New Roman" panose="02020603050405020304" pitchFamily="18" charset="0"/>
              </a:rPr>
              <a:t>Defines the time taken by domestic producers to master the production process and for selling the new product in the domestic market</a:t>
            </a:r>
          </a:p>
          <a:p>
            <a:pPr marL="0" indent="0">
              <a:buNone/>
            </a:pPr>
            <a:endParaRPr lang="en-IN" dirty="0">
              <a:latin typeface="Times New Roman" panose="02020603050405020304" pitchFamily="18" charset="0"/>
              <a:cs typeface="Times New Roman" panose="02020603050405020304" pitchFamily="18" charset="0"/>
            </a:endParaRPr>
          </a:p>
          <a:p>
            <a:pPr marL="0" indent="0">
              <a:buNone/>
            </a:pPr>
            <a:r>
              <a:rPr lang="en-IN" dirty="0">
                <a:latin typeface="Times New Roman" panose="02020603050405020304" pitchFamily="18" charset="0"/>
                <a:cs typeface="Times New Roman" panose="02020603050405020304" pitchFamily="18" charset="0"/>
              </a:rPr>
              <a:t>4. Demand lag</a:t>
            </a:r>
          </a:p>
          <a:p>
            <a:pPr marL="0" indent="0">
              <a:buNone/>
            </a:pPr>
            <a:r>
              <a:rPr lang="en-IN" dirty="0">
                <a:latin typeface="Times New Roman" panose="02020603050405020304" pitchFamily="18" charset="0"/>
                <a:cs typeface="Times New Roman" panose="02020603050405020304" pitchFamily="18" charset="0"/>
              </a:rPr>
              <a:t>Which is time taken by consumers in the importing country to acquire the test of a new product.</a:t>
            </a:r>
          </a:p>
        </p:txBody>
      </p:sp>
    </p:spTree>
    <p:extLst>
      <p:ext uri="{BB962C8B-B14F-4D97-AF65-F5344CB8AC3E}">
        <p14:creationId xmlns:p14="http://schemas.microsoft.com/office/powerpoint/2010/main" val="3274041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6307B-5C9D-F536-1717-FCA6254AE24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B24DB9F-B717-4F82-C4FD-4D11865DFCC0}"/>
              </a:ext>
            </a:extLst>
          </p:cNvPr>
          <p:cNvSpPr>
            <a:spLocks noGrp="1"/>
          </p:cNvSpPr>
          <p:nvPr>
            <p:ph idx="1"/>
          </p:nvPr>
        </p:nvSpPr>
        <p:spPr/>
        <p:txBody>
          <a:bodyPr/>
          <a:lstStyle/>
          <a:p>
            <a:r>
              <a:rPr lang="en-IN" dirty="0">
                <a:latin typeface="Times New Roman" panose="02020603050405020304" pitchFamily="18" charset="0"/>
                <a:cs typeface="Times New Roman" panose="02020603050405020304" pitchFamily="18" charset="0"/>
              </a:rPr>
              <a:t>The extent of demand lag would determine the duration of the imitation or technological gap.</a:t>
            </a:r>
          </a:p>
          <a:p>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If consumers in the importing country adopt a new product very quickly but the producers  take long time to imitate the production process of a new product then the imitation gap would be long and vice versa. </a:t>
            </a:r>
          </a:p>
          <a:p>
            <a:r>
              <a:rPr lang="en-IN" dirty="0">
                <a:latin typeface="Times New Roman" panose="02020603050405020304" pitchFamily="18" charset="0"/>
                <a:cs typeface="Times New Roman" panose="02020603050405020304" pitchFamily="18" charset="0"/>
              </a:rPr>
              <a:t>Thus, the export and import of a new product between the two countries will depend on the relative strength of imitation and demand gap</a:t>
            </a:r>
          </a:p>
        </p:txBody>
      </p:sp>
    </p:spTree>
    <p:extLst>
      <p:ext uri="{BB962C8B-B14F-4D97-AF65-F5344CB8AC3E}">
        <p14:creationId xmlns:p14="http://schemas.microsoft.com/office/powerpoint/2010/main" val="579135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2D616-3F51-A27A-DA95-869CE30E6A7F}"/>
              </a:ext>
            </a:extLst>
          </p:cNvPr>
          <p:cNvSpPr>
            <a:spLocks noGrp="1"/>
          </p:cNvSpPr>
          <p:nvPr>
            <p:ph type="title"/>
          </p:nvPr>
        </p:nvSpPr>
        <p:spPr/>
        <p:txBody>
          <a:bodyPr/>
          <a:lstStyle/>
          <a:p>
            <a:r>
              <a:rPr lang="en-IN" b="1" baseline="30000" dirty="0">
                <a:latin typeface="+mn-lt"/>
              </a:rPr>
              <a:t>6th</a:t>
            </a:r>
            <a:r>
              <a:rPr lang="en-IN" b="1" dirty="0">
                <a:latin typeface="+mn-lt"/>
              </a:rPr>
              <a:t> Theory: product life cycle theory</a:t>
            </a:r>
          </a:p>
        </p:txBody>
      </p:sp>
      <p:sp>
        <p:nvSpPr>
          <p:cNvPr id="3" name="Content Placeholder 2">
            <a:extLst>
              <a:ext uri="{FF2B5EF4-FFF2-40B4-BE49-F238E27FC236}">
                <a16:creationId xmlns:a16="http://schemas.microsoft.com/office/drawing/2014/main" id="{36219656-8AFD-0937-6BB3-28583E184FD4}"/>
              </a:ext>
            </a:extLst>
          </p:cNvPr>
          <p:cNvSpPr>
            <a:spLocks noGrp="1"/>
          </p:cNvSpPr>
          <p:nvPr>
            <p:ph idx="1"/>
          </p:nvPr>
        </p:nvSpPr>
        <p:spPr/>
        <p:txBody>
          <a:bodyPr/>
          <a:lstStyle/>
          <a:p>
            <a:r>
              <a:rPr lang="en-IN" dirty="0">
                <a:latin typeface="Times New Roman" panose="02020603050405020304" pitchFamily="18" charset="0"/>
                <a:cs typeface="Times New Roman" panose="02020603050405020304" pitchFamily="18" charset="0"/>
              </a:rPr>
              <a:t>Raymond Vernon of the Harvard Business School advocated this theory in 1960.</a:t>
            </a:r>
          </a:p>
          <a:p>
            <a:r>
              <a:rPr lang="en-IN" dirty="0">
                <a:latin typeface="Times New Roman" panose="02020603050405020304" pitchFamily="18" charset="0"/>
                <a:cs typeface="Times New Roman" panose="02020603050405020304" pitchFamily="18" charset="0"/>
              </a:rPr>
              <a:t>Theory helped to explain the reasons behind the existence of </a:t>
            </a:r>
            <a:r>
              <a:rPr lang="en-IN" b="1" dirty="0">
                <a:latin typeface="Times New Roman" panose="02020603050405020304" pitchFamily="18" charset="0"/>
                <a:cs typeface="Times New Roman" panose="02020603050405020304" pitchFamily="18" charset="0"/>
              </a:rPr>
              <a:t>international trade and  foreign direct investment FDI</a:t>
            </a:r>
            <a:r>
              <a:rPr lang="en-IN" dirty="0">
                <a:latin typeface="Times New Roman" panose="02020603050405020304" pitchFamily="18" charset="0"/>
                <a:cs typeface="Times New Roman" panose="02020603050405020304" pitchFamily="18" charset="0"/>
              </a:rPr>
              <a:t>.</a:t>
            </a:r>
          </a:p>
          <a:p>
            <a:r>
              <a:rPr lang="en-IN" dirty="0">
                <a:latin typeface="Times New Roman" panose="02020603050405020304" pitchFamily="18" charset="0"/>
                <a:cs typeface="Times New Roman" panose="02020603050405020304" pitchFamily="18" charset="0"/>
              </a:rPr>
              <a:t>Theory considers as an extension of the Technological gap theorem put forward by Posner</a:t>
            </a:r>
          </a:p>
          <a:p>
            <a:r>
              <a:rPr lang="en-IN" dirty="0">
                <a:latin typeface="Times New Roman" panose="02020603050405020304" pitchFamily="18" charset="0"/>
                <a:cs typeface="Times New Roman" panose="02020603050405020304" pitchFamily="18" charset="0"/>
              </a:rPr>
              <a:t>Theory seeks to explain the process in which a country which is initially an exporter of a product eventually undertakes FDI in a country that can produce a product at a lower cost and finally becomes importer of the same product.</a:t>
            </a:r>
          </a:p>
        </p:txBody>
      </p:sp>
    </p:spTree>
    <p:extLst>
      <p:ext uri="{BB962C8B-B14F-4D97-AF65-F5344CB8AC3E}">
        <p14:creationId xmlns:p14="http://schemas.microsoft.com/office/powerpoint/2010/main" val="2643636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2B977-DF41-4820-497A-4A3DE5C0DC5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CAE1A2A-4BAC-88E9-9063-0DBE9A470AF4}"/>
              </a:ext>
            </a:extLst>
          </p:cNvPr>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Raymond stresses on information, uncertainty and economies of scale rather than on comparative cost.</a:t>
            </a:r>
          </a:p>
          <a:p>
            <a:r>
              <a:rPr lang="en-US" dirty="0">
                <a:latin typeface="Times New Roman" panose="02020603050405020304" pitchFamily="18" charset="0"/>
                <a:cs typeface="Times New Roman" panose="02020603050405020304" pitchFamily="18" charset="0"/>
              </a:rPr>
              <a:t>The product life cycle theory proposes that certain technologically advanced countries undertake the invention and production of new products while remaining countries tend to supply well established or existing product in the world market.</a:t>
            </a:r>
          </a:p>
          <a:p>
            <a:r>
              <a:rPr lang="en-US" dirty="0">
                <a:latin typeface="Times New Roman" panose="02020603050405020304" pitchFamily="18" charset="0"/>
                <a:cs typeface="Times New Roman" panose="02020603050405020304" pitchFamily="18" charset="0"/>
              </a:rPr>
              <a:t>As per theory each product passes through 3 stages in its life cycle:</a:t>
            </a:r>
          </a:p>
          <a:p>
            <a:pPr marL="514350" indent="-514350">
              <a:buAutoNum type="arabicPeriod"/>
            </a:pPr>
            <a:r>
              <a:rPr lang="en-US" dirty="0">
                <a:latin typeface="Times New Roman" panose="02020603050405020304" pitchFamily="18" charset="0"/>
                <a:cs typeface="Times New Roman" panose="02020603050405020304" pitchFamily="18" charset="0"/>
              </a:rPr>
              <a:t>New product stage</a:t>
            </a:r>
          </a:p>
          <a:p>
            <a:pPr marL="514350" indent="-514350">
              <a:buAutoNum type="arabicPeriod"/>
            </a:pPr>
            <a:r>
              <a:rPr lang="en-US" dirty="0">
                <a:latin typeface="Times New Roman" panose="02020603050405020304" pitchFamily="18" charset="0"/>
                <a:cs typeface="Times New Roman" panose="02020603050405020304" pitchFamily="18" charset="0"/>
              </a:rPr>
              <a:t>Maturing product stage</a:t>
            </a:r>
          </a:p>
          <a:p>
            <a:pPr marL="514350" indent="-514350">
              <a:buAutoNum type="arabicPeriod"/>
            </a:pPr>
            <a:r>
              <a:rPr lang="en-US" dirty="0">
                <a:latin typeface="Times New Roman" panose="02020603050405020304" pitchFamily="18" charset="0"/>
                <a:cs typeface="Times New Roman" panose="02020603050405020304" pitchFamily="18" charset="0"/>
              </a:rPr>
              <a:t>Standardized product stage</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6217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1A77C-81DA-5980-6077-FC9807D1F1B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0448F82-1730-B30E-FF47-6BF828B6A17B}"/>
              </a:ext>
            </a:extLst>
          </p:cNvPr>
          <p:cNvSpPr>
            <a:spLocks noGrp="1"/>
          </p:cNvSpPr>
          <p:nvPr>
            <p:ph idx="1"/>
          </p:nvPr>
        </p:nvSpPr>
        <p:spPr/>
        <p:txBody>
          <a:bodyPr/>
          <a:lstStyle/>
          <a:p>
            <a:pPr marL="514350" indent="-514350">
              <a:buAutoNum type="arabicPeriod"/>
            </a:pPr>
            <a:r>
              <a:rPr lang="en-US" dirty="0">
                <a:latin typeface="Times New Roman" panose="02020603050405020304" pitchFamily="18" charset="0"/>
                <a:cs typeface="Times New Roman" panose="02020603050405020304" pitchFamily="18" charset="0"/>
              </a:rPr>
              <a:t>New product stage</a:t>
            </a:r>
          </a:p>
          <a:p>
            <a:pPr marL="0" indent="0">
              <a:buNone/>
            </a:pPr>
            <a:r>
              <a:rPr lang="en-US" dirty="0">
                <a:latin typeface="Times New Roman" panose="02020603050405020304" pitchFamily="18" charset="0"/>
                <a:cs typeface="Times New Roman" panose="02020603050405020304" pitchFamily="18" charset="0"/>
              </a:rPr>
              <a:t>This is initial stage, firm introduces new product into domestic market. Qty produce is limited as consumer responses is unknown. No exports.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2. Maturing product stage</a:t>
            </a:r>
          </a:p>
          <a:p>
            <a:pPr marL="0" indent="0">
              <a:buNone/>
            </a:pPr>
            <a:r>
              <a:rPr lang="en-US" dirty="0">
                <a:latin typeface="Times New Roman" panose="02020603050405020304" pitchFamily="18" charset="0"/>
                <a:cs typeface="Times New Roman" panose="02020603050405020304" pitchFamily="18" charset="0"/>
              </a:rPr>
              <a:t>Marked by increase in production, demand increases in national and international mkt. the innovating country dominates international mkt in the second stage. Firm sets up manufacturing units abroad. By the end of this stage the product is well established in the mkt.</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8359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C02F6-57EE-3978-C9F2-ED16ABC0198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FA258D8-C425-9448-5931-6D277F345859}"/>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3. Standardized product stage</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Last stage of product life cycle. The demand for product is stabilized and the market become price sensitive. The innovating firm tries to transfer the technology and production facility into a low cost producing economy to bring down cost of production. </a:t>
            </a:r>
          </a:p>
          <a:p>
            <a:pPr marL="0" indent="0">
              <a:buNone/>
            </a:pPr>
            <a:r>
              <a:rPr lang="en-US" dirty="0">
                <a:latin typeface="Times New Roman" panose="02020603050405020304" pitchFamily="18" charset="0"/>
                <a:cs typeface="Times New Roman" panose="02020603050405020304" pitchFamily="18" charset="0"/>
              </a:rPr>
              <a:t>Mostly during this stage, the innovating country starts importing the product and almost wraps up domestic production.</a:t>
            </a:r>
          </a:p>
          <a:p>
            <a:pPr marL="0" indent="0">
              <a:buNone/>
            </a:pP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8251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0D79F-15A8-B8C0-1B1D-B67693422EC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5E75A56-4B55-5E37-E3CD-9B3865D36A92}"/>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Mercantilism strongly advocated govt regulations and interventions in international trade to achieve a surplus on balance of trade in order to accumulate precious metals.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And countries seen as increasing national wealth and prestige.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Mercantilism worked hand-in-hand with the gold standards.</a:t>
            </a:r>
          </a:p>
          <a:p>
            <a:endParaRPr lang="en-IN"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256441E-FA33-163C-7D50-9CC749009812}"/>
              </a:ext>
            </a:extLst>
          </p:cNvPr>
          <p:cNvPicPr>
            <a:picLocks noChangeAspect="1"/>
          </p:cNvPicPr>
          <p:nvPr/>
        </p:nvPicPr>
        <p:blipFill>
          <a:blip r:embed="rId2"/>
          <a:stretch>
            <a:fillRect/>
          </a:stretch>
        </p:blipFill>
        <p:spPr>
          <a:xfrm>
            <a:off x="9945759" y="4556107"/>
            <a:ext cx="2143125" cy="2143125"/>
          </a:xfrm>
          <a:prstGeom prst="rect">
            <a:avLst/>
          </a:prstGeom>
        </p:spPr>
      </p:pic>
      <p:pic>
        <p:nvPicPr>
          <p:cNvPr id="5" name="Picture 4">
            <a:extLst>
              <a:ext uri="{FF2B5EF4-FFF2-40B4-BE49-F238E27FC236}">
                <a16:creationId xmlns:a16="http://schemas.microsoft.com/office/drawing/2014/main" id="{431DBF72-9E0F-C28B-D007-23A689EDC1CD}"/>
              </a:ext>
            </a:extLst>
          </p:cNvPr>
          <p:cNvPicPr>
            <a:picLocks noChangeAspect="1"/>
          </p:cNvPicPr>
          <p:nvPr/>
        </p:nvPicPr>
        <p:blipFill>
          <a:blip r:embed="rId3"/>
          <a:stretch>
            <a:fillRect/>
          </a:stretch>
        </p:blipFill>
        <p:spPr>
          <a:xfrm>
            <a:off x="7253929" y="5110163"/>
            <a:ext cx="2143125" cy="2133600"/>
          </a:xfrm>
          <a:prstGeom prst="rect">
            <a:avLst/>
          </a:prstGeom>
        </p:spPr>
      </p:pic>
    </p:spTree>
    <p:extLst>
      <p:ext uri="{BB962C8B-B14F-4D97-AF65-F5344CB8AC3E}">
        <p14:creationId xmlns:p14="http://schemas.microsoft.com/office/powerpoint/2010/main" val="1724440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E76A3-295D-2EAF-4240-5F4D5D07EB86}"/>
              </a:ext>
            </a:extLst>
          </p:cNvPr>
          <p:cNvSpPr>
            <a:spLocks noGrp="1"/>
          </p:cNvSpPr>
          <p:nvPr>
            <p:ph type="title"/>
          </p:nvPr>
        </p:nvSpPr>
        <p:spPr/>
        <p:txBody>
          <a:bodyPr/>
          <a:lstStyle/>
          <a:p>
            <a:r>
              <a:rPr lang="en-US" dirty="0">
                <a:latin typeface="+mn-lt"/>
              </a:rPr>
              <a:t>Last theory 7</a:t>
            </a:r>
            <a:r>
              <a:rPr lang="en-US" baseline="30000" dirty="0">
                <a:latin typeface="+mn-lt"/>
              </a:rPr>
              <a:t>th</a:t>
            </a:r>
            <a:r>
              <a:rPr lang="en-US" dirty="0">
                <a:latin typeface="+mn-lt"/>
              </a:rPr>
              <a:t> one: Intra Industry trade theory</a:t>
            </a:r>
            <a:endParaRPr lang="en-IN" dirty="0">
              <a:latin typeface="+mn-lt"/>
            </a:endParaRPr>
          </a:p>
        </p:txBody>
      </p:sp>
      <p:sp>
        <p:nvSpPr>
          <p:cNvPr id="3" name="Content Placeholder 2">
            <a:extLst>
              <a:ext uri="{FF2B5EF4-FFF2-40B4-BE49-F238E27FC236}">
                <a16:creationId xmlns:a16="http://schemas.microsoft.com/office/drawing/2014/main" id="{538EE5F5-5F0A-D4D3-413D-451E4041D4E1}"/>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Refers to the exchange of commodities of different industries for each other.</a:t>
            </a:r>
          </a:p>
          <a:p>
            <a:r>
              <a:rPr lang="en-US" dirty="0">
                <a:latin typeface="Times New Roman" panose="02020603050405020304" pitchFamily="18" charset="0"/>
                <a:cs typeface="Times New Roman" panose="02020603050405020304" pitchFamily="18" charset="0"/>
              </a:rPr>
              <a:t>It refers to a trade of differentiated products within the same industry.</a:t>
            </a:r>
          </a:p>
          <a:p>
            <a:r>
              <a:rPr lang="en-US" dirty="0">
                <a:latin typeface="Times New Roman" panose="02020603050405020304" pitchFamily="18" charset="0"/>
                <a:cs typeface="Times New Roman" panose="02020603050405020304" pitchFamily="18" charset="0"/>
              </a:rPr>
              <a:t>Differentiated products are similar but not identical.</a:t>
            </a:r>
          </a:p>
          <a:p>
            <a:r>
              <a:rPr lang="en-US" dirty="0">
                <a:latin typeface="Times New Roman" panose="02020603050405020304" pitchFamily="18" charset="0"/>
                <a:cs typeface="Times New Roman" panose="02020603050405020304" pitchFamily="18" charset="0"/>
              </a:rPr>
              <a:t>Intra industry trade usually takes place when a country does not experience a huge cost differences in all the varieties of different products within an industry.</a:t>
            </a:r>
          </a:p>
          <a:p>
            <a:r>
              <a:rPr lang="en-US" dirty="0">
                <a:latin typeface="Times New Roman" panose="02020603050405020304" pitchFamily="18" charset="0"/>
                <a:cs typeface="Times New Roman" panose="02020603050405020304" pitchFamily="18" charset="0"/>
              </a:rPr>
              <a:t>For instance, a country may enjoy cost advantage in small and economical car segment but not in big and luxury cars.</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0139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14082-A62D-2FB3-9D2E-30E352CAEC86}"/>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48A44FDE-C4DE-7098-BEF9-CAE3CDFEC649}"/>
              </a:ext>
            </a:extLst>
          </p:cNvPr>
          <p:cNvSpPr>
            <a:spLocks noGrp="1"/>
          </p:cNvSpPr>
          <p:nvPr>
            <p:ph idx="1"/>
          </p:nvPr>
        </p:nvSpPr>
        <p:spPr/>
        <p:txBody>
          <a:bodyPr>
            <a:normAutofit fontScale="92500" lnSpcReduction="20000"/>
          </a:bodyPr>
          <a:lstStyle/>
          <a:p>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Under intra industry trade the exporter many a times caters to a ‘Niche Market’. It is a small size market in an importing country which is not catered to by domestic suppliers as they are concentrating on demand preference of majority consumers.</a:t>
            </a:r>
          </a:p>
          <a:p>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For example Japan export small cars to USA as the domestic suppliers more engaged in catering to consumer preferring large size class.</a:t>
            </a:r>
          </a:p>
          <a:p>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Intra trade industry provides a wide ranges of choices to consumers at reduced prices, exports enable them to increase the scale of production and help producers benefit from economies of scale.</a:t>
            </a:r>
          </a:p>
        </p:txBody>
      </p:sp>
      <p:pic>
        <p:nvPicPr>
          <p:cNvPr id="1028" name="Picture 4" descr="Ratan Tata's Dream Car Tata Nano in new Avtaar': Misleading post doing  rounds on social media">
            <a:extLst>
              <a:ext uri="{FF2B5EF4-FFF2-40B4-BE49-F238E27FC236}">
                <a16:creationId xmlns:a16="http://schemas.microsoft.com/office/drawing/2014/main" id="{07970588-F97F-ED9C-002E-CFE7EB0426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9451" y="0"/>
            <a:ext cx="3292549"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BACK Benchers added a new photo. - The BACK Benchers">
            <a:extLst>
              <a:ext uri="{FF2B5EF4-FFF2-40B4-BE49-F238E27FC236}">
                <a16:creationId xmlns:a16="http://schemas.microsoft.com/office/drawing/2014/main" id="{AA93E09D-9007-149E-3268-B812B5691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0692" y="47625"/>
            <a:ext cx="3292548"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963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6DB77-8B54-E463-4C1E-67D9069BD4B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CC19459-3646-162C-F5B5-A7AA376CDD59}"/>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To maximize exports and minimize imports </a:t>
            </a:r>
          </a:p>
          <a:p>
            <a:r>
              <a:rPr lang="en-US" dirty="0">
                <a:latin typeface="Times New Roman" panose="02020603050405020304" pitchFamily="18" charset="0"/>
                <a:cs typeface="Times New Roman" panose="02020603050405020304" pitchFamily="18" charset="0"/>
              </a:rPr>
              <a:t>To achieve this, artificial barriers like tariffs and quota were enforced on imports while exports were subsidized.</a:t>
            </a:r>
          </a:p>
          <a:p>
            <a:pPr marL="0" indent="0">
              <a:buNone/>
            </a:pPr>
            <a:r>
              <a:rPr lang="en-US" dirty="0">
                <a:latin typeface="Times New Roman" panose="02020603050405020304" pitchFamily="18" charset="0"/>
                <a:cs typeface="Times New Roman" panose="02020603050405020304" pitchFamily="18" charset="0"/>
              </a:rPr>
              <a:t>However mercantile failed to understand that it is impossible for all the countries to achieve surplus on balance of trade simultaneously.</a:t>
            </a:r>
          </a:p>
          <a:p>
            <a:pPr marL="0" indent="0">
              <a:buNone/>
            </a:pPr>
            <a:r>
              <a:rPr lang="en-US" dirty="0">
                <a:latin typeface="Times New Roman" panose="02020603050405020304" pitchFamily="18" charset="0"/>
                <a:cs typeface="Times New Roman" panose="02020603050405020304" pitchFamily="18" charset="0"/>
              </a:rPr>
              <a:t>Mercantilist is a philosophy of Zero sum game ( its one’s gain only at the cost of other)</a:t>
            </a:r>
            <a:endParaRPr lang="en-IN"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8DE5DA0-1351-9E45-5A8D-516C0F6EF1AE}"/>
              </a:ext>
            </a:extLst>
          </p:cNvPr>
          <p:cNvPicPr>
            <a:picLocks noChangeAspect="1"/>
          </p:cNvPicPr>
          <p:nvPr/>
        </p:nvPicPr>
        <p:blipFill>
          <a:blip r:embed="rId2"/>
          <a:stretch>
            <a:fillRect/>
          </a:stretch>
        </p:blipFill>
        <p:spPr>
          <a:xfrm>
            <a:off x="7048072" y="4715838"/>
            <a:ext cx="4929824" cy="2008598"/>
          </a:xfrm>
          <a:prstGeom prst="rect">
            <a:avLst/>
          </a:prstGeom>
        </p:spPr>
      </p:pic>
      <p:pic>
        <p:nvPicPr>
          <p:cNvPr id="5" name="Picture 4">
            <a:extLst>
              <a:ext uri="{FF2B5EF4-FFF2-40B4-BE49-F238E27FC236}">
                <a16:creationId xmlns:a16="http://schemas.microsoft.com/office/drawing/2014/main" id="{4F3AEDE0-F43C-36B8-16B3-5E0556A1F993}"/>
              </a:ext>
            </a:extLst>
          </p:cNvPr>
          <p:cNvPicPr>
            <a:picLocks noChangeAspect="1"/>
          </p:cNvPicPr>
          <p:nvPr/>
        </p:nvPicPr>
        <p:blipFill>
          <a:blip r:embed="rId3"/>
          <a:stretch>
            <a:fillRect/>
          </a:stretch>
        </p:blipFill>
        <p:spPr>
          <a:xfrm>
            <a:off x="3590069" y="4639049"/>
            <a:ext cx="2114550" cy="2162175"/>
          </a:xfrm>
          <a:prstGeom prst="rect">
            <a:avLst/>
          </a:prstGeom>
        </p:spPr>
      </p:pic>
    </p:spTree>
    <p:extLst>
      <p:ext uri="{BB962C8B-B14F-4D97-AF65-F5344CB8AC3E}">
        <p14:creationId xmlns:p14="http://schemas.microsoft.com/office/powerpoint/2010/main" val="4003721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4C41B-FDF4-17E2-DA2F-8DFAAE47DA6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E39CD1A-DCFD-1C05-B9D3-330C940E1A5F}"/>
              </a:ext>
            </a:extLst>
          </p:cNvPr>
          <p:cNvSpPr>
            <a:spLocks noGrp="1"/>
          </p:cNvSpPr>
          <p:nvPr>
            <p:ph idx="1"/>
          </p:nvPr>
        </p:nvSpPr>
        <p:spPr/>
        <p:txBody>
          <a:bodyPr>
            <a:normAutofit fontScale="92500"/>
          </a:bodyPr>
          <a:lstStyle/>
          <a:p>
            <a:r>
              <a:rPr lang="en-US" dirty="0">
                <a:latin typeface="Times New Roman" panose="02020603050405020304" pitchFamily="18" charset="0"/>
                <a:cs typeface="Times New Roman" panose="02020603050405020304" pitchFamily="18" charset="0"/>
              </a:rPr>
              <a:t>David Hume in his doctrine, stated the favorable trade surplus is a short run phenomenon and it would be eliminated in the long run.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increase in trade leads to increase in money supply which results in cost push inflation thus making export expensive and imports cheaper.</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On the other hand, the country having a trade deficit experiences a fall in prices and wages resulting into lower cost of production, thus increasing exports and reducing imports. </a:t>
            </a:r>
          </a:p>
          <a:p>
            <a:r>
              <a:rPr lang="en-US" dirty="0">
                <a:latin typeface="Times New Roman" panose="02020603050405020304" pitchFamily="18" charset="0"/>
                <a:cs typeface="Times New Roman" panose="02020603050405020304" pitchFamily="18" charset="0"/>
              </a:rPr>
              <a:t>The entire phenomenon helps in restoring equilibrium in international trade.</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7821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9FB1C-7B89-D336-7666-CC97C5FDEBD9}"/>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2</a:t>
            </a:r>
            <a:r>
              <a:rPr lang="en-US" baseline="30000" dirty="0">
                <a:latin typeface="Times New Roman" panose="02020603050405020304" pitchFamily="18" charset="0"/>
                <a:cs typeface="Times New Roman" panose="02020603050405020304" pitchFamily="18" charset="0"/>
              </a:rPr>
              <a:t>nd</a:t>
            </a:r>
            <a:r>
              <a:rPr lang="en-US" dirty="0">
                <a:latin typeface="Times New Roman" panose="02020603050405020304" pitchFamily="18" charset="0"/>
                <a:cs typeface="Times New Roman" panose="02020603050405020304" pitchFamily="18" charset="0"/>
              </a:rPr>
              <a:t> Theory:</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Absolute cost advantage principle</a:t>
            </a:r>
            <a:br>
              <a:rPr lang="en-US" dirty="0">
                <a:latin typeface="Times New Roman" panose="02020603050405020304" pitchFamily="18" charset="0"/>
                <a:cs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DC6F748C-EBB1-9074-1519-9AC3BC007003}"/>
              </a:ext>
            </a:extLst>
          </p:cNvPr>
          <p:cNvSpPr>
            <a:spLocks noGrp="1"/>
          </p:cNvSpPr>
          <p:nvPr>
            <p:ph idx="1"/>
          </p:nvPr>
        </p:nvSpPr>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Under Mercantilist- trade benefits only to exporting nation.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Adam smith through his Absolute cost advantage principle advocated ‘</a:t>
            </a:r>
            <a:r>
              <a:rPr lang="en-US" b="1" dirty="0">
                <a:latin typeface="Times New Roman" panose="02020603050405020304" pitchFamily="18" charset="0"/>
                <a:cs typeface="Times New Roman" panose="02020603050405020304" pitchFamily="18" charset="0"/>
              </a:rPr>
              <a:t>FREE TRADE’ </a:t>
            </a:r>
            <a:r>
              <a:rPr lang="en-US" dirty="0">
                <a:latin typeface="Times New Roman" panose="02020603050405020304" pitchFamily="18" charset="0"/>
                <a:cs typeface="Times New Roman" panose="02020603050405020304" pitchFamily="18" charset="0"/>
              </a:rPr>
              <a:t>which benefit exporting as well as importing nation also.</a:t>
            </a:r>
          </a:p>
          <a:p>
            <a:r>
              <a:rPr lang="en-US" b="1" dirty="0">
                <a:latin typeface="Times New Roman" panose="02020603050405020304" pitchFamily="18" charset="0"/>
                <a:cs typeface="Times New Roman" panose="02020603050405020304" pitchFamily="18" charset="0"/>
              </a:rPr>
              <a:t>Smith </a:t>
            </a:r>
            <a:r>
              <a:rPr lang="en-US" dirty="0">
                <a:latin typeface="Times New Roman" panose="02020603050405020304" pitchFamily="18" charset="0"/>
                <a:cs typeface="Times New Roman" panose="02020603050405020304" pitchFamily="18" charset="0"/>
              </a:rPr>
              <a:t>considers domestic cost of production as the basis of international trade.</a:t>
            </a:r>
          </a:p>
          <a:p>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According to his principle, a country should specialize in the production and export of goods which could be produced at a lower cost.</a:t>
            </a:r>
          </a:p>
          <a:p>
            <a:r>
              <a:rPr lang="en-US" dirty="0">
                <a:latin typeface="Times New Roman" panose="02020603050405020304" pitchFamily="18" charset="0"/>
                <a:cs typeface="Times New Roman" panose="02020603050405020304" pitchFamily="18" charset="0"/>
              </a:rPr>
              <a:t>And import the goods which are domestically produced at a higher cost.</a:t>
            </a:r>
          </a:p>
          <a:p>
            <a:endParaRPr lang="en-IN"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4AA4B9C-7399-CF49-9F70-C89EFF4E9716}"/>
              </a:ext>
            </a:extLst>
          </p:cNvPr>
          <p:cNvPicPr>
            <a:picLocks noChangeAspect="1"/>
          </p:cNvPicPr>
          <p:nvPr/>
        </p:nvPicPr>
        <p:blipFill>
          <a:blip r:embed="rId2"/>
          <a:stretch>
            <a:fillRect/>
          </a:stretch>
        </p:blipFill>
        <p:spPr>
          <a:xfrm>
            <a:off x="9561816" y="0"/>
            <a:ext cx="2630184" cy="2630184"/>
          </a:xfrm>
          <a:prstGeom prst="rect">
            <a:avLst/>
          </a:prstGeom>
        </p:spPr>
      </p:pic>
    </p:spTree>
    <p:extLst>
      <p:ext uri="{BB962C8B-B14F-4D97-AF65-F5344CB8AC3E}">
        <p14:creationId xmlns:p14="http://schemas.microsoft.com/office/powerpoint/2010/main" val="3026250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4224B-47F9-F664-B57E-CED3EFBCAE1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A4CE212-FD15-5882-CABB-ADA99158D7FB}"/>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Country should export the goods of its absolute cost advantage and import goods which are absolute cost disadvantage.</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Principle based on the concept of positive sum game, in which every participant benefits.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According to smith, specialization in production and export of goods of absolute advantage will </a:t>
            </a:r>
            <a:r>
              <a:rPr lang="en-US" b="1" dirty="0">
                <a:latin typeface="Times New Roman" panose="02020603050405020304" pitchFamily="18" charset="0"/>
                <a:cs typeface="Times New Roman" panose="02020603050405020304" pitchFamily="18" charset="0"/>
              </a:rPr>
              <a:t>promote division of labor and brings out optimum allocation of productive resources</a:t>
            </a:r>
            <a:r>
              <a:rPr lang="en-US" dirty="0">
                <a:latin typeface="Times New Roman" panose="02020603050405020304" pitchFamily="18" charset="0"/>
                <a:cs typeface="Times New Roman" panose="02020603050405020304" pitchFamily="18" charset="0"/>
              </a:rPr>
              <a:t> of the world.</a:t>
            </a:r>
          </a:p>
          <a:p>
            <a:endParaRPr lang="en-IN"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F60C205-4168-E876-6547-0C05018ABC44}"/>
              </a:ext>
            </a:extLst>
          </p:cNvPr>
          <p:cNvPicPr>
            <a:picLocks noChangeAspect="1"/>
          </p:cNvPicPr>
          <p:nvPr/>
        </p:nvPicPr>
        <p:blipFill>
          <a:blip r:embed="rId2"/>
          <a:stretch>
            <a:fillRect/>
          </a:stretch>
        </p:blipFill>
        <p:spPr>
          <a:xfrm>
            <a:off x="8848725" y="5938463"/>
            <a:ext cx="3343275" cy="919537"/>
          </a:xfrm>
          <a:prstGeom prst="rect">
            <a:avLst/>
          </a:prstGeom>
        </p:spPr>
      </p:pic>
    </p:spTree>
    <p:extLst>
      <p:ext uri="{BB962C8B-B14F-4D97-AF65-F5344CB8AC3E}">
        <p14:creationId xmlns:p14="http://schemas.microsoft.com/office/powerpoint/2010/main" val="3658430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40F1E-7A40-AAE4-456E-5A98334F108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E4E19FA-07A6-D9B2-E7F8-33945B52E1D1}"/>
              </a:ext>
            </a:extLst>
          </p:cNvPr>
          <p:cNvSpPr>
            <a:spLocks noGrp="1"/>
          </p:cNvSpPr>
          <p:nvPr>
            <p:ph idx="1"/>
          </p:nvPr>
        </p:nvSpPr>
        <p:spPr/>
        <p:txBody>
          <a:bodyPr>
            <a:normAutofit fontScale="92500" lnSpcReduction="10000"/>
          </a:bodyPr>
          <a:lstStyle/>
          <a:p>
            <a:pPr marL="0" indent="0" algn="ctr">
              <a:buNone/>
            </a:pPr>
            <a:r>
              <a:rPr lang="en-US" dirty="0">
                <a:latin typeface="Times New Roman" panose="02020603050405020304" pitchFamily="18" charset="0"/>
                <a:cs typeface="Times New Roman" panose="02020603050405020304" pitchFamily="18" charset="0"/>
              </a:rPr>
              <a:t>Production of One Unit of labor/day</a:t>
            </a:r>
          </a:p>
          <a:p>
            <a:pPr marL="0" indent="0" algn="ctr">
              <a:buNone/>
            </a:pPr>
            <a:endParaRPr lang="en-IN" dirty="0">
              <a:latin typeface="Times New Roman" panose="02020603050405020304" pitchFamily="18" charset="0"/>
              <a:cs typeface="Times New Roman" panose="02020603050405020304" pitchFamily="18" charset="0"/>
            </a:endParaRPr>
          </a:p>
          <a:p>
            <a:pPr marL="0" indent="0" algn="ctr">
              <a:buNone/>
            </a:pPr>
            <a:endParaRPr lang="en-IN" dirty="0">
              <a:latin typeface="Times New Roman" panose="02020603050405020304" pitchFamily="18" charset="0"/>
              <a:cs typeface="Times New Roman" panose="02020603050405020304" pitchFamily="18" charset="0"/>
            </a:endParaRPr>
          </a:p>
          <a:p>
            <a:pPr marL="0" indent="0" algn="ctr">
              <a:buNone/>
            </a:pPr>
            <a:endParaRPr lang="en-IN" dirty="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a:p>
            <a:pPr marL="0" indent="0">
              <a:buNone/>
            </a:pPr>
            <a:r>
              <a:rPr lang="en-IN" dirty="0">
                <a:latin typeface="Times New Roman" panose="02020603050405020304" pitchFamily="18" charset="0"/>
                <a:cs typeface="Times New Roman" panose="02020603050405020304" pitchFamily="18" charset="0"/>
              </a:rPr>
              <a:t>Example of 2x2x1 (two goods, two nation, one </a:t>
            </a:r>
            <a:r>
              <a:rPr lang="en-IN" dirty="0" err="1">
                <a:latin typeface="Times New Roman" panose="02020603050405020304" pitchFamily="18" charset="0"/>
                <a:cs typeface="Times New Roman" panose="02020603050405020304" pitchFamily="18" charset="0"/>
              </a:rPr>
              <a:t>labor</a:t>
            </a:r>
            <a:r>
              <a:rPr lang="en-IN" dirty="0">
                <a:latin typeface="Times New Roman" panose="02020603050405020304" pitchFamily="18" charset="0"/>
                <a:cs typeface="Times New Roman" panose="02020603050405020304" pitchFamily="18" charset="0"/>
              </a:rPr>
              <a:t>)</a:t>
            </a:r>
          </a:p>
          <a:p>
            <a:pPr marL="0" indent="0">
              <a:buNone/>
            </a:pPr>
            <a:r>
              <a:rPr lang="en-IN" dirty="0">
                <a:latin typeface="Times New Roman" panose="02020603050405020304" pitchFamily="18" charset="0"/>
                <a:cs typeface="Times New Roman" panose="02020603050405020304" pitchFamily="18" charset="0"/>
              </a:rPr>
              <a:t>In the absence of trade, using two labours available, Portugal produces 25 units of wine &amp; 10 units of cloth in a day. England produces 10 units of wine &amp; 15 units of cloth</a:t>
            </a:r>
          </a:p>
          <a:p>
            <a:pPr marL="0" indent="0">
              <a:buNone/>
            </a:pPr>
            <a:r>
              <a:rPr lang="en-IN" dirty="0">
                <a:latin typeface="Times New Roman" panose="02020603050405020304" pitchFamily="18" charset="0"/>
                <a:cs typeface="Times New Roman" panose="02020603050405020304" pitchFamily="18" charset="0"/>
              </a:rPr>
              <a:t>So the world total production of wine is 35 units and cloth is 25 units per day. </a:t>
            </a:r>
          </a:p>
          <a:p>
            <a:pPr marL="0" indent="0">
              <a:buNone/>
            </a:pPr>
            <a:endParaRPr lang="en-IN" dirty="0">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9DEAE45C-E682-E2B6-D20A-879593D6C429}"/>
              </a:ext>
            </a:extLst>
          </p:cNvPr>
          <p:cNvGraphicFramePr>
            <a:graphicFrameLocks noGrp="1"/>
          </p:cNvGraphicFramePr>
          <p:nvPr>
            <p:extLst>
              <p:ext uri="{D42A27DB-BD31-4B8C-83A1-F6EECF244321}">
                <p14:modId xmlns:p14="http://schemas.microsoft.com/office/powerpoint/2010/main" val="585414793"/>
              </p:ext>
            </p:extLst>
          </p:nvPr>
        </p:nvGraphicFramePr>
        <p:xfrm>
          <a:off x="2124468" y="2527918"/>
          <a:ext cx="8127999" cy="111252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3898615121"/>
                    </a:ext>
                  </a:extLst>
                </a:gridCol>
                <a:gridCol w="2709333">
                  <a:extLst>
                    <a:ext uri="{9D8B030D-6E8A-4147-A177-3AD203B41FA5}">
                      <a16:colId xmlns:a16="http://schemas.microsoft.com/office/drawing/2014/main" val="2561026311"/>
                    </a:ext>
                  </a:extLst>
                </a:gridCol>
                <a:gridCol w="2709333">
                  <a:extLst>
                    <a:ext uri="{9D8B030D-6E8A-4147-A177-3AD203B41FA5}">
                      <a16:colId xmlns:a16="http://schemas.microsoft.com/office/drawing/2014/main" val="1023243437"/>
                    </a:ext>
                  </a:extLst>
                </a:gridCol>
              </a:tblGrid>
              <a:tr h="370840">
                <a:tc>
                  <a:txBody>
                    <a:bodyPr/>
                    <a:lstStyle/>
                    <a:p>
                      <a:pPr algn="ctr"/>
                      <a:r>
                        <a:rPr lang="en-US" b="1" dirty="0">
                          <a:latin typeface="Times New Roman" panose="02020603050405020304" pitchFamily="18" charset="0"/>
                          <a:cs typeface="Times New Roman" panose="02020603050405020304" pitchFamily="18" charset="0"/>
                        </a:rPr>
                        <a:t>Goods</a:t>
                      </a:r>
                      <a:endParaRPr lang="en-IN" b="1" dirty="0">
                        <a:latin typeface="Times New Roman" panose="02020603050405020304" pitchFamily="18" charset="0"/>
                        <a:cs typeface="Times New Roman" panose="02020603050405020304" pitchFamily="18" charset="0"/>
                      </a:endParaRPr>
                    </a:p>
                  </a:txBody>
                  <a:tcPr/>
                </a:tc>
                <a:tc>
                  <a:txBody>
                    <a:bodyPr/>
                    <a:lstStyle/>
                    <a:p>
                      <a:pPr algn="ctr"/>
                      <a:r>
                        <a:rPr lang="en-US" b="1" dirty="0">
                          <a:latin typeface="Times New Roman" panose="02020603050405020304" pitchFamily="18" charset="0"/>
                          <a:cs typeface="Times New Roman" panose="02020603050405020304" pitchFamily="18" charset="0"/>
                        </a:rPr>
                        <a:t>Portugal </a:t>
                      </a:r>
                      <a:endParaRPr lang="en-IN" b="1" dirty="0">
                        <a:latin typeface="Times New Roman" panose="02020603050405020304" pitchFamily="18" charset="0"/>
                        <a:cs typeface="Times New Roman" panose="02020603050405020304" pitchFamily="18" charset="0"/>
                      </a:endParaRPr>
                    </a:p>
                  </a:txBody>
                  <a:tcPr/>
                </a:tc>
                <a:tc>
                  <a:txBody>
                    <a:bodyPr/>
                    <a:lstStyle/>
                    <a:p>
                      <a:pPr algn="ctr"/>
                      <a:r>
                        <a:rPr lang="en-US" b="1" dirty="0">
                          <a:latin typeface="Times New Roman" panose="02020603050405020304" pitchFamily="18" charset="0"/>
                          <a:cs typeface="Times New Roman" panose="02020603050405020304" pitchFamily="18" charset="0"/>
                        </a:rPr>
                        <a:t>England</a:t>
                      </a:r>
                      <a:endParaRPr lang="en-IN"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87227082"/>
                  </a:ext>
                </a:extLst>
              </a:tr>
              <a:tr h="370840">
                <a:tc>
                  <a:txBody>
                    <a:bodyPr/>
                    <a:lstStyle/>
                    <a:p>
                      <a:pPr algn="ctr"/>
                      <a:r>
                        <a:rPr lang="en-US" b="1" dirty="0">
                          <a:latin typeface="Times New Roman" panose="02020603050405020304" pitchFamily="18" charset="0"/>
                          <a:cs typeface="Times New Roman" panose="02020603050405020304" pitchFamily="18" charset="0"/>
                        </a:rPr>
                        <a:t>Wine </a:t>
                      </a:r>
                      <a:endParaRPr lang="en-IN" b="1"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25</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10</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09235003"/>
                  </a:ext>
                </a:extLst>
              </a:tr>
              <a:tr h="370840">
                <a:tc>
                  <a:txBody>
                    <a:bodyPr/>
                    <a:lstStyle/>
                    <a:p>
                      <a:pPr algn="ctr"/>
                      <a:r>
                        <a:rPr lang="en-US" b="1" dirty="0">
                          <a:latin typeface="Times New Roman" panose="02020603050405020304" pitchFamily="18" charset="0"/>
                          <a:cs typeface="Times New Roman" panose="02020603050405020304" pitchFamily="18" charset="0"/>
                        </a:rPr>
                        <a:t>Cloth </a:t>
                      </a:r>
                      <a:endParaRPr lang="en-IN" b="1"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10</a:t>
                      </a:r>
                      <a:endParaRPr lang="en-IN"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15</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63872080"/>
                  </a:ext>
                </a:extLst>
              </a:tr>
            </a:tbl>
          </a:graphicData>
        </a:graphic>
      </p:graphicFrame>
    </p:spTree>
    <p:extLst>
      <p:ext uri="{BB962C8B-B14F-4D97-AF65-F5344CB8AC3E}">
        <p14:creationId xmlns:p14="http://schemas.microsoft.com/office/powerpoint/2010/main" val="2272851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2B2FD-D9EC-DA1A-852B-4AF9515DF40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2ED3661-2A85-845B-E29B-390D78E951FE}"/>
              </a:ext>
            </a:extLst>
          </p:cNvPr>
          <p:cNvSpPr>
            <a:spLocks noGrp="1"/>
          </p:cNvSpPr>
          <p:nvPr>
            <p:ph idx="1"/>
          </p:nvPr>
        </p:nvSpPr>
        <p:spPr/>
        <p:txBody>
          <a:bodyPr>
            <a:normAutofit lnSpcReduction="10000"/>
          </a:bodyPr>
          <a:lstStyle/>
          <a:p>
            <a:r>
              <a:rPr lang="en-IN" dirty="0">
                <a:latin typeface="Times New Roman" panose="02020603050405020304" pitchFamily="18" charset="0"/>
                <a:cs typeface="Times New Roman" panose="02020603050405020304" pitchFamily="18" charset="0"/>
              </a:rPr>
              <a:t>If they follow the absolute cost advantage and resort to free trade of two commodities, both nation will benefits and resources used optimally.</a:t>
            </a:r>
          </a:p>
          <a:p>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If Portugal/ England specializes in the production of wine / cloth (absolute cost advantage goods) and exports the same to England/ Portugal and import cloth wine (absolute cost disadvantage goods).  Then the situation will be</a:t>
            </a:r>
          </a:p>
          <a:p>
            <a:pPr marL="0" indent="0">
              <a:buNone/>
            </a:pPr>
            <a:r>
              <a:rPr lang="en-IN" b="1" dirty="0">
                <a:latin typeface="Times New Roman" panose="02020603050405020304" pitchFamily="18" charset="0"/>
                <a:cs typeface="Times New Roman" panose="02020603050405020304" pitchFamily="18" charset="0"/>
              </a:rPr>
              <a:t>Production of one unit of labour/ day</a:t>
            </a:r>
          </a:p>
          <a:p>
            <a:r>
              <a:rPr lang="en-IN" dirty="0">
                <a:latin typeface="Times New Roman" panose="02020603050405020304" pitchFamily="18" charset="0"/>
                <a:cs typeface="Times New Roman" panose="02020603050405020304" pitchFamily="18" charset="0"/>
              </a:rPr>
              <a:t> </a:t>
            </a:r>
          </a:p>
          <a:p>
            <a:endParaRPr lang="en-IN" dirty="0">
              <a:latin typeface="Times New Roman" panose="02020603050405020304" pitchFamily="18" charset="0"/>
              <a:cs typeface="Times New Roman" panose="02020603050405020304" pitchFamily="18" charset="0"/>
            </a:endParaRPr>
          </a:p>
        </p:txBody>
      </p:sp>
      <p:graphicFrame>
        <p:nvGraphicFramePr>
          <p:cNvPr id="6" name="Table 6">
            <a:extLst>
              <a:ext uri="{FF2B5EF4-FFF2-40B4-BE49-F238E27FC236}">
                <a16:creationId xmlns:a16="http://schemas.microsoft.com/office/drawing/2014/main" id="{F8246C03-1D85-A4F2-E92F-332C5F506BD3}"/>
              </a:ext>
            </a:extLst>
          </p:cNvPr>
          <p:cNvGraphicFramePr>
            <a:graphicFrameLocks noGrp="1"/>
          </p:cNvGraphicFramePr>
          <p:nvPr>
            <p:extLst>
              <p:ext uri="{D42A27DB-BD31-4B8C-83A1-F6EECF244321}">
                <p14:modId xmlns:p14="http://schemas.microsoft.com/office/powerpoint/2010/main" val="4207051051"/>
              </p:ext>
            </p:extLst>
          </p:nvPr>
        </p:nvGraphicFramePr>
        <p:xfrm>
          <a:off x="1271712" y="5497149"/>
          <a:ext cx="8127999" cy="111252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1442852521"/>
                    </a:ext>
                  </a:extLst>
                </a:gridCol>
                <a:gridCol w="2709333">
                  <a:extLst>
                    <a:ext uri="{9D8B030D-6E8A-4147-A177-3AD203B41FA5}">
                      <a16:colId xmlns:a16="http://schemas.microsoft.com/office/drawing/2014/main" val="3554566153"/>
                    </a:ext>
                  </a:extLst>
                </a:gridCol>
                <a:gridCol w="2709333">
                  <a:extLst>
                    <a:ext uri="{9D8B030D-6E8A-4147-A177-3AD203B41FA5}">
                      <a16:colId xmlns:a16="http://schemas.microsoft.com/office/drawing/2014/main" val="1914551466"/>
                    </a:ext>
                  </a:extLst>
                </a:gridCol>
              </a:tblGrid>
              <a:tr h="370840">
                <a:tc>
                  <a:txBody>
                    <a:bodyPr/>
                    <a:lstStyle/>
                    <a:p>
                      <a:r>
                        <a:rPr lang="en-US" dirty="0">
                          <a:latin typeface="Arial Black" panose="020B0A04020102020204" pitchFamily="34" charset="0"/>
                        </a:rPr>
                        <a:t>Goods </a:t>
                      </a:r>
                      <a:endParaRPr lang="en-IN" dirty="0">
                        <a:latin typeface="Arial Black" panose="020B0A04020102020204" pitchFamily="34" charset="0"/>
                      </a:endParaRPr>
                    </a:p>
                  </a:txBody>
                  <a:tcPr/>
                </a:tc>
                <a:tc>
                  <a:txBody>
                    <a:bodyPr/>
                    <a:lstStyle/>
                    <a:p>
                      <a:r>
                        <a:rPr lang="en-US" dirty="0">
                          <a:latin typeface="Arial Black" panose="020B0A04020102020204" pitchFamily="34" charset="0"/>
                        </a:rPr>
                        <a:t>Portugal</a:t>
                      </a:r>
                      <a:endParaRPr lang="en-IN" dirty="0">
                        <a:latin typeface="Arial Black" panose="020B0A04020102020204" pitchFamily="34" charset="0"/>
                      </a:endParaRPr>
                    </a:p>
                  </a:txBody>
                  <a:tcPr/>
                </a:tc>
                <a:tc>
                  <a:txBody>
                    <a:bodyPr/>
                    <a:lstStyle/>
                    <a:p>
                      <a:r>
                        <a:rPr lang="en-US" dirty="0">
                          <a:latin typeface="Arial Black" panose="020B0A04020102020204" pitchFamily="34" charset="0"/>
                        </a:rPr>
                        <a:t>England</a:t>
                      </a:r>
                      <a:endParaRPr lang="en-IN" dirty="0">
                        <a:latin typeface="Arial Black" panose="020B0A04020102020204" pitchFamily="34" charset="0"/>
                      </a:endParaRPr>
                    </a:p>
                  </a:txBody>
                  <a:tcPr/>
                </a:tc>
                <a:extLst>
                  <a:ext uri="{0D108BD9-81ED-4DB2-BD59-A6C34878D82A}">
                    <a16:rowId xmlns:a16="http://schemas.microsoft.com/office/drawing/2014/main" val="50217914"/>
                  </a:ext>
                </a:extLst>
              </a:tr>
              <a:tr h="370840">
                <a:tc>
                  <a:txBody>
                    <a:bodyPr/>
                    <a:lstStyle/>
                    <a:p>
                      <a:r>
                        <a:rPr lang="en-US" dirty="0">
                          <a:latin typeface="Arial Black" panose="020B0A04020102020204" pitchFamily="34" charset="0"/>
                        </a:rPr>
                        <a:t>Wine </a:t>
                      </a:r>
                      <a:endParaRPr lang="en-IN" dirty="0">
                        <a:latin typeface="Arial Black" panose="020B0A04020102020204" pitchFamily="34" charset="0"/>
                      </a:endParaRPr>
                    </a:p>
                  </a:txBody>
                  <a:tcPr/>
                </a:tc>
                <a:tc>
                  <a:txBody>
                    <a:bodyPr/>
                    <a:lstStyle/>
                    <a:p>
                      <a:r>
                        <a:rPr lang="en-US" dirty="0">
                          <a:latin typeface="Arial Black" panose="020B0A04020102020204" pitchFamily="34" charset="0"/>
                        </a:rPr>
                        <a:t>50</a:t>
                      </a:r>
                      <a:endParaRPr lang="en-IN" dirty="0">
                        <a:latin typeface="Arial Black" panose="020B0A04020102020204" pitchFamily="34" charset="0"/>
                      </a:endParaRPr>
                    </a:p>
                  </a:txBody>
                  <a:tcPr/>
                </a:tc>
                <a:tc>
                  <a:txBody>
                    <a:bodyPr/>
                    <a:lstStyle/>
                    <a:p>
                      <a:r>
                        <a:rPr lang="en-US" dirty="0">
                          <a:latin typeface="Arial Black" panose="020B0A04020102020204" pitchFamily="34" charset="0"/>
                        </a:rPr>
                        <a:t>0</a:t>
                      </a:r>
                      <a:endParaRPr lang="en-IN" dirty="0">
                        <a:latin typeface="Arial Black" panose="020B0A04020102020204" pitchFamily="34" charset="0"/>
                      </a:endParaRPr>
                    </a:p>
                  </a:txBody>
                  <a:tcPr/>
                </a:tc>
                <a:extLst>
                  <a:ext uri="{0D108BD9-81ED-4DB2-BD59-A6C34878D82A}">
                    <a16:rowId xmlns:a16="http://schemas.microsoft.com/office/drawing/2014/main" val="1325191047"/>
                  </a:ext>
                </a:extLst>
              </a:tr>
              <a:tr h="370840">
                <a:tc>
                  <a:txBody>
                    <a:bodyPr/>
                    <a:lstStyle/>
                    <a:p>
                      <a:r>
                        <a:rPr lang="en-US" dirty="0">
                          <a:latin typeface="Arial Black" panose="020B0A04020102020204" pitchFamily="34" charset="0"/>
                        </a:rPr>
                        <a:t>cloth</a:t>
                      </a:r>
                      <a:endParaRPr lang="en-IN" dirty="0">
                        <a:latin typeface="Arial Black" panose="020B0A04020102020204" pitchFamily="34" charset="0"/>
                      </a:endParaRPr>
                    </a:p>
                  </a:txBody>
                  <a:tcPr/>
                </a:tc>
                <a:tc>
                  <a:txBody>
                    <a:bodyPr/>
                    <a:lstStyle/>
                    <a:p>
                      <a:r>
                        <a:rPr lang="en-US" dirty="0">
                          <a:latin typeface="Arial Black" panose="020B0A04020102020204" pitchFamily="34" charset="0"/>
                        </a:rPr>
                        <a:t>0</a:t>
                      </a:r>
                      <a:endParaRPr lang="en-IN" dirty="0">
                        <a:latin typeface="Arial Black" panose="020B0A04020102020204" pitchFamily="34" charset="0"/>
                      </a:endParaRPr>
                    </a:p>
                  </a:txBody>
                  <a:tcPr/>
                </a:tc>
                <a:tc>
                  <a:txBody>
                    <a:bodyPr/>
                    <a:lstStyle/>
                    <a:p>
                      <a:r>
                        <a:rPr lang="en-US" dirty="0">
                          <a:latin typeface="Arial Black" panose="020B0A04020102020204" pitchFamily="34" charset="0"/>
                        </a:rPr>
                        <a:t>30</a:t>
                      </a:r>
                      <a:endParaRPr lang="en-IN" dirty="0">
                        <a:latin typeface="Arial Black" panose="020B0A04020102020204" pitchFamily="34" charset="0"/>
                      </a:endParaRPr>
                    </a:p>
                  </a:txBody>
                  <a:tcPr/>
                </a:tc>
                <a:extLst>
                  <a:ext uri="{0D108BD9-81ED-4DB2-BD59-A6C34878D82A}">
                    <a16:rowId xmlns:a16="http://schemas.microsoft.com/office/drawing/2014/main" val="1485826523"/>
                  </a:ext>
                </a:extLst>
              </a:tr>
            </a:tbl>
          </a:graphicData>
        </a:graphic>
      </p:graphicFrame>
    </p:spTree>
    <p:extLst>
      <p:ext uri="{BB962C8B-B14F-4D97-AF65-F5344CB8AC3E}">
        <p14:creationId xmlns:p14="http://schemas.microsoft.com/office/powerpoint/2010/main" val="995270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TotalTime>
  <Words>2200</Words>
  <Application>Microsoft Office PowerPoint</Application>
  <PresentationFormat>Widescreen</PresentationFormat>
  <Paragraphs>191</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Arial Black</vt:lpstr>
      <vt:lpstr>Calibri</vt:lpstr>
      <vt:lpstr>Calibri Light</vt:lpstr>
      <vt:lpstr>Times New Roman</vt:lpstr>
      <vt:lpstr>Office Theme</vt:lpstr>
      <vt:lpstr>Theories of international trade</vt:lpstr>
      <vt:lpstr>Mercantilist approach to international trade </vt:lpstr>
      <vt:lpstr>PowerPoint Presentation</vt:lpstr>
      <vt:lpstr>PowerPoint Presentation</vt:lpstr>
      <vt:lpstr>PowerPoint Presentation</vt:lpstr>
      <vt:lpstr>2nd Theory: Absolute cost advantage principle </vt:lpstr>
      <vt:lpstr>PowerPoint Presentation</vt:lpstr>
      <vt:lpstr>PowerPoint Presentation</vt:lpstr>
      <vt:lpstr>PowerPoint Presentation</vt:lpstr>
      <vt:lpstr>PowerPoint Presentation</vt:lpstr>
      <vt:lpstr>Last theory  Comparative cost advantage principle</vt:lpstr>
      <vt:lpstr>PowerPoint Presentation</vt:lpstr>
      <vt:lpstr>PowerPoint Presentation</vt:lpstr>
      <vt:lpstr>PowerPoint Presentation</vt:lpstr>
      <vt:lpstr>PowerPoint Presentation</vt:lpstr>
      <vt:lpstr>Heckscher- Ohlin’s factor endowment theorem</vt:lpstr>
      <vt:lpstr>PowerPoint Presentation</vt:lpstr>
      <vt:lpstr>PowerPoint Presentation</vt:lpstr>
      <vt:lpstr>PowerPoint Presentation</vt:lpstr>
      <vt:lpstr>5th theory: Technological Gap or Imitation Gap</vt:lpstr>
      <vt:lpstr>PowerPoint Presentation</vt:lpstr>
      <vt:lpstr>PowerPoint Presentation</vt:lpstr>
      <vt:lpstr>PowerPoint Presentation</vt:lpstr>
      <vt:lpstr>PowerPoint Presentation</vt:lpstr>
      <vt:lpstr>PowerPoint Presentation</vt:lpstr>
      <vt:lpstr>6th Theory: product life cycle theory</vt:lpstr>
      <vt:lpstr>PowerPoint Presentation</vt:lpstr>
      <vt:lpstr>PowerPoint Presentation</vt:lpstr>
      <vt:lpstr>PowerPoint Presentation</vt:lpstr>
      <vt:lpstr>Last theory 7th one: Intra Industry trade theory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Theories of international trade</dc:title>
  <dc:creator>ram gaonkar</dc:creator>
  <cp:lastModifiedBy>ram gaonkar</cp:lastModifiedBy>
  <cp:revision>20</cp:revision>
  <dcterms:created xsi:type="dcterms:W3CDTF">2022-11-26T14:19:24Z</dcterms:created>
  <dcterms:modified xsi:type="dcterms:W3CDTF">2023-01-12T04:28:46Z</dcterms:modified>
</cp:coreProperties>
</file>