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3" r:id="rId3"/>
    <p:sldId id="299" r:id="rId4"/>
    <p:sldId id="311" r:id="rId5"/>
    <p:sldId id="304" r:id="rId6"/>
    <p:sldId id="300" r:id="rId7"/>
    <p:sldId id="306" r:id="rId8"/>
    <p:sldId id="307" r:id="rId9"/>
    <p:sldId id="305" r:id="rId10"/>
    <p:sldId id="308" r:id="rId11"/>
    <p:sldId id="310" r:id="rId12"/>
    <p:sldId id="3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2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611B8-ED61-2CC4-ED3A-F98D92C9E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73C3D-47CC-81B5-E68F-80B5D3EAE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82FC2-CB9F-AD69-52A4-0EB5CEA1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2C3C8-61B5-529E-5203-185AFBD1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E91A6-2CAA-5396-B2FB-B2F35A8F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18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5A7A-CB78-6FFC-7474-6AF4DBF9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23620-4CE4-A632-6FA2-66CEA2A69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64957-2DF5-5A85-FE98-2A041594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50F40-283C-C309-086E-2F0AC0D8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E8EE9-EEE6-C565-80E3-334BDA2C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72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8014D-69E3-A166-2067-E3C829903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FE7E9-DDCA-57D9-3289-070D7A137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B534A-0B2F-D5DE-7CDB-E78198377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77A4-AC5A-2749-D1CE-CA8E03B9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A9140-E137-33D9-827C-1307B8E69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9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0935-93E3-E5AC-00B9-669ED538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0029F-7A18-5120-BF55-916D3511D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CC61F-D279-C885-C274-7F1CA244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9B210-2EE3-1EA4-2ACF-E65D5965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D72A-F84C-072F-1A71-82ED9EA0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03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DE5B-EEB9-A614-4A23-6506A3D6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FFE97-AA78-FE34-6B3B-EB3D98136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B64A3-DA17-5B8C-2133-AE06DBCD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A5ACE-FEEA-8E76-8E6F-682192B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6D5C7-A9E3-B057-AAF7-C7C5F90E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20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8C66-D601-8E45-D383-FE732392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F5F82-BA89-4766-AB78-FD7C69F4B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FFC04-10F2-3D76-1D5A-1066BF9C3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53F38-09E2-B9D0-05DB-56DEDDC8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F92D-9B0E-73FD-80CF-A56D7DC3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CA4DE-3799-331F-076A-222669C6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04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D4C0-3DD2-3402-0CE2-EC6E13EB7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B380-CF04-53AC-4709-D27AB64F5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37C7F-82DA-1EA9-968C-FD3D942F4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D680C5-C3B5-8728-F2A2-A9729FA52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80E7CD-F4E2-017F-783F-665A048C0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6581F-91C7-EC9E-95EC-A48D353F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896D3-7867-4FCE-6FAC-5E8061F33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2A4F8D-5C3D-F29C-1436-5BA7422A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40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A8BD-82CB-C54F-5769-37409FD8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01453-93CE-557A-9DF8-8874CB9F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9617DD-63CB-E419-FCA4-0342BC2C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214CA-509C-107B-6589-443570C1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878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0E61B-D214-2228-76F8-53E5CC19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F8AB9-9028-5B20-46C4-6476475E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C88BA-1CC9-06C3-E3F1-5380532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98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5C77-7CBE-6ACD-384D-2A2C8581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6979F-EFAC-7CE6-239E-AA76ABE01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30478-F861-32C8-2FC1-FAC28DF8C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4CE5A-7E3D-649F-4CB7-A875A5B3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F67CD-DDC6-0D12-4A7A-83C8927E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93B29-95EF-BCE8-D1D5-E3C177C2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627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D99D7-52CC-9290-2759-F5D58CE0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6897D9-03CC-A56D-71DB-5CC3E5610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8191C-CC6F-B0C8-163A-0F0C83811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9B44F-49D1-5315-471D-926B88E6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26BB6-996C-77D3-8B5B-B8F0C6C6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4AE7F-1154-6FEA-59ED-C9DF1A5E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63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A015AB-985F-8076-3943-79C5F0AC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A7F07-2B94-B9FA-758E-4421D0C4C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B853-9BA0-EADB-1076-4EF0936C6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2BB83-63FE-414F-A573-160F207AD40D}" type="datetimeFigureOut">
              <a:rPr lang="en-IN" smtClean="0"/>
              <a:t>15-07-2023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A07F4-691B-49AE-FB09-2EED0AB18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A5DC5-2F4A-2E14-5CAF-9C6D0B720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B36E-9E71-4ABD-9C1A-912B196175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55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30B45-D65C-0EB0-2275-1F733629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7" y="1533832"/>
            <a:ext cx="10825317" cy="2399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Costs and Benefits </a:t>
            </a:r>
            <a:endParaRPr lang="en-US" sz="36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3733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E5D-904B-754D-496B-F59E43F76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614219"/>
          </a:xfrm>
        </p:spPr>
        <p:txBody>
          <a:bodyPr/>
          <a:lstStyle/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Positive Externality: </a:t>
            </a:r>
          </a:p>
          <a:p>
            <a:pPr algn="l"/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occurs when the consumption or production of a good causes a benefit to a third party. For example:</a:t>
            </a:r>
          </a:p>
          <a:p>
            <a:pPr algn="l"/>
            <a:endParaRPr lang="en-IN" sz="3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you consume education you get a private benefit. But there are also benefits to the rest of society. </a:t>
            </a:r>
            <a:r>
              <a:rPr lang="en-IN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you are able to educate other people and therefore they benefit as a result of your education. (positive consumption externality)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7747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E5D-904B-754D-496B-F59E43F76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61421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Positive Production Externality </a:t>
            </a:r>
          </a:p>
          <a:p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occurs when a third party benefits from the production of a good. For example, building a train station may provide shelter for the homeless when it is raining.</a:t>
            </a:r>
          </a:p>
          <a:p>
            <a:pPr marL="0" indent="0" algn="l">
              <a:buNone/>
            </a:pPr>
            <a:endParaRPr lang="en-IN" sz="32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algn="l"/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Getting a vaccination provides a benefit to other people in society because you do not spread infectious diseases.</a:t>
            </a:r>
          </a:p>
        </p:txBody>
      </p:sp>
    </p:spTree>
    <p:extLst>
      <p:ext uri="{BB962C8B-B14F-4D97-AF65-F5344CB8AC3E}">
        <p14:creationId xmlns:p14="http://schemas.microsoft.com/office/powerpoint/2010/main" val="30131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E5D-904B-754D-496B-F59E43F76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61421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Positive Consum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ption Externality:</a:t>
            </a:r>
            <a:endParaRPr lang="en-IN" sz="3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positive externalities, the benefit to society is greater </a:t>
            </a:r>
            <a:r>
              <a:rPr lang="en-IN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 your personal benefit.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Therefore with a positive externality the Social Benefit &gt; Private Benefit.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 a free market without government intervention, there would be an under-consumption of education and public transport.</a:t>
            </a:r>
            <a:endParaRPr lang="en-IN" sz="32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79966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30B45-D65C-0EB0-2275-1F733629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7" y="589935"/>
            <a:ext cx="10825317" cy="5938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6C3614-DCA4-524E-5EF8-B66003AB0700}"/>
              </a:ext>
            </a:extLst>
          </p:cNvPr>
          <p:cNvSpPr txBox="1"/>
          <p:nvPr/>
        </p:nvSpPr>
        <p:spPr>
          <a:xfrm>
            <a:off x="1002889" y="528048"/>
            <a:ext cx="10451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BENEFITS AND COSTS: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CBA951-BAD8-172F-6381-A7AC3EC1D5BB}"/>
              </a:ext>
            </a:extLst>
          </p:cNvPr>
          <p:cNvSpPr/>
          <p:nvPr/>
        </p:nvSpPr>
        <p:spPr>
          <a:xfrm>
            <a:off x="4620076" y="974367"/>
            <a:ext cx="3060000" cy="680830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Social Costs and Benefits</a:t>
            </a:r>
            <a:endParaRPr lang="en-IN" b="1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7646E3-A993-C60A-07B2-469A7E268AAC}"/>
              </a:ext>
            </a:extLst>
          </p:cNvPr>
          <p:cNvCxnSpPr>
            <a:cxnSpLocks/>
          </p:cNvCxnSpPr>
          <p:nvPr/>
        </p:nvCxnSpPr>
        <p:spPr>
          <a:xfrm>
            <a:off x="3217762" y="2174705"/>
            <a:ext cx="57545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7B6E098-0EFF-6AFA-6960-E7124A07C43F}"/>
              </a:ext>
            </a:extLst>
          </p:cNvPr>
          <p:cNvSpPr/>
          <p:nvPr/>
        </p:nvSpPr>
        <p:spPr>
          <a:xfrm>
            <a:off x="1896690" y="2456984"/>
            <a:ext cx="2409277" cy="5854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Social Costs</a:t>
            </a:r>
            <a:endParaRPr lang="en-IN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C186A2D-06D5-287C-484B-216B0F1150ED}"/>
              </a:ext>
            </a:extLst>
          </p:cNvPr>
          <p:cNvSpPr/>
          <p:nvPr/>
        </p:nvSpPr>
        <p:spPr>
          <a:xfrm>
            <a:off x="7767670" y="2552281"/>
            <a:ext cx="2409277" cy="5174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Social Benefits</a:t>
            </a:r>
            <a:endParaRPr lang="en-IN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1F9B12-DFEF-B357-EA3D-B9556906A74A}"/>
              </a:ext>
            </a:extLst>
          </p:cNvPr>
          <p:cNvSpPr/>
          <p:nvPr/>
        </p:nvSpPr>
        <p:spPr>
          <a:xfrm>
            <a:off x="431500" y="3781890"/>
            <a:ext cx="2409277" cy="692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Private Costs</a:t>
            </a:r>
            <a:endParaRPr lang="en-IN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3ABA00-95D8-2027-2480-B128CF07AD37}"/>
              </a:ext>
            </a:extLst>
          </p:cNvPr>
          <p:cNvSpPr/>
          <p:nvPr/>
        </p:nvSpPr>
        <p:spPr>
          <a:xfrm>
            <a:off x="3101329" y="3781890"/>
            <a:ext cx="2409277" cy="692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External Costs</a:t>
            </a:r>
            <a:endParaRPr lang="en-IN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507EAB-AEC5-CD0E-38E7-F99008DC210F}"/>
              </a:ext>
            </a:extLst>
          </p:cNvPr>
          <p:cNvSpPr/>
          <p:nvPr/>
        </p:nvSpPr>
        <p:spPr>
          <a:xfrm>
            <a:off x="6446925" y="3728542"/>
            <a:ext cx="2409277" cy="692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Private Benefits</a:t>
            </a:r>
            <a:endParaRPr lang="en-IN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8ED2D2-1D92-3C67-9426-FA373E614546}"/>
              </a:ext>
            </a:extLst>
          </p:cNvPr>
          <p:cNvSpPr/>
          <p:nvPr/>
        </p:nvSpPr>
        <p:spPr>
          <a:xfrm>
            <a:off x="9388468" y="3756555"/>
            <a:ext cx="2409277" cy="692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External Benefits</a:t>
            </a:r>
            <a:endParaRPr lang="en-IN" b="1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D0C839-E2D1-9D8B-3829-B15EB7CDBA2B}"/>
              </a:ext>
            </a:extLst>
          </p:cNvPr>
          <p:cNvCxnSpPr/>
          <p:nvPr/>
        </p:nvCxnSpPr>
        <p:spPr>
          <a:xfrm>
            <a:off x="8889357" y="2173870"/>
            <a:ext cx="0" cy="40903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4DF47C2-808B-E7F1-103C-0BF3207EE97F}"/>
              </a:ext>
            </a:extLst>
          </p:cNvPr>
          <p:cNvCxnSpPr/>
          <p:nvPr/>
        </p:nvCxnSpPr>
        <p:spPr>
          <a:xfrm>
            <a:off x="3217762" y="2174705"/>
            <a:ext cx="0" cy="300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293E40B-0B67-29A6-9402-437016F15B0F}"/>
              </a:ext>
            </a:extLst>
          </p:cNvPr>
          <p:cNvCxnSpPr/>
          <p:nvPr/>
        </p:nvCxnSpPr>
        <p:spPr>
          <a:xfrm>
            <a:off x="1296365" y="3429000"/>
            <a:ext cx="3426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CA04E8F-447A-8871-1833-5B06AA36C386}"/>
              </a:ext>
            </a:extLst>
          </p:cNvPr>
          <p:cNvCxnSpPr>
            <a:cxnSpLocks/>
          </p:cNvCxnSpPr>
          <p:nvPr/>
        </p:nvCxnSpPr>
        <p:spPr>
          <a:xfrm>
            <a:off x="1296365" y="3569931"/>
            <a:ext cx="0" cy="2888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4F0867-7A92-78EA-8FFC-0FC17F1A6FEA}"/>
              </a:ext>
            </a:extLst>
          </p:cNvPr>
          <p:cNvCxnSpPr/>
          <p:nvPr/>
        </p:nvCxnSpPr>
        <p:spPr>
          <a:xfrm>
            <a:off x="4722471" y="3461875"/>
            <a:ext cx="0" cy="299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17B8E72D-EAA4-B54C-6B6A-6177D34E7C71}"/>
              </a:ext>
            </a:extLst>
          </p:cNvPr>
          <p:cNvSpPr/>
          <p:nvPr/>
        </p:nvSpPr>
        <p:spPr>
          <a:xfrm>
            <a:off x="550606" y="5037582"/>
            <a:ext cx="2409277" cy="587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Negative Production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Externality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3814895-A343-66A5-B215-06F1CBD62AC5}"/>
              </a:ext>
            </a:extLst>
          </p:cNvPr>
          <p:cNvCxnSpPr/>
          <p:nvPr/>
        </p:nvCxnSpPr>
        <p:spPr>
          <a:xfrm>
            <a:off x="10895636" y="3429000"/>
            <a:ext cx="0" cy="299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E7AF93F-918F-9BA3-DF0C-A40A29F4F5B3}"/>
              </a:ext>
            </a:extLst>
          </p:cNvPr>
          <p:cNvCxnSpPr/>
          <p:nvPr/>
        </p:nvCxnSpPr>
        <p:spPr>
          <a:xfrm>
            <a:off x="7444451" y="3429000"/>
            <a:ext cx="0" cy="299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01E267B-1948-C63C-6559-4768D9055226}"/>
              </a:ext>
            </a:extLst>
          </p:cNvPr>
          <p:cNvCxnSpPr/>
          <p:nvPr/>
        </p:nvCxnSpPr>
        <p:spPr>
          <a:xfrm>
            <a:off x="7444451" y="3429000"/>
            <a:ext cx="3426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BA6D909-5F06-A85D-3C1C-AADCF18B9B16}"/>
              </a:ext>
            </a:extLst>
          </p:cNvPr>
          <p:cNvCxnSpPr>
            <a:cxnSpLocks/>
          </p:cNvCxnSpPr>
          <p:nvPr/>
        </p:nvCxnSpPr>
        <p:spPr>
          <a:xfrm>
            <a:off x="6109504" y="1655197"/>
            <a:ext cx="0" cy="51867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7A3AF3D-7F42-B54F-F76D-47F5CA164F9B}"/>
              </a:ext>
            </a:extLst>
          </p:cNvPr>
          <p:cNvCxnSpPr/>
          <p:nvPr/>
        </p:nvCxnSpPr>
        <p:spPr>
          <a:xfrm>
            <a:off x="3101329" y="3069776"/>
            <a:ext cx="0" cy="40903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24840B3-6E57-E9DC-4F80-96B4AD4943DD}"/>
              </a:ext>
            </a:extLst>
          </p:cNvPr>
          <p:cNvCxnSpPr/>
          <p:nvPr/>
        </p:nvCxnSpPr>
        <p:spPr>
          <a:xfrm>
            <a:off x="8914436" y="3019963"/>
            <a:ext cx="0" cy="40903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2978D73-C673-8883-60D7-375346CEEF61}"/>
              </a:ext>
            </a:extLst>
          </p:cNvPr>
          <p:cNvCxnSpPr/>
          <p:nvPr/>
        </p:nvCxnSpPr>
        <p:spPr>
          <a:xfrm>
            <a:off x="1296365" y="3374251"/>
            <a:ext cx="0" cy="40903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FF0DB40-4FF6-5FD4-BF80-9D3605C87CE5}"/>
              </a:ext>
            </a:extLst>
          </p:cNvPr>
          <p:cNvSpPr/>
          <p:nvPr/>
        </p:nvSpPr>
        <p:spPr>
          <a:xfrm>
            <a:off x="3344460" y="5037582"/>
            <a:ext cx="2409277" cy="587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Negative Consumption Externality</a:t>
            </a:r>
            <a:endParaRPr lang="en-IN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188CBD-EE24-5764-8B54-05302F6EF6EC}"/>
              </a:ext>
            </a:extLst>
          </p:cNvPr>
          <p:cNvSpPr/>
          <p:nvPr/>
        </p:nvSpPr>
        <p:spPr>
          <a:xfrm>
            <a:off x="9354426" y="5266723"/>
            <a:ext cx="2409277" cy="587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Positive Consumption Externality</a:t>
            </a:r>
            <a:endParaRPr lang="en-IN" b="1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1122C37-A7B7-87A5-E597-82D0CE1D2100}"/>
              </a:ext>
            </a:extLst>
          </p:cNvPr>
          <p:cNvSpPr/>
          <p:nvPr/>
        </p:nvSpPr>
        <p:spPr>
          <a:xfrm>
            <a:off x="6521959" y="5236668"/>
            <a:ext cx="2409277" cy="587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Positive Production Externality</a:t>
            </a:r>
            <a:endParaRPr lang="en-IN" b="1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81CBCC5-E0E9-230E-260F-B032DE0BCA23}"/>
              </a:ext>
            </a:extLst>
          </p:cNvPr>
          <p:cNvCxnSpPr>
            <a:cxnSpLocks/>
          </p:cNvCxnSpPr>
          <p:nvPr/>
        </p:nvCxnSpPr>
        <p:spPr>
          <a:xfrm>
            <a:off x="10488592" y="4429279"/>
            <a:ext cx="0" cy="45204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A0E1B40-0EF6-5580-4CD7-EBB181600CB0}"/>
              </a:ext>
            </a:extLst>
          </p:cNvPr>
          <p:cNvCxnSpPr>
            <a:cxnSpLocks/>
          </p:cNvCxnSpPr>
          <p:nvPr/>
        </p:nvCxnSpPr>
        <p:spPr>
          <a:xfrm>
            <a:off x="11193775" y="4938321"/>
            <a:ext cx="0" cy="3125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D45F56B-5E4E-85E7-3854-2EE56876AE4B}"/>
              </a:ext>
            </a:extLst>
          </p:cNvPr>
          <p:cNvCxnSpPr>
            <a:cxnSpLocks/>
          </p:cNvCxnSpPr>
          <p:nvPr/>
        </p:nvCxnSpPr>
        <p:spPr>
          <a:xfrm>
            <a:off x="7767669" y="4931869"/>
            <a:ext cx="0" cy="3125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DE17E0E-25F7-0252-1B68-C3CCBFE57CBB}"/>
              </a:ext>
            </a:extLst>
          </p:cNvPr>
          <p:cNvCxnSpPr>
            <a:cxnSpLocks/>
          </p:cNvCxnSpPr>
          <p:nvPr/>
        </p:nvCxnSpPr>
        <p:spPr>
          <a:xfrm>
            <a:off x="5270340" y="4725066"/>
            <a:ext cx="0" cy="3125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1A04207-7E6E-2EE8-5E58-A3274921B575}"/>
              </a:ext>
            </a:extLst>
          </p:cNvPr>
          <p:cNvCxnSpPr>
            <a:cxnSpLocks/>
          </p:cNvCxnSpPr>
          <p:nvPr/>
        </p:nvCxnSpPr>
        <p:spPr>
          <a:xfrm>
            <a:off x="1859666" y="4775611"/>
            <a:ext cx="0" cy="3125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4E955E6-5AF8-B92F-9BEC-A176FB1E3F03}"/>
              </a:ext>
            </a:extLst>
          </p:cNvPr>
          <p:cNvCxnSpPr/>
          <p:nvPr/>
        </p:nvCxnSpPr>
        <p:spPr>
          <a:xfrm>
            <a:off x="7767669" y="4924152"/>
            <a:ext cx="3426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3007BC6-8C22-6122-AA35-A7344B3C0F4D}"/>
              </a:ext>
            </a:extLst>
          </p:cNvPr>
          <p:cNvCxnSpPr/>
          <p:nvPr/>
        </p:nvCxnSpPr>
        <p:spPr>
          <a:xfrm>
            <a:off x="1844234" y="4722436"/>
            <a:ext cx="3426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60A1654-F62C-2535-66CB-32E20A2B6C0A}"/>
              </a:ext>
            </a:extLst>
          </p:cNvPr>
          <p:cNvCxnSpPr>
            <a:cxnSpLocks/>
          </p:cNvCxnSpPr>
          <p:nvPr/>
        </p:nvCxnSpPr>
        <p:spPr>
          <a:xfrm>
            <a:off x="4549098" y="4449543"/>
            <a:ext cx="0" cy="27289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68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30B45-D65C-0EB0-2275-1F733629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7" y="589935"/>
            <a:ext cx="10825317" cy="5938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A1644-6162-B955-32E1-90A3BAA65449}"/>
              </a:ext>
            </a:extLst>
          </p:cNvPr>
          <p:cNvSpPr txBox="1"/>
          <p:nvPr/>
        </p:nvSpPr>
        <p:spPr>
          <a:xfrm>
            <a:off x="816077" y="512019"/>
            <a:ext cx="1055984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Benefits and Costs: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of benefits to everyone in the society, including both private benefits and external benefits is called social benefit.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social costs are the sum of costs to everyone in society, including both private costs and external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0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30B45-D65C-0EB0-2275-1F733629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7" y="589935"/>
            <a:ext cx="10825317" cy="5938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A1644-6162-B955-32E1-90A3BAA65449}"/>
              </a:ext>
            </a:extLst>
          </p:cNvPr>
          <p:cNvSpPr txBox="1"/>
          <p:nvPr/>
        </p:nvSpPr>
        <p:spPr>
          <a:xfrm>
            <a:off x="816077" y="512019"/>
            <a:ext cx="1055984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social costs and social benefits: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cost refers to the cost of producing a commodity to society as a whole, while the social benefit is the social good that benefits a larger number of people in the largest possible way.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costs are borne by society and social benefits are available free of cost.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costs are passed on to persons not involved in the activity in a direct way, while social benefits provide the basis for goodness, charity, and benefits to society.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costs and social benefits are a much broader concept.</a:t>
            </a:r>
          </a:p>
        </p:txBody>
      </p:sp>
    </p:spTree>
    <p:extLst>
      <p:ext uri="{BB962C8B-B14F-4D97-AF65-F5344CB8AC3E}">
        <p14:creationId xmlns:p14="http://schemas.microsoft.com/office/powerpoint/2010/main" val="13562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30B45-D65C-0EB0-2275-1F733629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7" y="589935"/>
            <a:ext cx="10825317" cy="5938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A1644-6162-B955-32E1-90A3BAA65449}"/>
              </a:ext>
            </a:extLst>
          </p:cNvPr>
          <p:cNvSpPr txBox="1"/>
          <p:nvPr/>
        </p:nvSpPr>
        <p:spPr>
          <a:xfrm>
            <a:off x="550606" y="512019"/>
            <a:ext cx="1122773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cost and benefit: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and costs to the decision maker, ignoring the benefits and costs to the third parties are called private benefit and private cost.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costs are the producer’s cost of providing goods or services.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internal costs incurred for inputs, labor, rent, and depreciation but excludes external costs incurred as environmental damage unless the producer is liable to pay for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benefit is the benefit derived by an individual or firm directly involved in a transaction as either buyer or seller.</a:t>
            </a:r>
          </a:p>
        </p:txBody>
      </p:sp>
    </p:spTree>
    <p:extLst>
      <p:ext uri="{BB962C8B-B14F-4D97-AF65-F5344CB8AC3E}">
        <p14:creationId xmlns:p14="http://schemas.microsoft.com/office/powerpoint/2010/main" val="163413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30B45-D65C-0EB0-2275-1F733629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7" y="589935"/>
            <a:ext cx="10825317" cy="5938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31BF4-E7BC-87B3-7A35-AFEC0AFAE1FE}"/>
              </a:ext>
            </a:extLst>
          </p:cNvPr>
          <p:cNvSpPr txBox="1"/>
          <p:nvPr/>
        </p:nvSpPr>
        <p:spPr>
          <a:xfrm>
            <a:off x="816077" y="816429"/>
            <a:ext cx="105598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cost and Benefit: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cost is one type of social cost, while external benefit is one type of social benefit.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benefits and costs to the third parties are called as external benefits and costs. Third parties are people outside the market transaction who are affected by the product.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of a commodity by a firm generates disadvantages (costs) as well as advantages (benefits) to other members of society (third parties) are called as external costs and external benefits.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external costs and benefits: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external costs are called as negative externality, while, external benefit is called positive externality.</a:t>
            </a:r>
          </a:p>
        </p:txBody>
      </p:sp>
    </p:spTree>
    <p:extLst>
      <p:ext uri="{BB962C8B-B14F-4D97-AF65-F5344CB8AC3E}">
        <p14:creationId xmlns:p14="http://schemas.microsoft.com/office/powerpoint/2010/main" val="151632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E5D-904B-754D-496B-F59E43F76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96016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Negative externalities </a:t>
            </a: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occur when the consumption or production of a good causes a harmful effect on a third party.</a:t>
            </a:r>
          </a:p>
          <a:p>
            <a:pPr marL="0" indent="0" algn="l">
              <a:buNone/>
            </a:pPr>
            <a:endParaRPr lang="en-IN" sz="32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Examples of negative externalities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Loud music</a:t>
            </a: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If you play loud music at night, your </a:t>
            </a:r>
            <a:r>
              <a:rPr lang="en-IN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neighbor</a:t>
            </a: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may not be able to sleep.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Pollution: </a:t>
            </a: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personal cost of driving are buying car, petrol, your time.</a:t>
            </a:r>
          </a:p>
        </p:txBody>
      </p:sp>
    </p:spTree>
    <p:extLst>
      <p:ext uri="{BB962C8B-B14F-4D97-AF65-F5344CB8AC3E}">
        <p14:creationId xmlns:p14="http://schemas.microsoft.com/office/powerpoint/2010/main" val="186406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E5D-904B-754D-496B-F59E43F76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61421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Negative Production  Externality: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producing a good causes a harmful effect to a third party. Therefore the social cost is greater than the private cost.</a:t>
            </a:r>
          </a:p>
          <a:p>
            <a:pPr marL="0" indent="0" algn="l">
              <a:buNone/>
            </a:pPr>
            <a:endParaRPr lang="en-IN" sz="32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Examples of negative production externalities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Burning coal for energy creates pollution.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Producing conventional vegetables with pesticides causes harmful effects on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71706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E5D-904B-754D-496B-F59E43F76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61421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Negative Consumption Externality: </a:t>
            </a:r>
          </a:p>
          <a:p>
            <a:pPr algn="l"/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occurs when consuming a good causes a harmful effect to a third party. In this case, the social benefit is less than the private benefit.</a:t>
            </a:r>
          </a:p>
          <a:p>
            <a:pPr marL="0" indent="0" algn="l">
              <a:buNone/>
            </a:pPr>
            <a:endParaRPr lang="en-IN" sz="32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IN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Examples of negative externalities of consumption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Consuming alcohol leads to an increase in drunkenness, increased risk of car accidents and social disorder.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Consuming loud music late at night keeps your neighbours awake.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Consuming cigarettes causes passive smoking to others in the vicinity.</a:t>
            </a:r>
          </a:p>
        </p:txBody>
      </p:sp>
    </p:spTree>
    <p:extLst>
      <p:ext uri="{BB962C8B-B14F-4D97-AF65-F5344CB8AC3E}">
        <p14:creationId xmlns:p14="http://schemas.microsoft.com/office/powerpoint/2010/main" val="203594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771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</dc:creator>
  <cp:lastModifiedBy>Pallavi</cp:lastModifiedBy>
  <cp:revision>22</cp:revision>
  <dcterms:created xsi:type="dcterms:W3CDTF">2022-08-12T03:28:30Z</dcterms:created>
  <dcterms:modified xsi:type="dcterms:W3CDTF">2023-07-15T05:14:39Z</dcterms:modified>
</cp:coreProperties>
</file>