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84" r:id="rId2"/>
    <p:sldId id="285" r:id="rId3"/>
    <p:sldId id="259" r:id="rId4"/>
    <p:sldId id="295" r:id="rId5"/>
    <p:sldId id="287" r:id="rId6"/>
    <p:sldId id="288" r:id="rId7"/>
    <p:sldId id="291" r:id="rId8"/>
    <p:sldId id="290" r:id="rId9"/>
    <p:sldId id="289" r:id="rId10"/>
    <p:sldId id="293" r:id="rId11"/>
    <p:sldId id="296" r:id="rId12"/>
    <p:sldId id="292" r:id="rId13"/>
    <p:sldId id="286" r:id="rId14"/>
    <p:sldId id="262"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a Britto" userId="d4e57bc427a9e66a" providerId="LiveId" clId="{8016AE7F-1269-431E-BE54-24187998A0C5}"/>
    <pc:docChg chg="custSel modSld">
      <pc:chgData name="Sylvia Britto" userId="d4e57bc427a9e66a" providerId="LiveId" clId="{8016AE7F-1269-431E-BE54-24187998A0C5}" dt="2023-03-13T04:34:47.693" v="3821" actId="20577"/>
      <pc:docMkLst>
        <pc:docMk/>
      </pc:docMkLst>
      <pc:sldChg chg="modSp mod">
        <pc:chgData name="Sylvia Britto" userId="d4e57bc427a9e66a" providerId="LiveId" clId="{8016AE7F-1269-431E-BE54-24187998A0C5}" dt="2023-03-13T03:51:35.116" v="794" actId="20577"/>
        <pc:sldMkLst>
          <pc:docMk/>
          <pc:sldMk cId="978606269" sldId="262"/>
        </pc:sldMkLst>
        <pc:spChg chg="mod">
          <ac:chgData name="Sylvia Britto" userId="d4e57bc427a9e66a" providerId="LiveId" clId="{8016AE7F-1269-431E-BE54-24187998A0C5}" dt="2023-03-13T03:47:29.794" v="523" actId="20577"/>
          <ac:spMkLst>
            <pc:docMk/>
            <pc:sldMk cId="978606269" sldId="262"/>
            <ac:spMk id="2" creationId="{00000000-0000-0000-0000-000000000000}"/>
          </ac:spMkLst>
        </pc:spChg>
        <pc:spChg chg="mod">
          <ac:chgData name="Sylvia Britto" userId="d4e57bc427a9e66a" providerId="LiveId" clId="{8016AE7F-1269-431E-BE54-24187998A0C5}" dt="2023-03-13T03:51:35.116" v="794" actId="20577"/>
          <ac:spMkLst>
            <pc:docMk/>
            <pc:sldMk cId="978606269" sldId="262"/>
            <ac:spMk id="3" creationId="{00000000-0000-0000-0000-000000000000}"/>
          </ac:spMkLst>
        </pc:spChg>
      </pc:sldChg>
      <pc:sldChg chg="modSp mod">
        <pc:chgData name="Sylvia Britto" userId="d4e57bc427a9e66a" providerId="LiveId" clId="{8016AE7F-1269-431E-BE54-24187998A0C5}" dt="2023-03-13T04:08:40.255" v="1927" actId="20577"/>
        <pc:sldMkLst>
          <pc:docMk/>
          <pc:sldMk cId="333484010" sldId="288"/>
        </pc:sldMkLst>
        <pc:spChg chg="mod">
          <ac:chgData name="Sylvia Britto" userId="d4e57bc427a9e66a" providerId="LiveId" clId="{8016AE7F-1269-431E-BE54-24187998A0C5}" dt="2023-03-13T04:08:40.255" v="1927" actId="20577"/>
          <ac:spMkLst>
            <pc:docMk/>
            <pc:sldMk cId="333484010" sldId="288"/>
            <ac:spMk id="5" creationId="{00000000-0000-0000-0000-000000000000}"/>
          </ac:spMkLst>
        </pc:spChg>
      </pc:sldChg>
      <pc:sldChg chg="modSp mod">
        <pc:chgData name="Sylvia Britto" userId="d4e57bc427a9e66a" providerId="LiveId" clId="{8016AE7F-1269-431E-BE54-24187998A0C5}" dt="2023-03-13T04:34:47.693" v="3821" actId="20577"/>
        <pc:sldMkLst>
          <pc:docMk/>
          <pc:sldMk cId="333484010" sldId="290"/>
        </pc:sldMkLst>
        <pc:spChg chg="mod">
          <ac:chgData name="Sylvia Britto" userId="d4e57bc427a9e66a" providerId="LiveId" clId="{8016AE7F-1269-431E-BE54-24187998A0C5}" dt="2023-03-13T04:34:47.693" v="3821" actId="20577"/>
          <ac:spMkLst>
            <pc:docMk/>
            <pc:sldMk cId="333484010" sldId="290"/>
            <ac:spMk id="6" creationId="{00000000-0000-0000-0000-000000000000}"/>
          </ac:spMkLst>
        </pc:spChg>
      </pc:sldChg>
      <pc:sldChg chg="modSp mod">
        <pc:chgData name="Sylvia Britto" userId="d4e57bc427a9e66a" providerId="LiveId" clId="{8016AE7F-1269-431E-BE54-24187998A0C5}" dt="2023-03-13T04:02:00.164" v="1416" actId="120"/>
        <pc:sldMkLst>
          <pc:docMk/>
          <pc:sldMk cId="333484010" sldId="291"/>
        </pc:sldMkLst>
        <pc:spChg chg="mod">
          <ac:chgData name="Sylvia Britto" userId="d4e57bc427a9e66a" providerId="LiveId" clId="{8016AE7F-1269-431E-BE54-24187998A0C5}" dt="2023-03-13T04:02:00.164" v="1416" actId="120"/>
          <ac:spMkLst>
            <pc:docMk/>
            <pc:sldMk cId="333484010" sldId="291"/>
            <ac:spMk id="5" creationId="{00000000-0000-0000-0000-000000000000}"/>
          </ac:spMkLst>
        </pc:spChg>
      </pc:sldChg>
      <pc:sldChg chg="modSp mod">
        <pc:chgData name="Sylvia Britto" userId="d4e57bc427a9e66a" providerId="LiveId" clId="{8016AE7F-1269-431E-BE54-24187998A0C5}" dt="2023-03-13T04:24:02.610" v="3157" actId="20577"/>
        <pc:sldMkLst>
          <pc:docMk/>
          <pc:sldMk cId="333484010" sldId="293"/>
        </pc:sldMkLst>
        <pc:spChg chg="mod">
          <ac:chgData name="Sylvia Britto" userId="d4e57bc427a9e66a" providerId="LiveId" clId="{8016AE7F-1269-431E-BE54-24187998A0C5}" dt="2023-03-13T04:24:02.610" v="3157" actId="20577"/>
          <ac:spMkLst>
            <pc:docMk/>
            <pc:sldMk cId="333484010" sldId="293"/>
            <ac:spMk id="5" creationId="{00000000-0000-0000-0000-000000000000}"/>
          </ac:spMkLst>
        </pc:spChg>
      </pc:sldChg>
      <pc:sldChg chg="modSp mod">
        <pc:chgData name="Sylvia Britto" userId="d4e57bc427a9e66a" providerId="LiveId" clId="{8016AE7F-1269-431E-BE54-24187998A0C5}" dt="2023-03-13T03:56:12.361" v="1020" actId="20577"/>
        <pc:sldMkLst>
          <pc:docMk/>
          <pc:sldMk cId="3820824381" sldId="295"/>
        </pc:sldMkLst>
        <pc:spChg chg="mod">
          <ac:chgData name="Sylvia Britto" userId="d4e57bc427a9e66a" providerId="LiveId" clId="{8016AE7F-1269-431E-BE54-24187998A0C5}" dt="2023-03-13T03:56:12.361" v="1020" actId="20577"/>
          <ac:spMkLst>
            <pc:docMk/>
            <pc:sldMk cId="3820824381" sldId="295"/>
            <ac:spMk id="3" creationId="{00000000-0000-0000-0000-000000000000}"/>
          </ac:spMkLst>
        </pc:spChg>
      </pc:sldChg>
    </pc:docChg>
  </pc:docChgLst>
  <pc:docChgLst>
    <pc:chgData name="Sylvia Britto" userId="d4e57bc427a9e66a" providerId="LiveId" clId="{E8E6C6DB-A927-414C-8097-25624D83928A}"/>
    <pc:docChg chg="custSel modSld">
      <pc:chgData name="Sylvia Britto" userId="d4e57bc427a9e66a" providerId="LiveId" clId="{E8E6C6DB-A927-414C-8097-25624D83928A}" dt="2023-04-13T03:36:58.024" v="282" actId="20577"/>
      <pc:docMkLst>
        <pc:docMk/>
      </pc:docMkLst>
      <pc:sldChg chg="modSp mod modAnim">
        <pc:chgData name="Sylvia Britto" userId="d4e57bc427a9e66a" providerId="LiveId" clId="{E8E6C6DB-A927-414C-8097-25624D83928A}" dt="2023-04-10T04:28:16.145" v="123"/>
        <pc:sldMkLst>
          <pc:docMk/>
          <pc:sldMk cId="978606269" sldId="262"/>
        </pc:sldMkLst>
        <pc:spChg chg="mod">
          <ac:chgData name="Sylvia Britto" userId="d4e57bc427a9e66a" providerId="LiveId" clId="{E8E6C6DB-A927-414C-8097-25624D83928A}" dt="2023-04-10T04:27:55.270" v="120" actId="14100"/>
          <ac:spMkLst>
            <pc:docMk/>
            <pc:sldMk cId="978606269" sldId="262"/>
            <ac:spMk id="2" creationId="{00000000-0000-0000-0000-000000000000}"/>
          </ac:spMkLst>
        </pc:spChg>
      </pc:sldChg>
      <pc:sldChg chg="modAnim">
        <pc:chgData name="Sylvia Britto" userId="d4e57bc427a9e66a" providerId="LiveId" clId="{E8E6C6DB-A927-414C-8097-25624D83928A}" dt="2023-04-10T04:27:23.123" v="112"/>
        <pc:sldMkLst>
          <pc:docMk/>
          <pc:sldMk cId="0" sldId="286"/>
        </pc:sldMkLst>
      </pc:sldChg>
      <pc:sldChg chg="modSp mod modAnim">
        <pc:chgData name="Sylvia Britto" userId="d4e57bc427a9e66a" providerId="LiveId" clId="{E8E6C6DB-A927-414C-8097-25624D83928A}" dt="2023-04-13T03:36:58.024" v="282" actId="20577"/>
        <pc:sldMkLst>
          <pc:docMk/>
          <pc:sldMk cId="333484010" sldId="290"/>
        </pc:sldMkLst>
        <pc:spChg chg="mod">
          <ac:chgData name="Sylvia Britto" userId="d4e57bc427a9e66a" providerId="LiveId" clId="{E8E6C6DB-A927-414C-8097-25624D83928A}" dt="2023-04-13T03:36:58.024" v="282" actId="20577"/>
          <ac:spMkLst>
            <pc:docMk/>
            <pc:sldMk cId="333484010" sldId="290"/>
            <ac:spMk id="6" creationId="{00000000-0000-0000-0000-000000000000}"/>
          </ac:spMkLst>
        </pc:spChg>
      </pc:sldChg>
      <pc:sldChg chg="modSp mod modAnim">
        <pc:chgData name="Sylvia Britto" userId="d4e57bc427a9e66a" providerId="LiveId" clId="{E8E6C6DB-A927-414C-8097-25624D83928A}" dt="2023-04-10T04:26:42.538" v="106"/>
        <pc:sldMkLst>
          <pc:docMk/>
          <pc:sldMk cId="333484010" sldId="292"/>
        </pc:sldMkLst>
        <pc:spChg chg="mod">
          <ac:chgData name="Sylvia Britto" userId="d4e57bc427a9e66a" providerId="LiveId" clId="{E8E6C6DB-A927-414C-8097-25624D83928A}" dt="2023-04-10T04:24:48.355" v="82" actId="207"/>
          <ac:spMkLst>
            <pc:docMk/>
            <pc:sldMk cId="333484010" sldId="292"/>
            <ac:spMk id="4" creationId="{00000000-0000-0000-0000-000000000000}"/>
          </ac:spMkLst>
        </pc:spChg>
        <pc:spChg chg="mod">
          <ac:chgData name="Sylvia Britto" userId="d4e57bc427a9e66a" providerId="LiveId" clId="{E8E6C6DB-A927-414C-8097-25624D83928A}" dt="2023-04-10T04:26:15.139" v="104" actId="20577"/>
          <ac:spMkLst>
            <pc:docMk/>
            <pc:sldMk cId="333484010" sldId="292"/>
            <ac:spMk id="5" creationId="{00000000-0000-0000-0000-000000000000}"/>
          </ac:spMkLst>
        </pc:spChg>
      </pc:sldChg>
      <pc:sldChg chg="modSp mod modAnim">
        <pc:chgData name="Sylvia Britto" userId="d4e57bc427a9e66a" providerId="LiveId" clId="{E8E6C6DB-A927-414C-8097-25624D83928A}" dt="2023-04-10T04:21:18.106" v="55"/>
        <pc:sldMkLst>
          <pc:docMk/>
          <pc:sldMk cId="333484010" sldId="293"/>
        </pc:sldMkLst>
        <pc:spChg chg="mod">
          <ac:chgData name="Sylvia Britto" userId="d4e57bc427a9e66a" providerId="LiveId" clId="{E8E6C6DB-A927-414C-8097-25624D83928A}" dt="2023-04-10T04:19:40.101" v="43" actId="20577"/>
          <ac:spMkLst>
            <pc:docMk/>
            <pc:sldMk cId="333484010" sldId="293"/>
            <ac:spMk id="5" creationId="{00000000-0000-0000-0000-000000000000}"/>
          </ac:spMkLst>
        </pc:spChg>
      </pc:sldChg>
      <pc:sldChg chg="modSp mod modAnim">
        <pc:chgData name="Sylvia Britto" userId="d4e57bc427a9e66a" providerId="LiveId" clId="{E8E6C6DB-A927-414C-8097-25624D83928A}" dt="2023-04-10T04:24:20.370" v="81" actId="20577"/>
        <pc:sldMkLst>
          <pc:docMk/>
          <pc:sldMk cId="0" sldId="296"/>
        </pc:sldMkLst>
        <pc:spChg chg="mod">
          <ac:chgData name="Sylvia Britto" userId="d4e57bc427a9e66a" providerId="LiveId" clId="{E8E6C6DB-A927-414C-8097-25624D83928A}" dt="2023-04-10T04:21:51.163" v="56" actId="207"/>
          <ac:spMkLst>
            <pc:docMk/>
            <pc:sldMk cId="0" sldId="296"/>
            <ac:spMk id="2" creationId="{00000000-0000-0000-0000-000000000000}"/>
          </ac:spMkLst>
        </pc:spChg>
        <pc:spChg chg="mod">
          <ac:chgData name="Sylvia Britto" userId="d4e57bc427a9e66a" providerId="LiveId" clId="{E8E6C6DB-A927-414C-8097-25624D83928A}" dt="2023-04-10T04:24:20.370" v="81" actId="20577"/>
          <ac:spMkLst>
            <pc:docMk/>
            <pc:sldMk cId="0" sldId="296"/>
            <ac:spMk id="3" creationId="{00000000-0000-0000-0000-000000000000}"/>
          </ac:spMkLst>
        </pc:spChg>
      </pc:sldChg>
    </pc:docChg>
  </pc:docChgLst>
  <pc:docChgLst>
    <pc:chgData name="Sylvia Britto" userId="d4e57bc427a9e66a" providerId="LiveId" clId="{A3ACAB61-A659-4B89-9DBE-D74FB3EB6282}"/>
    <pc:docChg chg="delSld modSld">
      <pc:chgData name="Sylvia Britto" userId="d4e57bc427a9e66a" providerId="LiveId" clId="{A3ACAB61-A659-4B89-9DBE-D74FB3EB6282}" dt="2023-03-11T04:03:29.329" v="68" actId="2711"/>
      <pc:docMkLst>
        <pc:docMk/>
      </pc:docMkLst>
      <pc:sldChg chg="modSp mod">
        <pc:chgData name="Sylvia Britto" userId="d4e57bc427a9e66a" providerId="LiveId" clId="{A3ACAB61-A659-4B89-9DBE-D74FB3EB6282}" dt="2023-03-11T04:03:29.329" v="68" actId="2711"/>
        <pc:sldMkLst>
          <pc:docMk/>
          <pc:sldMk cId="333484010" sldId="292"/>
        </pc:sldMkLst>
        <pc:spChg chg="mod">
          <ac:chgData name="Sylvia Britto" userId="d4e57bc427a9e66a" providerId="LiveId" clId="{A3ACAB61-A659-4B89-9DBE-D74FB3EB6282}" dt="2023-03-11T04:03:29.329" v="68" actId="2711"/>
          <ac:spMkLst>
            <pc:docMk/>
            <pc:sldMk cId="333484010" sldId="292"/>
            <ac:spMk id="5" creationId="{00000000-0000-0000-0000-000000000000}"/>
          </ac:spMkLst>
        </pc:spChg>
      </pc:sldChg>
      <pc:sldChg chg="modSp del mod">
        <pc:chgData name="Sylvia Britto" userId="d4e57bc427a9e66a" providerId="LiveId" clId="{A3ACAB61-A659-4B89-9DBE-D74FB3EB6282}" dt="2023-03-11T04:01:24.918" v="67" actId="2696"/>
        <pc:sldMkLst>
          <pc:docMk/>
          <pc:sldMk cId="0" sldId="297"/>
        </pc:sldMkLst>
        <pc:spChg chg="mod">
          <ac:chgData name="Sylvia Britto" userId="d4e57bc427a9e66a" providerId="LiveId" clId="{A3ACAB61-A659-4B89-9DBE-D74FB3EB6282}" dt="2023-03-10T05:52:08.607" v="66" actId="20577"/>
          <ac:spMkLst>
            <pc:docMk/>
            <pc:sldMk cId="0" sldId="297"/>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80B19A-4967-4BE6-B7F1-A80477EF8412}" type="datetimeFigureOut">
              <a:rPr lang="en-IN" smtClean="0"/>
              <a:pPr/>
              <a:t>15-04-2023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2FF055F-7B2F-410C-BE0D-E763A896053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80B19A-4967-4BE6-B7F1-A80477EF8412}" type="datetimeFigureOut">
              <a:rPr lang="en-IN" smtClean="0"/>
              <a:pPr/>
              <a:t>15-04-2023</a:t>
            </a:fld>
            <a:endParaRPr lang="en-IN"/>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FF055F-7B2F-410C-BE0D-E763A896053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98C87-855B-46DF-AF4A-2EDC22409344}"/>
              </a:ext>
            </a:extLst>
          </p:cNvPr>
          <p:cNvSpPr>
            <a:spLocks noGrp="1"/>
          </p:cNvSpPr>
          <p:nvPr>
            <p:ph type="title"/>
          </p:nvPr>
        </p:nvSpPr>
        <p:spPr>
          <a:xfrm>
            <a:off x="1202165" y="609601"/>
            <a:ext cx="9404723" cy="1204686"/>
          </a:xfrm>
        </p:spPr>
        <p:style>
          <a:lnRef idx="2">
            <a:schemeClr val="accent4"/>
          </a:lnRef>
          <a:fillRef idx="1">
            <a:schemeClr val="lt1"/>
          </a:fillRef>
          <a:effectRef idx="0">
            <a:schemeClr val="accent4"/>
          </a:effectRef>
          <a:fontRef idx="minor">
            <a:schemeClr val="dk1"/>
          </a:fontRef>
        </p:style>
        <p:txBody>
          <a:bodyPr>
            <a:normAutofit fontScale="90000"/>
          </a:bodyPr>
          <a:lstStyle/>
          <a:p>
            <a:pPr algn="ctr"/>
            <a:br>
              <a:rPr lang="en-IN" sz="2200" dirty="0">
                <a:latin typeface="Bernard MT Condensed" panose="02050806060905020404" pitchFamily="18" charset="0"/>
              </a:rPr>
            </a:br>
            <a:br>
              <a:rPr lang="en-IN" sz="2200" dirty="0">
                <a:latin typeface="Bernard MT Condensed" panose="02050806060905020404" pitchFamily="18" charset="0"/>
              </a:rPr>
            </a:br>
            <a:br>
              <a:rPr lang="en-IN" sz="2200" b="1" dirty="0">
                <a:latin typeface="Times New Roman" pitchFamily="18" charset="0"/>
                <a:cs typeface="Times New Roman" pitchFamily="18" charset="0"/>
              </a:rPr>
            </a:br>
            <a:r>
              <a:rPr lang="en-IN" sz="2200" b="1" dirty="0">
                <a:latin typeface="Times New Roman" pitchFamily="18" charset="0"/>
                <a:cs typeface="Times New Roman" pitchFamily="18" charset="0"/>
              </a:rPr>
              <a:t>SEMESTER II</a:t>
            </a:r>
            <a:br>
              <a:rPr lang="en-IN" sz="2200" b="1" dirty="0">
                <a:latin typeface="Times New Roman" pitchFamily="18" charset="0"/>
                <a:cs typeface="Times New Roman" pitchFamily="18" charset="0"/>
              </a:rPr>
            </a:br>
            <a:r>
              <a:rPr lang="en-IN" sz="2200" b="1" dirty="0">
                <a:latin typeface="Times New Roman" pitchFamily="18" charset="0"/>
                <a:cs typeface="Times New Roman" pitchFamily="18" charset="0"/>
              </a:rPr>
              <a:t>MANAGERIAL ECONOMICS</a:t>
            </a:r>
            <a:br>
              <a:rPr lang="en-IN" sz="2200" b="1" dirty="0">
                <a:latin typeface="Times New Roman" pitchFamily="18" charset="0"/>
                <a:cs typeface="Times New Roman" pitchFamily="18" charset="0"/>
              </a:rPr>
            </a:br>
            <a:r>
              <a:rPr lang="en-IN" sz="2700" b="1" dirty="0">
                <a:latin typeface="Times New Roman" pitchFamily="18" charset="0"/>
                <a:cs typeface="Times New Roman" pitchFamily="18" charset="0"/>
              </a:rPr>
              <a:t>UNIT 3</a:t>
            </a:r>
            <a:br>
              <a:rPr lang="en-IN" sz="6600" dirty="0">
                <a:latin typeface="Bernard MT Condensed" panose="02050806060905020404" pitchFamily="18" charset="0"/>
              </a:rPr>
            </a:br>
            <a:endParaRPr lang="en-IN" sz="6600" dirty="0">
              <a:latin typeface="Bernard MT Condensed" panose="02050806060905020404" pitchFamily="18" charset="0"/>
            </a:endParaRPr>
          </a:p>
        </p:txBody>
      </p:sp>
      <p:sp>
        <p:nvSpPr>
          <p:cNvPr id="3" name="Content Placeholder 2">
            <a:extLst>
              <a:ext uri="{FF2B5EF4-FFF2-40B4-BE49-F238E27FC236}">
                <a16:creationId xmlns:a16="http://schemas.microsoft.com/office/drawing/2014/main" id="{16EEDAE2-CE67-4511-907F-592E6F91ED06}"/>
              </a:ext>
            </a:extLst>
          </p:cNvPr>
          <p:cNvSpPr>
            <a:spLocks noGrp="1"/>
          </p:cNvSpPr>
          <p:nvPr>
            <p:ph idx="1"/>
          </p:nvPr>
        </p:nvSpPr>
        <p:spPr>
          <a:xfrm>
            <a:off x="1103312" y="3286897"/>
            <a:ext cx="9477602" cy="1662474"/>
          </a:xfrm>
        </p:spPr>
        <p:style>
          <a:lnRef idx="1">
            <a:schemeClr val="accent4"/>
          </a:lnRef>
          <a:fillRef idx="2">
            <a:schemeClr val="accent4"/>
          </a:fillRef>
          <a:effectRef idx="1">
            <a:schemeClr val="accent4"/>
          </a:effectRef>
          <a:fontRef idx="minor">
            <a:schemeClr val="dk1"/>
          </a:fontRef>
        </p:style>
        <p:txBody>
          <a:bodyPr>
            <a:normAutofit/>
          </a:bodyPr>
          <a:lstStyle/>
          <a:p>
            <a:pPr algn="ctr">
              <a:buNone/>
            </a:pPr>
            <a:r>
              <a:rPr lang="en-IN" sz="4400" b="1" dirty="0">
                <a:latin typeface="Times New Roman" pitchFamily="18" charset="0"/>
                <a:cs typeface="Times New Roman" pitchFamily="18" charset="0"/>
              </a:rPr>
              <a:t>CAPITAL BUDGETING</a:t>
            </a:r>
          </a:p>
          <a:p>
            <a:pPr algn="ctr">
              <a:buNone/>
            </a:pPr>
            <a:r>
              <a:rPr lang="en-US" sz="1800" dirty="0">
                <a:latin typeface="Times New Roman" pitchFamily="18" charset="0"/>
                <a:cs typeface="Times New Roman" pitchFamily="18" charset="0"/>
              </a:rPr>
              <a:t> (30 Marks, 18 Lectures)</a:t>
            </a:r>
            <a:endParaRPr lang="en-IN" sz="1800" dirty="0">
              <a:latin typeface="Times New Roman" pitchFamily="18" charset="0"/>
              <a:cs typeface="Times New Roman" pitchFamily="18" charset="0"/>
            </a:endParaRPr>
          </a:p>
          <a:p>
            <a:pPr algn="ctr">
              <a:buNone/>
            </a:pPr>
            <a:endParaRPr lang="en-IN" sz="4400" b="1" u="sng"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0510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915533"/>
          </a:xfrm>
        </p:spPr>
        <p:style>
          <a:lnRef idx="2">
            <a:schemeClr val="accent4"/>
          </a:lnRef>
          <a:fillRef idx="1">
            <a:schemeClr val="lt1"/>
          </a:fillRef>
          <a:effectRef idx="0">
            <a:schemeClr val="accent4"/>
          </a:effectRef>
          <a:fontRef idx="minor">
            <a:schemeClr val="dk1"/>
          </a:fontRef>
        </p:style>
        <p:txBody>
          <a:bodyPr>
            <a:normAutofit/>
          </a:bodyPr>
          <a:lstStyle/>
          <a:p>
            <a:r>
              <a:rPr lang="en-US" sz="2200" dirty="0">
                <a:latin typeface="Times New Roman" pitchFamily="18" charset="0"/>
                <a:cs typeface="Times New Roman" pitchFamily="18" charset="0"/>
              </a:rPr>
              <a:t>CAPITAL BUDGETING -  </a:t>
            </a:r>
            <a:r>
              <a:rPr lang="en-US" sz="2200" dirty="0">
                <a:solidFill>
                  <a:srgbClr val="FF0000"/>
                </a:solidFill>
                <a:latin typeface="Times New Roman" pitchFamily="18" charset="0"/>
                <a:cs typeface="Times New Roman" pitchFamily="18" charset="0"/>
              </a:rPr>
              <a:t>APPROACHES TO DETERMINE SIZE OF CAPITAL BUDGET</a:t>
            </a:r>
            <a:br>
              <a:rPr lang="en-US" sz="2800" dirty="0">
                <a:solidFill>
                  <a:srgbClr val="FF0000"/>
                </a:solidFill>
                <a:latin typeface="Times New Roman" pitchFamily="18" charset="0"/>
                <a:cs typeface="Times New Roman" pitchFamily="18" charset="0"/>
              </a:rPr>
            </a:br>
            <a:endParaRPr lang="en-US" sz="2800" dirty="0">
              <a:solidFill>
                <a:srgbClr val="FF0000"/>
              </a:solidFill>
              <a:latin typeface="Times New Roman" pitchFamily="18" charset="0"/>
              <a:cs typeface="Times New Roman" pitchFamily="18" charset="0"/>
            </a:endParaRPr>
          </a:p>
        </p:txBody>
      </p:sp>
      <p:sp>
        <p:nvSpPr>
          <p:cNvPr id="5" name="Content Placeholder 4"/>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55000" lnSpcReduction="20000"/>
          </a:bodyPr>
          <a:lstStyle/>
          <a:p>
            <a:pPr>
              <a:buNone/>
            </a:pPr>
            <a:r>
              <a:rPr lang="en-US" sz="2800" dirty="0">
                <a:latin typeface="Times New Roman" pitchFamily="18" charset="0"/>
                <a:cs typeface="Times New Roman" pitchFamily="18" charset="0"/>
              </a:rPr>
              <a:t>   </a:t>
            </a:r>
            <a:r>
              <a:rPr lang="en-IN" sz="2800" dirty="0">
                <a:latin typeface="Times New Roman" pitchFamily="18" charset="0"/>
                <a:cs typeface="Times New Roman" pitchFamily="18" charset="0"/>
              </a:rPr>
              <a:t>Three approaches have generally been followed for arriving at the size of the capital budget of a firm are as follows:</a:t>
            </a:r>
          </a:p>
          <a:p>
            <a:pPr>
              <a:buNone/>
            </a:pPr>
            <a:endParaRPr lang="en-IN" sz="2800" dirty="0">
              <a:latin typeface="Times New Roman" pitchFamily="18" charset="0"/>
              <a:cs typeface="Times New Roman" pitchFamily="18" charset="0"/>
            </a:endParaRPr>
          </a:p>
          <a:p>
            <a:pPr marL="457200" indent="-457200">
              <a:buFont typeface="+mj-lt"/>
              <a:buAutoNum type="alphaLcParenR"/>
            </a:pPr>
            <a:r>
              <a:rPr lang="en-IN" sz="2800" dirty="0">
                <a:latin typeface="Times New Roman" pitchFamily="18" charset="0"/>
                <a:cs typeface="Times New Roman" pitchFamily="18" charset="0"/>
              </a:rPr>
              <a:t>The Open -Ended approach / Financing approach  </a:t>
            </a:r>
          </a:p>
          <a:p>
            <a:pPr marL="0" indent="0">
              <a:buNone/>
            </a:pPr>
            <a:r>
              <a:rPr lang="en-IN" sz="2800" dirty="0">
                <a:latin typeface="Times New Roman" pitchFamily="18" charset="0"/>
                <a:cs typeface="Times New Roman" pitchFamily="18" charset="0"/>
              </a:rPr>
              <a:t>-This approach is flexible in nature.</a:t>
            </a:r>
          </a:p>
          <a:p>
            <a:pPr marL="0" indent="0">
              <a:buNone/>
            </a:pPr>
            <a:r>
              <a:rPr lang="en-IN" sz="2800" dirty="0">
                <a:latin typeface="Times New Roman" pitchFamily="18" charset="0"/>
                <a:cs typeface="Times New Roman" pitchFamily="18" charset="0"/>
              </a:rPr>
              <a:t>-The company decides a rate of return on investment which is the </a:t>
            </a:r>
            <a:r>
              <a:rPr lang="en-IN" sz="2800" dirty="0" err="1">
                <a:latin typeface="Times New Roman" pitchFamily="18" charset="0"/>
                <a:cs typeface="Times New Roman" pitchFamily="18" charset="0"/>
              </a:rPr>
              <a:t>miminum</a:t>
            </a:r>
            <a:r>
              <a:rPr lang="en-IN" sz="2800" dirty="0">
                <a:latin typeface="Times New Roman" pitchFamily="18" charset="0"/>
                <a:cs typeface="Times New Roman" pitchFamily="18" charset="0"/>
              </a:rPr>
              <a:t> that the management of the company needs to earn.</a:t>
            </a:r>
          </a:p>
          <a:p>
            <a:pPr marL="0" indent="0">
              <a:buNone/>
            </a:pPr>
            <a:r>
              <a:rPr lang="en-IN" sz="2800" dirty="0">
                <a:latin typeface="Times New Roman" pitchFamily="18" charset="0"/>
                <a:cs typeface="Times New Roman" pitchFamily="18" charset="0"/>
              </a:rPr>
              <a:t>-All those projects which can earn a return equal to or higher than the stipulated rate enter into the list of investible projects. </a:t>
            </a:r>
          </a:p>
          <a:p>
            <a:pPr marL="0" indent="0">
              <a:buNone/>
            </a:pPr>
            <a:r>
              <a:rPr lang="en-IN" sz="2800" dirty="0">
                <a:latin typeface="Times New Roman" pitchFamily="18" charset="0"/>
                <a:cs typeface="Times New Roman" pitchFamily="18" charset="0"/>
              </a:rPr>
              <a:t>-The determinant of budget size is the availability of good investment opportunities rather than the supply of capital.</a:t>
            </a:r>
          </a:p>
          <a:p>
            <a:pPr marL="457200" indent="-457200">
              <a:buFont typeface="+mj-lt"/>
              <a:buAutoNum type="alphaLcParenR"/>
            </a:pPr>
            <a:r>
              <a:rPr lang="en-IN" sz="2800" dirty="0">
                <a:latin typeface="Times New Roman" pitchFamily="18" charset="0"/>
                <a:cs typeface="Times New Roman" pitchFamily="18" charset="0"/>
              </a:rPr>
              <a:t> The Fixed or Rationing approach </a:t>
            </a:r>
          </a:p>
          <a:p>
            <a:pPr marL="0" indent="0">
              <a:buNone/>
            </a:pPr>
            <a:r>
              <a:rPr lang="en-IN" sz="2800" dirty="0">
                <a:latin typeface="Times New Roman" pitchFamily="18" charset="0"/>
                <a:cs typeface="Times New Roman" pitchFamily="18" charset="0"/>
              </a:rPr>
              <a:t>-In this approach given the available cash inflow, projects are selected to be taken up. </a:t>
            </a:r>
          </a:p>
          <a:p>
            <a:pPr marL="0" indent="0">
              <a:buNone/>
            </a:pPr>
            <a:r>
              <a:rPr lang="en-IN" sz="2800" dirty="0">
                <a:latin typeface="Times New Roman" pitchFamily="18" charset="0"/>
                <a:cs typeface="Times New Roman" pitchFamily="18" charset="0"/>
              </a:rPr>
              <a:t>-Projects  are ranked and then chosen in a descending order of priority.</a:t>
            </a:r>
          </a:p>
          <a:p>
            <a:pPr marL="0" indent="0">
              <a:buNone/>
            </a:pPr>
            <a:r>
              <a:rPr lang="en-IN" sz="2800" dirty="0">
                <a:latin typeface="Times New Roman" pitchFamily="18" charset="0"/>
                <a:cs typeface="Times New Roman" pitchFamily="18" charset="0"/>
              </a:rPr>
              <a:t>-The cut-off point is determined by the availability of funds. </a:t>
            </a:r>
          </a:p>
          <a:p>
            <a:pPr marL="0" indent="0">
              <a:buNone/>
            </a:pPr>
            <a:r>
              <a:rPr lang="en-IN" sz="2800" dirty="0">
                <a:latin typeface="Times New Roman" pitchFamily="18" charset="0"/>
                <a:cs typeface="Times New Roman" pitchFamily="18" charset="0"/>
              </a:rPr>
              <a:t>-Its demerit is that it leaves out some of the profitable projects from adoption.</a:t>
            </a:r>
          </a:p>
          <a:p>
            <a:pPr marL="457200" indent="-457200">
              <a:buFont typeface="+mj-lt"/>
              <a:buAutoNum type="alphaLcParenR"/>
            </a:pPr>
            <a:r>
              <a:rPr lang="en-IN" sz="2800" dirty="0">
                <a:latin typeface="Times New Roman" pitchFamily="18" charset="0"/>
                <a:cs typeface="Times New Roman" pitchFamily="18" charset="0"/>
              </a:rPr>
              <a:t>One -At - A - time approach/ Case –By-  Case rationing approach  </a:t>
            </a:r>
          </a:p>
          <a:p>
            <a:pPr marL="0" indent="0">
              <a:buNone/>
            </a:pPr>
            <a:r>
              <a:rPr lang="en-IN" sz="2800" dirty="0">
                <a:latin typeface="Times New Roman" pitchFamily="18" charset="0"/>
                <a:cs typeface="Times New Roman" pitchFamily="18" charset="0"/>
              </a:rPr>
              <a:t>-This approach involves the acceptance or rejection of a project on merit as and when its proposal is put forth for consideration. </a:t>
            </a:r>
          </a:p>
          <a:p>
            <a:pPr marL="0" indent="0">
              <a:buNone/>
            </a:pPr>
            <a:r>
              <a:rPr lang="en-IN" sz="2800" dirty="0">
                <a:latin typeface="Times New Roman" pitchFamily="18" charset="0"/>
                <a:cs typeface="Times New Roman" pitchFamily="18" charset="0"/>
              </a:rPr>
              <a:t>-No prior listing of alternative proposals and their ranking is undertaken.</a:t>
            </a:r>
          </a:p>
          <a:p>
            <a:pPr marL="0" indent="0">
              <a:buNone/>
            </a:pPr>
            <a:r>
              <a:rPr lang="en-IN" sz="2800" dirty="0">
                <a:latin typeface="Times New Roman" pitchFamily="18" charset="0"/>
                <a:cs typeface="Times New Roman" pitchFamily="18" charset="0"/>
              </a:rPr>
              <a:t>-If a project is found desirable when it is proposed, effort is made to arrange funds for its implementation. </a:t>
            </a:r>
          </a:p>
          <a:p>
            <a:pPr marL="0" indent="0">
              <a:buNone/>
            </a:pPr>
            <a:r>
              <a:rPr lang="en-IN" sz="2800" dirty="0">
                <a:latin typeface="Times New Roman" pitchFamily="18" charset="0"/>
                <a:cs typeface="Times New Roman" pitchFamily="18" charset="0"/>
              </a:rPr>
              <a:t>-</a:t>
            </a:r>
            <a:r>
              <a:rPr lang="en-IN" sz="2800" dirty="0" err="1">
                <a:latin typeface="Times New Roman" pitchFamily="18" charset="0"/>
                <a:cs typeface="Times New Roman" pitchFamily="18" charset="0"/>
              </a:rPr>
              <a:t>Incase</a:t>
            </a:r>
            <a:r>
              <a:rPr lang="en-IN" sz="2800" dirty="0">
                <a:latin typeface="Times New Roman" pitchFamily="18" charset="0"/>
                <a:cs typeface="Times New Roman" pitchFamily="18" charset="0"/>
              </a:rPr>
              <a:t> the finances are not forth coming the proposal is dropped. This method is popular in case of small firms.</a:t>
            </a:r>
          </a:p>
          <a:p>
            <a:pPr marL="514350" indent="-514350">
              <a:buNone/>
            </a:pPr>
            <a:endParaRPr lang="en-US" dirty="0">
              <a:latin typeface="Times New Roman" pitchFamily="18" charset="0"/>
              <a:cs typeface="Times New Roman" pitchFamily="18" charset="0"/>
            </a:endParaRPr>
          </a:p>
          <a:p>
            <a:pPr marL="971550" lvl="1" indent="-571500">
              <a:buNone/>
            </a:pPr>
            <a:endParaRPr lang="en-US" dirty="0"/>
          </a:p>
        </p:txBody>
      </p:sp>
    </p:spTree>
    <p:extLst>
      <p:ext uri="{BB962C8B-B14F-4D97-AF65-F5344CB8AC3E}">
        <p14:creationId xmlns:p14="http://schemas.microsoft.com/office/powerpoint/2010/main" val="333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5">
                                            <p:txEl>
                                              <p:pRg st="4" end="4"/>
                                            </p:txEl>
                                          </p:spTgt>
                                        </p:tgtEl>
                                        <p:attrNameLst>
                                          <p:attrName>style.visibility</p:attrName>
                                        </p:attrNameLst>
                                      </p:cBhvr>
                                      <p:to>
                                        <p:strVal val="visible"/>
                                      </p:to>
                                    </p:set>
                                    <p:animEffect transition="in" filter="barn(inVertical)">
                                      <p:cBhvr>
                                        <p:cTn id="14" dur="500"/>
                                        <p:tgtEl>
                                          <p:spTgt spid="5">
                                            <p:txEl>
                                              <p:pRg st="4" end="4"/>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animEffect transition="in" filter="wipe(down)">
                                      <p:cBhvr>
                                        <p:cTn id="19" dur="500"/>
                                        <p:tgtEl>
                                          <p:spTgt spid="5">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xEl>
                                              <p:pRg st="6" end="6"/>
                                            </p:txEl>
                                          </p:spTgt>
                                        </p:tgtEl>
                                        <p:attrNameLst>
                                          <p:attrName>style.visibility</p:attrName>
                                        </p:attrNameLst>
                                      </p:cBhvr>
                                      <p:to>
                                        <p:strVal val="visible"/>
                                      </p:to>
                                    </p:set>
                                    <p:animEffect transition="in" filter="circle(in)">
                                      <p:cBhvr>
                                        <p:cTn id="24" dur="2000"/>
                                        <p:tgtEl>
                                          <p:spTgt spid="5">
                                            <p:txEl>
                                              <p:pRg st="6" end="6"/>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animEffect transition="in" filter="fade">
                                      <p:cBhvr>
                                        <p:cTn id="29" dur="500"/>
                                        <p:tgtEl>
                                          <p:spTgt spid="5">
                                            <p:txEl>
                                              <p:pRg st="8" end="8"/>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6" presetClass="entr" presetSubtype="16" fill="hold" nodeType="clickEffect">
                                  <p:stCondLst>
                                    <p:cond delay="0"/>
                                  </p:stCondLst>
                                  <p:childTnLst>
                                    <p:set>
                                      <p:cBhvr>
                                        <p:cTn id="37" dur="1" fill="hold">
                                          <p:stCondLst>
                                            <p:cond delay="0"/>
                                          </p:stCondLst>
                                        </p:cTn>
                                        <p:tgtEl>
                                          <p:spTgt spid="5">
                                            <p:txEl>
                                              <p:pRg st="10" end="10"/>
                                            </p:txEl>
                                          </p:spTgt>
                                        </p:tgtEl>
                                        <p:attrNameLst>
                                          <p:attrName>style.visibility</p:attrName>
                                        </p:attrNameLst>
                                      </p:cBhvr>
                                      <p:to>
                                        <p:strVal val="visible"/>
                                      </p:to>
                                    </p:set>
                                    <p:animEffect transition="in" filter="circle(in)">
                                      <p:cBhvr>
                                        <p:cTn id="38" dur="2000"/>
                                        <p:tgtEl>
                                          <p:spTgt spid="5">
                                            <p:txEl>
                                              <p:pRg st="10" end="1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5">
                                            <p:txEl>
                                              <p:pRg st="11" end="11"/>
                                            </p:txEl>
                                          </p:spTgt>
                                        </p:tgtEl>
                                        <p:attrNameLst>
                                          <p:attrName>style.visibility</p:attrName>
                                        </p:attrNameLst>
                                      </p:cBhvr>
                                      <p:to>
                                        <p:strVal val="visible"/>
                                      </p:to>
                                    </p:set>
                                    <p:animEffect transition="in" filter="barn(inVertical)">
                                      <p:cBhvr>
                                        <p:cTn id="43" dur="500"/>
                                        <p:tgtEl>
                                          <p:spTgt spid="5">
                                            <p:txEl>
                                              <p:pRg st="11" end="1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5">
                                            <p:txEl>
                                              <p:pRg st="13" end="13"/>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5">
                                            <p:txEl>
                                              <p:pRg st="14" end="14"/>
                                            </p:txEl>
                                          </p:spTgt>
                                        </p:tgtEl>
                                        <p:attrNameLst>
                                          <p:attrName>style.visibility</p:attrName>
                                        </p:attrNameLst>
                                      </p:cBhvr>
                                      <p:to>
                                        <p:strVal val="visible"/>
                                      </p:to>
                                    </p:set>
                                    <p:animEffect transition="in" filter="barn(inVertical)">
                                      <p:cBhvr>
                                        <p:cTn id="52" dur="500"/>
                                        <p:tgtEl>
                                          <p:spTgt spid="5">
                                            <p:txEl>
                                              <p:pRg st="14" end="1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nodeType="clickEffect">
                                  <p:stCondLst>
                                    <p:cond delay="0"/>
                                  </p:stCondLst>
                                  <p:childTnLst>
                                    <p:set>
                                      <p:cBhvr>
                                        <p:cTn id="56" dur="1" fill="hold">
                                          <p:stCondLst>
                                            <p:cond delay="0"/>
                                          </p:stCondLst>
                                        </p:cTn>
                                        <p:tgtEl>
                                          <p:spTgt spid="5">
                                            <p:txEl>
                                              <p:pRg st="15" end="15"/>
                                            </p:txEl>
                                          </p:spTgt>
                                        </p:tgtEl>
                                        <p:attrNameLst>
                                          <p:attrName>style.visibility</p:attrName>
                                        </p:attrNameLst>
                                      </p:cBhvr>
                                      <p:to>
                                        <p:strVal val="visible"/>
                                      </p:to>
                                    </p:set>
                                    <p:animEffect transition="in" filter="wipe(down)">
                                      <p:cBhvr>
                                        <p:cTn id="57" dur="500"/>
                                        <p:tgtEl>
                                          <p:spTgt spid="5">
                                            <p:txEl>
                                              <p:pRg st="15" end="15"/>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6" presetClass="entr" presetSubtype="16" fill="hold" nodeType="clickEffect">
                                  <p:stCondLst>
                                    <p:cond delay="0"/>
                                  </p:stCondLst>
                                  <p:childTnLst>
                                    <p:set>
                                      <p:cBhvr>
                                        <p:cTn id="61" dur="1" fill="hold">
                                          <p:stCondLst>
                                            <p:cond delay="0"/>
                                          </p:stCondLst>
                                        </p:cTn>
                                        <p:tgtEl>
                                          <p:spTgt spid="5">
                                            <p:txEl>
                                              <p:pRg st="16" end="16"/>
                                            </p:txEl>
                                          </p:spTgt>
                                        </p:tgtEl>
                                        <p:attrNameLst>
                                          <p:attrName>style.visibility</p:attrName>
                                        </p:attrNameLst>
                                      </p:cBhvr>
                                      <p:to>
                                        <p:strVal val="visible"/>
                                      </p:to>
                                    </p:set>
                                    <p:animEffect transition="in" filter="circle(in)">
                                      <p:cBhvr>
                                        <p:cTn id="62" dur="2000"/>
                                        <p:tgtEl>
                                          <p:spTgt spid="5">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7476"/>
          </a:xfrm>
        </p:spPr>
        <p:style>
          <a:lnRef idx="2">
            <a:schemeClr val="accent4"/>
          </a:lnRef>
          <a:fillRef idx="1">
            <a:schemeClr val="lt1"/>
          </a:fillRef>
          <a:effectRef idx="0">
            <a:schemeClr val="accent4"/>
          </a:effectRef>
          <a:fontRef idx="minor">
            <a:schemeClr val="dk1"/>
          </a:fontRef>
        </p:style>
        <p:txBody>
          <a:bodyPr>
            <a:normAutofit fontScale="90000"/>
          </a:bodyPr>
          <a:lstStyle/>
          <a:p>
            <a:br>
              <a:rPr lang="en-US" sz="2700" dirty="0">
                <a:solidFill>
                  <a:srgbClr val="FF0000"/>
                </a:solidFill>
                <a:latin typeface="Times New Roman" pitchFamily="18" charset="0"/>
                <a:cs typeface="Times New Roman" pitchFamily="18" charset="0"/>
              </a:rPr>
            </a:br>
            <a:r>
              <a:rPr lang="en-US" sz="2700" dirty="0">
                <a:solidFill>
                  <a:schemeClr val="tx1"/>
                </a:solidFill>
                <a:latin typeface="Times New Roman" pitchFamily="18" charset="0"/>
                <a:cs typeface="Times New Roman" pitchFamily="18" charset="0"/>
              </a:rPr>
              <a:t>CAPITAL BUDGETING </a:t>
            </a:r>
            <a:r>
              <a:rPr lang="en-US" sz="2700" dirty="0">
                <a:solidFill>
                  <a:srgbClr val="FF0000"/>
                </a:solidFill>
                <a:latin typeface="Times New Roman" pitchFamily="18" charset="0"/>
                <a:cs typeface="Times New Roman" pitchFamily="18" charset="0"/>
              </a:rPr>
              <a:t>-STEPS IN CAPITAL PROJECT EVALUATION</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609600" y="1492837"/>
            <a:ext cx="10972800" cy="4660223"/>
          </a:xfrm>
        </p:spPr>
        <p:style>
          <a:lnRef idx="2">
            <a:schemeClr val="accent4"/>
          </a:lnRef>
          <a:fillRef idx="1">
            <a:schemeClr val="lt1"/>
          </a:fillRef>
          <a:effectRef idx="0">
            <a:schemeClr val="accent4"/>
          </a:effectRef>
          <a:fontRef idx="minor">
            <a:schemeClr val="dk1"/>
          </a:fontRef>
        </p:style>
        <p:txBody>
          <a:bodyPr>
            <a:normAutofit/>
          </a:bodyPr>
          <a:lstStyle/>
          <a:p>
            <a:r>
              <a:rPr lang="en-US" sz="2000" dirty="0">
                <a:latin typeface="Times New Roman" panose="02020603050405020304" pitchFamily="18" charset="0"/>
                <a:cs typeface="Times New Roman" panose="02020603050405020304" pitchFamily="18" charset="0"/>
              </a:rPr>
              <a:t>The capital budgeting process consists of five steps:</a:t>
            </a:r>
          </a:p>
          <a:p>
            <a:pPr marL="0" indent="0">
              <a:buNone/>
            </a:pPr>
            <a:r>
              <a:rPr lang="en-US" sz="2000" dirty="0">
                <a:latin typeface="Times New Roman" panose="02020603050405020304" pitchFamily="18" charset="0"/>
                <a:cs typeface="Times New Roman" panose="02020603050405020304" pitchFamily="18" charset="0"/>
              </a:rPr>
              <a:t>1. Identify and evaluate potential opportunities</a:t>
            </a:r>
          </a:p>
          <a:p>
            <a:pPr marL="0" indent="0">
              <a:buNone/>
            </a:pP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2. Estimate operating and implementation costs</a:t>
            </a:r>
          </a:p>
          <a:p>
            <a:pPr marL="0" indent="0">
              <a:buNone/>
            </a:pP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 Estimate cash flow or benefit</a:t>
            </a:r>
          </a:p>
          <a:p>
            <a:pPr marL="0" indent="0">
              <a:buNone/>
            </a:pP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4. Assess risk</a:t>
            </a:r>
          </a:p>
          <a:p>
            <a:pPr marL="0" indent="0">
              <a:buNone/>
            </a:pP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5. Implement</a:t>
            </a: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ircle(in)">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915533"/>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000" dirty="0">
                <a:solidFill>
                  <a:schemeClr val="tx1"/>
                </a:solidFill>
                <a:latin typeface="Times New Roman" pitchFamily="18" charset="0"/>
                <a:cs typeface="Times New Roman" pitchFamily="18" charset="0"/>
              </a:rPr>
              <a:t>SOCIAL COST-BENEFIT ANALYSIS </a:t>
            </a:r>
            <a:r>
              <a:rPr lang="en-US" sz="2000" dirty="0">
                <a:solidFill>
                  <a:srgbClr val="FF0000"/>
                </a:solidFill>
                <a:latin typeface="Times New Roman" pitchFamily="18" charset="0"/>
                <a:cs typeface="Times New Roman" pitchFamily="18" charset="0"/>
              </a:rPr>
              <a:t>(CONCEPT, OBJECTIVES, STEPS INVOLVED AND EVALUATION)</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5" name="Content Placeholder 4"/>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47500" lnSpcReduction="20000"/>
          </a:bodyPr>
          <a:lstStyle/>
          <a:p>
            <a:pPr marL="514350" indent="-514350">
              <a:buNone/>
            </a:pPr>
            <a:r>
              <a:rPr lang="en-US" dirty="0">
                <a:latin typeface="Times New Roman" panose="02020603050405020304" pitchFamily="18" charset="0"/>
                <a:cs typeface="Times New Roman" pitchFamily="18" charset="0"/>
              </a:rPr>
              <a:t>Meaning</a:t>
            </a:r>
          </a:p>
          <a:p>
            <a:pPr marL="514350" indent="-514350">
              <a:buNone/>
            </a:pPr>
            <a:r>
              <a:rPr lang="en-US" dirty="0">
                <a:latin typeface="Times New Roman" panose="02020603050405020304" pitchFamily="18" charset="0"/>
                <a:cs typeface="Times New Roman" pitchFamily="18" charset="0"/>
              </a:rPr>
              <a:t>“Social Cost Benefit Analysis” (SCBA) is a tool to determine merits of a project on the basis of current and future socio-economic impacts.”</a:t>
            </a:r>
          </a:p>
          <a:p>
            <a:pPr marL="514350" indent="-514350">
              <a:buNone/>
            </a:pPr>
            <a:r>
              <a:rPr lang="en-US" dirty="0">
                <a:latin typeface="Times New Roman" panose="02020603050405020304" pitchFamily="18" charset="0"/>
                <a:cs typeface="Times New Roman" pitchFamily="18" charset="0"/>
              </a:rPr>
              <a:t> SCBA is a systematic and formal method of evaluation of the project in terms of Costs and Benefits. </a:t>
            </a:r>
          </a:p>
          <a:p>
            <a:pPr marL="514350" indent="-514350">
              <a:buNone/>
            </a:pPr>
            <a:r>
              <a:rPr lang="en-US" dirty="0">
                <a:latin typeface="Times New Roman" panose="02020603050405020304" pitchFamily="18" charset="0"/>
                <a:cs typeface="Times New Roman" pitchFamily="18" charset="0"/>
              </a:rPr>
              <a:t>Social cost-benefit is usually carried out by the government.</a:t>
            </a:r>
          </a:p>
          <a:p>
            <a:r>
              <a:rPr lang="en-US" dirty="0">
                <a:latin typeface="Times New Roman" panose="02020603050405020304" pitchFamily="18" charset="0"/>
                <a:cs typeface="Times New Roman" pitchFamily="18" charset="0"/>
              </a:rPr>
              <a:t>Example  : Social Costs of Construction of a Bridge on a River -Increased pollution during construction -Migration of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from farming -</a:t>
            </a:r>
            <a:r>
              <a:rPr lang="en-US">
                <a:latin typeface="Times New Roman" panose="02020603050405020304" pitchFamily="18" charset="0"/>
                <a:cs typeface="Times New Roman" panose="02020603050405020304" pitchFamily="18" charset="0"/>
              </a:rPr>
              <a:t>Shortage or price </a:t>
            </a:r>
            <a:r>
              <a:rPr lang="en-US" dirty="0">
                <a:latin typeface="Times New Roman" panose="02020603050405020304" pitchFamily="18" charset="0"/>
                <a:cs typeface="Times New Roman" panose="02020603050405020304" pitchFamily="18" charset="0"/>
              </a:rPr>
              <a:t>hike of raw materials -Unemployment to people engaged in ferries Abolishing of small shops existed at Ferry ghats -Loss of farms and houses of some families.</a:t>
            </a:r>
          </a:p>
          <a:p>
            <a:r>
              <a:rPr lang="en-US" dirty="0">
                <a:latin typeface="Times New Roman" panose="02020603050405020304" pitchFamily="18" charset="0"/>
                <a:cs typeface="Times New Roman" panose="02020603050405020304" pitchFamily="18" charset="0"/>
              </a:rPr>
              <a:t> Social Benefits of Construction of a Bridge -Employment to workers during construction -Less cost in travel and transportation -Saving of time of people -Employment in toll tax collection -Social Welfare </a:t>
            </a:r>
          </a:p>
          <a:p>
            <a:r>
              <a:rPr lang="en-US" dirty="0">
                <a:latin typeface="Times New Roman" panose="02020603050405020304" pitchFamily="18" charset="0"/>
                <a:cs typeface="Times New Roman" panose="02020603050405020304" pitchFamily="18" charset="0"/>
              </a:rPr>
              <a:t>Objectives of SCBA The main focus of Social Cost Benefit Analysis is to determine: </a:t>
            </a:r>
          </a:p>
          <a:p>
            <a:pPr marL="514350" indent="-514350">
              <a:buAutoNum type="arabicPeriod"/>
            </a:pPr>
            <a:r>
              <a:rPr lang="en-US" dirty="0">
                <a:latin typeface="Times New Roman" panose="02020603050405020304" pitchFamily="18" charset="0"/>
                <a:cs typeface="Times New Roman" panose="02020603050405020304" pitchFamily="18" charset="0"/>
              </a:rPr>
              <a:t>Economic benefits of the project in terms of shadow prices; </a:t>
            </a:r>
          </a:p>
          <a:p>
            <a:pPr marL="514350" indent="-514350">
              <a:buAutoNum type="arabicPeriod"/>
            </a:pPr>
            <a:r>
              <a:rPr lang="en-US" dirty="0">
                <a:latin typeface="Times New Roman" panose="02020603050405020304" pitchFamily="18" charset="0"/>
                <a:cs typeface="Times New Roman" panose="02020603050405020304" pitchFamily="18" charset="0"/>
              </a:rPr>
              <a:t> The impact of the project on the level of savings and investments in the society; </a:t>
            </a:r>
          </a:p>
          <a:p>
            <a:pPr marL="514350" indent="-514350">
              <a:buAutoNum type="arabicPeriod"/>
            </a:pPr>
            <a:r>
              <a:rPr lang="en-US" dirty="0">
                <a:latin typeface="Times New Roman" panose="02020603050405020304" pitchFamily="18" charset="0"/>
                <a:cs typeface="Times New Roman" panose="02020603050405020304" pitchFamily="18" charset="0"/>
              </a:rPr>
              <a:t> The impact of the project on the distribution of income in the society; </a:t>
            </a:r>
          </a:p>
          <a:p>
            <a:pPr marL="514350" indent="-514350">
              <a:buAutoNum type="arabicPeriod"/>
            </a:pPr>
            <a:r>
              <a:rPr lang="en-US" dirty="0">
                <a:latin typeface="Times New Roman" panose="02020603050405020304" pitchFamily="18" charset="0"/>
                <a:cs typeface="Times New Roman" panose="02020603050405020304" pitchFamily="18" charset="0"/>
              </a:rPr>
              <a:t>The contribution of the project towards the fulfilment of certain merit wants (self- sufficiency, employment etc).</a:t>
            </a:r>
          </a:p>
          <a:p>
            <a:endParaRPr lang="en-US" dirty="0">
              <a:latin typeface="Times New Roman" panose="02020603050405020304" pitchFamily="18" charset="0"/>
              <a:cs typeface="Times New Roman" panose="02020603050405020304" pitchFamily="18" charset="0"/>
            </a:endParaRPr>
          </a:p>
          <a:p>
            <a:pPr marL="514350" indent="-514350">
              <a:buNone/>
            </a:pPr>
            <a:endParaRPr lang="en-US" dirty="0">
              <a:latin typeface="Times New Roman" panose="02020603050405020304" pitchFamily="18" charset="0"/>
              <a:cs typeface="Times New Roman" panose="02020603050405020304" pitchFamily="18" charset="0"/>
            </a:endParaRPr>
          </a:p>
          <a:p>
            <a:pPr marL="514350" indent="-514350">
              <a:buNone/>
            </a:pPr>
            <a:r>
              <a:rPr lang="en-US" dirty="0">
                <a:latin typeface="Times New Roman" panose="02020603050405020304" pitchFamily="18" charset="0"/>
                <a:cs typeface="Times New Roman" panose="02020603050405020304" pitchFamily="18" charset="0"/>
              </a:rPr>
              <a:t> </a:t>
            </a:r>
          </a:p>
          <a:p>
            <a:pPr marL="971550" lvl="1" indent="-571500">
              <a:buNone/>
            </a:pPr>
            <a:endParaRPr lang="en-US" dirty="0"/>
          </a:p>
        </p:txBody>
      </p:sp>
    </p:spTree>
    <p:extLst>
      <p:ext uri="{BB962C8B-B14F-4D97-AF65-F5344CB8AC3E}">
        <p14:creationId xmlns:p14="http://schemas.microsoft.com/office/powerpoint/2010/main" val="333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arn(inVertical)">
                                      <p:cBhvr>
                                        <p:cTn id="13" dur="500"/>
                                        <p:tgtEl>
                                          <p:spTgt spid="5">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arn(inVertical)">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circle(in)">
                                      <p:cBhvr>
                                        <p:cTn id="21" dur="2000"/>
                                        <p:tgtEl>
                                          <p:spTgt spid="5">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5">
                                            <p:txEl>
                                              <p:pRg st="5" end="5"/>
                                            </p:txEl>
                                          </p:spTgt>
                                        </p:tgtEl>
                                        <p:attrNameLst>
                                          <p:attrName>style.visibility</p:attrName>
                                        </p:attrNameLst>
                                      </p:cBhvr>
                                      <p:to>
                                        <p:strVal val="visible"/>
                                      </p:to>
                                    </p:set>
                                    <p:animEffect transition="in" filter="wheel(1)">
                                      <p:cBhvr>
                                        <p:cTn id="26" dur="2000"/>
                                        <p:tgtEl>
                                          <p:spTgt spid="5">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animEffect transition="in" filter="wipe(down)">
                                      <p:cBhvr>
                                        <p:cTn id="31" dur="500"/>
                                        <p:tgtEl>
                                          <p:spTgt spid="5">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wheel(1)">
                                      <p:cBhvr>
                                        <p:cTn id="36" dur="2000"/>
                                        <p:tgtEl>
                                          <p:spTgt spid="5">
                                            <p:txEl>
                                              <p:pRg st="7" end="7"/>
                                            </p:txEl>
                                          </p:spTgt>
                                        </p:tgtEl>
                                      </p:cBhvr>
                                    </p:animEffect>
                                  </p:childTnLst>
                                </p:cTn>
                              </p:par>
                              <p:par>
                                <p:cTn id="37" presetID="21" presetClass="entr" presetSubtype="1" fill="hold"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wheel(1)">
                                      <p:cBhvr>
                                        <p:cTn id="39" dur="2000"/>
                                        <p:tgtEl>
                                          <p:spTgt spid="5">
                                            <p:txEl>
                                              <p:pRg st="8" end="8"/>
                                            </p:txEl>
                                          </p:spTgt>
                                        </p:tgtEl>
                                      </p:cBhvr>
                                    </p:animEffect>
                                  </p:childTnLst>
                                </p:cTn>
                              </p:par>
                              <p:par>
                                <p:cTn id="40" presetID="21" presetClass="entr" presetSubtype="1" fill="hold"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wheel(1)">
                                      <p:cBhvr>
                                        <p:cTn id="42" dur="2000"/>
                                        <p:tgtEl>
                                          <p:spTgt spid="5">
                                            <p:txEl>
                                              <p:pRg st="9" end="9"/>
                                            </p:txEl>
                                          </p:spTgt>
                                        </p:tgtEl>
                                      </p:cBhvr>
                                    </p:animEffect>
                                  </p:childTnLst>
                                </p:cTn>
                              </p:par>
                              <p:par>
                                <p:cTn id="43" presetID="21" presetClass="entr" presetSubtype="1" fill="hold"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wheel(1)">
                                      <p:cBhvr>
                                        <p:cTn id="45" dur="20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fontScale="90000"/>
          </a:bodyPr>
          <a:lstStyle/>
          <a:p>
            <a:br>
              <a:rPr lang="en-US" sz="3100" dirty="0">
                <a:solidFill>
                  <a:srgbClr val="FF0000"/>
                </a:solidFill>
                <a:latin typeface="Times New Roman" pitchFamily="18" charset="0"/>
                <a:cs typeface="Times New Roman" pitchFamily="18" charset="0"/>
              </a:rPr>
            </a:br>
            <a:r>
              <a:rPr lang="en-US" sz="3100" dirty="0">
                <a:solidFill>
                  <a:srgbClr val="FF0000"/>
                </a:solidFill>
                <a:latin typeface="Times New Roman" pitchFamily="18" charset="0"/>
                <a:cs typeface="Times New Roman" pitchFamily="18" charset="0"/>
              </a:rPr>
              <a:t>SOCIAL DISCOUNT RATE</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r>
              <a:rPr lang="en-US" sz="2800" dirty="0">
                <a:latin typeface="Times New Roman" pitchFamily="18" charset="0"/>
                <a:cs typeface="Times New Roman" pitchFamily="18" charset="0"/>
              </a:rPr>
              <a:t>Social discount rate involves comparing the stream of costs and benefits of a project accruing over time to discount their rupee value into their present worth.</a:t>
            </a:r>
          </a:p>
          <a:p>
            <a:r>
              <a:rPr lang="en-US" sz="2800" dirty="0">
                <a:latin typeface="Times New Roman" pitchFamily="18" charset="0"/>
                <a:cs typeface="Times New Roman" pitchFamily="18" charset="0"/>
              </a:rPr>
              <a:t>The process of social rate of discount is not simple.</a:t>
            </a:r>
          </a:p>
          <a:p>
            <a:r>
              <a:rPr lang="en-US" sz="2800" dirty="0">
                <a:latin typeface="Times New Roman" pitchFamily="18" charset="0"/>
                <a:cs typeface="Times New Roman" pitchFamily="18" charset="0"/>
              </a:rPr>
              <a:t>Changes in social discount rate can significantly change the outcome of a capital project evaluation.</a:t>
            </a:r>
          </a:p>
          <a:p>
            <a:r>
              <a:rPr lang="en-US" sz="2800" dirty="0">
                <a:latin typeface="Times New Roman" pitchFamily="18" charset="0"/>
                <a:cs typeface="Times New Roman" pitchFamily="18" charset="0"/>
              </a:rPr>
              <a:t>Since project’s benefits flow over time, a higher discount rate would lower the present value of the benefits and vice-versa.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77978"/>
            <a:ext cx="10972800" cy="2238328"/>
          </a:xfrm>
        </p:spPr>
        <p:style>
          <a:lnRef idx="2">
            <a:schemeClr val="accent4"/>
          </a:lnRef>
          <a:fillRef idx="1">
            <a:schemeClr val="lt1"/>
          </a:fillRef>
          <a:effectRef idx="0">
            <a:schemeClr val="accent4"/>
          </a:effectRef>
          <a:fontRef idx="minor">
            <a:schemeClr val="dk1"/>
          </a:fontRef>
        </p:style>
        <p:txBody>
          <a:bodyPr>
            <a:normAutofit fontScale="90000"/>
          </a:bodyPr>
          <a:lstStyle/>
          <a:p>
            <a:pPr algn="l"/>
            <a:r>
              <a:rPr lang="en-US" sz="2800" dirty="0">
                <a:solidFill>
                  <a:srgbClr val="FF0000"/>
                </a:solidFill>
                <a:latin typeface="Times New Roman" pitchFamily="18" charset="0"/>
                <a:cs typeface="Times New Roman" pitchFamily="18" charset="0"/>
              </a:rPr>
              <a:t>                                                 COST OF CAPITAL</a:t>
            </a:r>
            <a:br>
              <a:rPr lang="en-US" sz="2800" dirty="0">
                <a:solidFill>
                  <a:srgbClr val="FF0000"/>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Definition : “The cost of capital is defined to be that rate of return that a project must earn in order to leave the market value of the firm unchanged”.</a:t>
            </a:r>
            <a:br>
              <a:rPr lang="en-US" sz="1800" dirty="0">
                <a:solidFill>
                  <a:schemeClr val="tx1"/>
                </a:solidFill>
                <a:latin typeface="Times New Roman" pitchFamily="18" charset="0"/>
                <a:cs typeface="Times New Roman" pitchFamily="18" charset="0"/>
              </a:rPr>
            </a:b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 Thus the cost of capital measures the real and opportunity cost to the firm of financing investment  opportunities and is critical for sound management decision.</a:t>
            </a:r>
            <a:br>
              <a:rPr lang="en-US" sz="1800" dirty="0">
                <a:solidFill>
                  <a:schemeClr val="tx1"/>
                </a:solidFill>
                <a:latin typeface="Times New Roman" pitchFamily="18" charset="0"/>
                <a:cs typeface="Times New Roman" pitchFamily="18" charset="0"/>
              </a:rPr>
            </a:br>
            <a:br>
              <a:rPr lang="en-US" sz="1800" dirty="0">
                <a:solidFill>
                  <a:schemeClr val="tx1"/>
                </a:solidFill>
                <a:latin typeface="Times New Roman" pitchFamily="18" charset="0"/>
                <a:cs typeface="Times New Roman" pitchFamily="18" charset="0"/>
              </a:rPr>
            </a:br>
            <a:r>
              <a:rPr lang="en-US" sz="1800" dirty="0">
                <a:solidFill>
                  <a:schemeClr val="tx1"/>
                </a:solidFill>
                <a:latin typeface="Times New Roman" pitchFamily="18" charset="0"/>
                <a:cs typeface="Times New Roman" pitchFamily="18" charset="0"/>
              </a:rPr>
              <a:t>It is this discount rate which should be used while calculating net present value of a project.</a:t>
            </a:r>
          </a:p>
        </p:txBody>
      </p:sp>
      <p:sp>
        <p:nvSpPr>
          <p:cNvPr id="3" name="Content Placeholder 2"/>
          <p:cNvSpPr>
            <a:spLocks noGrp="1"/>
          </p:cNvSpPr>
          <p:nvPr>
            <p:ph idx="1"/>
          </p:nvPr>
        </p:nvSpPr>
        <p:spPr>
          <a:xfrm>
            <a:off x="609600" y="2783544"/>
            <a:ext cx="10972800" cy="2971797"/>
          </a:xfrm>
        </p:spPr>
        <p:style>
          <a:lnRef idx="2">
            <a:schemeClr val="accent4"/>
          </a:lnRef>
          <a:fillRef idx="1">
            <a:schemeClr val="lt1"/>
          </a:fillRef>
          <a:effectRef idx="0">
            <a:schemeClr val="accent4"/>
          </a:effectRef>
          <a:fontRef idx="minor">
            <a:schemeClr val="dk1"/>
          </a:fontRef>
        </p:style>
        <p:txBody>
          <a:bodyPr/>
          <a:lstStyle/>
          <a:p>
            <a:pPr marL="0" indent="0">
              <a:buNone/>
            </a:pPr>
            <a:endParaRPr lang="en-US" sz="1800" b="1" dirty="0">
              <a:latin typeface="Times New Roman" pitchFamily="18" charset="0"/>
              <a:cs typeface="Times New Roman" pitchFamily="18" charset="0"/>
            </a:endParaRPr>
          </a:p>
          <a:p>
            <a:r>
              <a:rPr lang="en-US" sz="1600" b="1" dirty="0">
                <a:latin typeface="Times New Roman" pitchFamily="18" charset="0"/>
                <a:cs typeface="Times New Roman" pitchFamily="18" charset="0"/>
              </a:rPr>
              <a:t>THE SOURCE OF FUNDS FOR LONG TERM FINANCING</a:t>
            </a:r>
          </a:p>
          <a:p>
            <a:pPr>
              <a:buNone/>
            </a:pPr>
            <a:r>
              <a:rPr lang="en-US" sz="1600" dirty="0">
                <a:latin typeface="Times New Roman" pitchFamily="18" charset="0"/>
                <a:cs typeface="Times New Roman" pitchFamily="18" charset="0"/>
              </a:rPr>
              <a:t>     The source of funds for capital investment can be divided into two broad categories:</a:t>
            </a:r>
          </a:p>
          <a:p>
            <a:pPr>
              <a:buFont typeface="Wingdings" pitchFamily="2" charset="2"/>
              <a:buChar char="Ø"/>
            </a:pPr>
            <a:r>
              <a:rPr lang="en-US" sz="1600" dirty="0">
                <a:latin typeface="Times New Roman" pitchFamily="18" charset="0"/>
                <a:cs typeface="Times New Roman" pitchFamily="18" charset="0"/>
              </a:rPr>
              <a:t>External source of finance- include debt in terms of short, intermediate and long term bonds, preferred stock and equity( which include common stock, retained earnings and capital surplus)</a:t>
            </a:r>
          </a:p>
          <a:p>
            <a:pPr>
              <a:buFont typeface="Wingdings" pitchFamily="2" charset="2"/>
              <a:buChar char="Ø"/>
            </a:pPr>
            <a:r>
              <a:rPr lang="en-US" sz="1600" dirty="0">
                <a:latin typeface="Times New Roman" pitchFamily="18" charset="0"/>
                <a:cs typeface="Times New Roman" pitchFamily="18" charset="0"/>
              </a:rPr>
              <a:t>Internal source of finance- of investible funds is mainly the income of the firm net of tax and depreciation.</a:t>
            </a:r>
            <a:r>
              <a:rPr lang="en-US" sz="2400" dirty="0">
                <a:latin typeface="Times New Roman" pitchFamily="18" charset="0"/>
                <a:cs typeface="Times New Roman" pitchFamily="18" charset="0"/>
              </a:rPr>
              <a:t> </a:t>
            </a:r>
          </a:p>
          <a:p>
            <a:pPr>
              <a:buFont typeface="Wingdings" pitchFamily="2" charset="2"/>
              <a:buChar char="Ø"/>
            </a:pPr>
            <a:endParaRPr lang="en-US" dirty="0"/>
          </a:p>
        </p:txBody>
      </p:sp>
    </p:spTree>
    <p:extLst>
      <p:ext uri="{BB962C8B-B14F-4D97-AF65-F5344CB8AC3E}">
        <p14:creationId xmlns:p14="http://schemas.microsoft.com/office/powerpoint/2010/main" val="97860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84905"/>
          </a:xfrm>
          <a:ln/>
        </p:spPr>
        <p:style>
          <a:lnRef idx="2">
            <a:schemeClr val="accent3"/>
          </a:lnRef>
          <a:fillRef idx="1">
            <a:schemeClr val="lt1"/>
          </a:fillRef>
          <a:effectRef idx="0">
            <a:schemeClr val="accent3"/>
          </a:effectRef>
          <a:fontRef idx="minor">
            <a:schemeClr val="dk1"/>
          </a:fontRef>
        </p:style>
        <p:txBody>
          <a:bodyPr>
            <a:normAutofit/>
          </a:bodyPr>
          <a:lstStyle/>
          <a:p>
            <a:r>
              <a:rPr lang="en-US" sz="2800" dirty="0">
                <a:latin typeface="Times New Roman" pitchFamily="18" charset="0"/>
                <a:cs typeface="Times New Roman" pitchFamily="18" charset="0"/>
              </a:rPr>
              <a:t>CONTENTS</a:t>
            </a:r>
          </a:p>
        </p:txBody>
      </p:sp>
      <p:sp>
        <p:nvSpPr>
          <p:cNvPr id="3" name="Content Placeholder 2"/>
          <p:cNvSpPr>
            <a:spLocks noGrp="1"/>
          </p:cNvSpPr>
          <p:nvPr>
            <p:ph idx="1"/>
          </p:nvPr>
        </p:nvSpPr>
        <p:spPr>
          <a:xfrm>
            <a:off x="609600" y="1335314"/>
            <a:ext cx="10972800" cy="5181599"/>
          </a:xfrm>
          <a:ln/>
        </p:spPr>
        <p:style>
          <a:lnRef idx="2">
            <a:schemeClr val="accent3"/>
          </a:lnRef>
          <a:fillRef idx="1">
            <a:schemeClr val="lt1"/>
          </a:fillRef>
          <a:effectRef idx="0">
            <a:schemeClr val="accent3"/>
          </a:effectRef>
          <a:fontRef idx="minor">
            <a:schemeClr val="dk1"/>
          </a:fontRef>
        </p:style>
        <p:txBody>
          <a:bodyPr>
            <a:normAutofit fontScale="70000" lnSpcReduction="20000"/>
          </a:bodyPr>
          <a:lstStyle/>
          <a:p>
            <a:pPr>
              <a:buNone/>
            </a:pPr>
            <a:r>
              <a:rPr lang="en-US" sz="3400" b="1" dirty="0">
                <a:latin typeface="Times New Roman" pitchFamily="18" charset="0"/>
                <a:cs typeface="Times New Roman" pitchFamily="18" charset="0"/>
              </a:rPr>
              <a:t>a) Capital budgeting</a:t>
            </a:r>
          </a:p>
          <a:p>
            <a:r>
              <a:rPr lang="en-US" sz="3400" dirty="0">
                <a:latin typeface="Times New Roman" pitchFamily="18" charset="0"/>
                <a:cs typeface="Times New Roman" pitchFamily="18" charset="0"/>
              </a:rPr>
              <a:t>Meaning</a:t>
            </a:r>
          </a:p>
          <a:p>
            <a:r>
              <a:rPr lang="en-US" sz="3400" dirty="0">
                <a:latin typeface="Times New Roman" pitchFamily="18" charset="0"/>
                <a:cs typeface="Times New Roman" pitchFamily="18" charset="0"/>
              </a:rPr>
              <a:t>Types of projects</a:t>
            </a:r>
          </a:p>
          <a:p>
            <a:r>
              <a:rPr lang="en-US" sz="3400" dirty="0">
                <a:latin typeface="Times New Roman" pitchFamily="18" charset="0"/>
                <a:cs typeface="Times New Roman" pitchFamily="18" charset="0"/>
              </a:rPr>
              <a:t> Nature</a:t>
            </a:r>
          </a:p>
          <a:p>
            <a:r>
              <a:rPr lang="en-US" sz="3400" dirty="0">
                <a:latin typeface="Times New Roman" pitchFamily="18" charset="0"/>
                <a:cs typeface="Times New Roman" pitchFamily="18" charset="0"/>
              </a:rPr>
              <a:t>Process</a:t>
            </a:r>
          </a:p>
          <a:p>
            <a:r>
              <a:rPr lang="en-US" sz="3400" dirty="0">
                <a:latin typeface="Times New Roman" pitchFamily="18" charset="0"/>
                <a:cs typeface="Times New Roman" pitchFamily="18" charset="0"/>
              </a:rPr>
              <a:t>Significance</a:t>
            </a:r>
          </a:p>
          <a:p>
            <a:r>
              <a:rPr lang="en-US" sz="3400" dirty="0">
                <a:latin typeface="Times New Roman" pitchFamily="18" charset="0"/>
                <a:cs typeface="Times New Roman" pitchFamily="18" charset="0"/>
              </a:rPr>
              <a:t>Factors influencing investment decisions</a:t>
            </a:r>
          </a:p>
          <a:p>
            <a:r>
              <a:rPr lang="en-US" sz="3400" dirty="0">
                <a:latin typeface="Times New Roman" pitchFamily="18" charset="0"/>
                <a:cs typeface="Times New Roman" pitchFamily="18" charset="0"/>
              </a:rPr>
              <a:t>Approaches to determine size of capital budget</a:t>
            </a:r>
          </a:p>
          <a:p>
            <a:r>
              <a:rPr lang="en-US" sz="3400" dirty="0">
                <a:latin typeface="Times New Roman" pitchFamily="18" charset="0"/>
                <a:cs typeface="Times New Roman" pitchFamily="18" charset="0"/>
              </a:rPr>
              <a:t>Steps in capital project evaluation</a:t>
            </a:r>
          </a:p>
          <a:p>
            <a:r>
              <a:rPr lang="en-US" sz="3400" dirty="0">
                <a:latin typeface="Times New Roman" pitchFamily="18" charset="0"/>
                <a:cs typeface="Times New Roman" pitchFamily="18" charset="0"/>
              </a:rPr>
              <a:t>Social cost-benefit analysis (concept, objectives, steps involved and evaluation)</a:t>
            </a:r>
          </a:p>
          <a:p>
            <a:r>
              <a:rPr lang="en-US" sz="3400" dirty="0">
                <a:latin typeface="Times New Roman" pitchFamily="18" charset="0"/>
                <a:cs typeface="Times New Roman" pitchFamily="18" charset="0"/>
              </a:rPr>
              <a:t>Social Discount Rate</a:t>
            </a:r>
          </a:p>
          <a:p>
            <a:pPr>
              <a:buNone/>
            </a:pPr>
            <a:r>
              <a:rPr lang="en-US" sz="3400" b="1" dirty="0">
                <a:latin typeface="Times New Roman" pitchFamily="18" charset="0"/>
                <a:cs typeface="Times New Roman" pitchFamily="18" charset="0"/>
              </a:rPr>
              <a:t>b) Cost of capital</a:t>
            </a:r>
          </a:p>
          <a:p>
            <a:r>
              <a:rPr lang="en-US" sz="3400" dirty="0">
                <a:latin typeface="Times New Roman" pitchFamily="18" charset="0"/>
                <a:cs typeface="Times New Roman" pitchFamily="18" charset="0"/>
              </a:rPr>
              <a:t>Sources of funds for long-term financing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915533"/>
          </a:xfrm>
        </p:spPr>
        <p:style>
          <a:lnRef idx="2">
            <a:schemeClr val="accent4"/>
          </a:lnRef>
          <a:fillRef idx="1">
            <a:schemeClr val="lt1"/>
          </a:fillRef>
          <a:effectRef idx="0">
            <a:schemeClr val="accent4"/>
          </a:effectRef>
          <a:fontRef idx="minor">
            <a:schemeClr val="dk1"/>
          </a:fontRef>
        </p:style>
        <p:txBody>
          <a:bodyPr>
            <a:normAutofit/>
          </a:bodyPr>
          <a:lstStyle/>
          <a:p>
            <a:r>
              <a:rPr lang="en-US" sz="2800" dirty="0">
                <a:latin typeface="Times New Roman" pitchFamily="18" charset="0"/>
                <a:cs typeface="Times New Roman" pitchFamily="18" charset="0"/>
              </a:rPr>
              <a:t>CAPITAL BUDGETING</a:t>
            </a:r>
          </a:p>
        </p:txBody>
      </p:sp>
      <p:sp>
        <p:nvSpPr>
          <p:cNvPr id="5" name="Content Placeholder 4"/>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pPr marL="514350" indent="-514350">
              <a:buNone/>
            </a:pPr>
            <a:r>
              <a:rPr lang="en-US" dirty="0">
                <a:latin typeface="Times New Roman" pitchFamily="18" charset="0"/>
                <a:cs typeface="Times New Roman" pitchFamily="18" charset="0"/>
              </a:rPr>
              <a:t>Meaning of a project</a:t>
            </a:r>
          </a:p>
          <a:p>
            <a:pPr marL="514350" indent="-514350"/>
            <a:r>
              <a:rPr lang="en-US" dirty="0">
                <a:latin typeface="Times New Roman" pitchFamily="18" charset="0"/>
                <a:cs typeface="Times New Roman" pitchFamily="18" charset="0"/>
              </a:rPr>
              <a:t>A project consist of an endeared undertaken to create a unique product or service or result</a:t>
            </a:r>
          </a:p>
          <a:p>
            <a:pPr marL="514350" indent="-514350">
              <a:buNone/>
            </a:pPr>
            <a:r>
              <a:rPr lang="en-US" dirty="0">
                <a:latin typeface="Times New Roman" pitchFamily="18" charset="0"/>
                <a:cs typeface="Times New Roman" pitchFamily="18" charset="0"/>
              </a:rPr>
              <a:t>-It is a time bound.</a:t>
            </a:r>
          </a:p>
          <a:p>
            <a:pPr marL="514350" indent="-514350">
              <a:buNone/>
            </a:pPr>
            <a:r>
              <a:rPr lang="en-US" dirty="0">
                <a:latin typeface="Times New Roman" pitchFamily="18" charset="0"/>
                <a:cs typeface="Times New Roman" pitchFamily="18" charset="0"/>
              </a:rPr>
              <a:t>-Has a completion date.</a:t>
            </a:r>
          </a:p>
          <a:p>
            <a:pPr marL="514350" indent="-514350">
              <a:buNone/>
            </a:pPr>
            <a:r>
              <a:rPr lang="en-US" dirty="0">
                <a:latin typeface="Times New Roman" pitchFamily="18" charset="0"/>
                <a:cs typeface="Times New Roman" pitchFamily="18" charset="0"/>
              </a:rPr>
              <a:t>-It can be accomplished. (short period or long period)</a:t>
            </a:r>
          </a:p>
          <a:p>
            <a:pPr marL="514350" indent="-514350"/>
            <a:r>
              <a:rPr lang="en-US" dirty="0">
                <a:latin typeface="Times New Roman" pitchFamily="18" charset="0"/>
                <a:cs typeface="Times New Roman" pitchFamily="18" charset="0"/>
              </a:rPr>
              <a:t>A project has 3 basic characteristics- input, output and social-cost benefit analysis.</a:t>
            </a:r>
          </a:p>
          <a:p>
            <a:pPr marL="971550" lvl="1" indent="-571500">
              <a:buNone/>
            </a:pPr>
            <a:endParaRPr lang="en-US" dirty="0"/>
          </a:p>
        </p:txBody>
      </p:sp>
    </p:spTree>
    <p:extLst>
      <p:ext uri="{BB962C8B-B14F-4D97-AF65-F5344CB8AC3E}">
        <p14:creationId xmlns:p14="http://schemas.microsoft.com/office/powerpoint/2010/main" val="333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lnRef>
          <a:fillRef idx="1">
            <a:schemeClr val="lt1"/>
          </a:fillRef>
          <a:effectRef idx="0">
            <a:schemeClr val="accent4"/>
          </a:effectRef>
          <a:fontRef idx="minor">
            <a:schemeClr val="dk1"/>
          </a:fontRef>
        </p:style>
        <p:txBody>
          <a:bodyPr>
            <a:normAutofit/>
          </a:bodyPr>
          <a:lstStyle/>
          <a:p>
            <a:r>
              <a:rPr lang="en-US" sz="2800" dirty="0">
                <a:solidFill>
                  <a:srgbClr val="FF0000"/>
                </a:solidFill>
                <a:latin typeface="Times New Roman" pitchFamily="18" charset="0"/>
                <a:cs typeface="Times New Roman" pitchFamily="18" charset="0"/>
              </a:rPr>
              <a:t>TYPES OF PROJECT</a:t>
            </a:r>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92500" lnSpcReduction="20000"/>
          </a:bodyPr>
          <a:lstStyle/>
          <a:p>
            <a:pPr marL="514350" indent="-514350">
              <a:buNone/>
            </a:pPr>
            <a:r>
              <a:rPr lang="en-US" dirty="0"/>
              <a:t>1</a:t>
            </a:r>
            <a:r>
              <a:rPr lang="en-US" dirty="0">
                <a:latin typeface="Times New Roman" pitchFamily="18" charset="0"/>
                <a:cs typeface="Times New Roman" pitchFamily="18" charset="0"/>
              </a:rPr>
              <a:t>). On the basis of purpose</a:t>
            </a:r>
          </a:p>
          <a:p>
            <a:pPr marL="514350" indent="-514350">
              <a:buAutoNum type="alphaLcPeriod"/>
            </a:pPr>
            <a:r>
              <a:rPr lang="en-US" dirty="0">
                <a:latin typeface="Times New Roman" pitchFamily="18" charset="0"/>
                <a:cs typeface="Times New Roman" pitchFamily="18" charset="0"/>
              </a:rPr>
              <a:t>New project</a:t>
            </a:r>
          </a:p>
          <a:p>
            <a:pPr marL="514350" indent="-514350">
              <a:buAutoNum type="alphaLcPeriod"/>
            </a:pPr>
            <a:r>
              <a:rPr lang="en-US" dirty="0">
                <a:latin typeface="Times New Roman" pitchFamily="18" charset="0"/>
                <a:cs typeface="Times New Roman" pitchFamily="18" charset="0"/>
              </a:rPr>
              <a:t>Expansion project </a:t>
            </a:r>
          </a:p>
          <a:p>
            <a:pPr marL="514350" indent="-514350">
              <a:buAutoNum type="alphaLcPeriod"/>
            </a:pPr>
            <a:r>
              <a:rPr lang="en-US" dirty="0">
                <a:latin typeface="Times New Roman" pitchFamily="18" charset="0"/>
                <a:cs typeface="Times New Roman" pitchFamily="18" charset="0"/>
              </a:rPr>
              <a:t>Modernization project </a:t>
            </a:r>
          </a:p>
          <a:p>
            <a:pPr>
              <a:buNone/>
            </a:pPr>
            <a:r>
              <a:rPr lang="en-US" dirty="0">
                <a:latin typeface="Times New Roman" pitchFamily="18" charset="0"/>
                <a:cs typeface="Times New Roman" pitchFamily="18" charset="0"/>
              </a:rPr>
              <a:t>d.   Diversification project</a:t>
            </a:r>
          </a:p>
          <a:p>
            <a:pPr>
              <a:buNone/>
            </a:pPr>
            <a:r>
              <a:rPr lang="en-US" dirty="0">
                <a:latin typeface="Times New Roman" pitchFamily="18" charset="0"/>
                <a:cs typeface="Times New Roman" pitchFamily="18" charset="0"/>
              </a:rPr>
              <a:t>2). On the basic of nature</a:t>
            </a:r>
          </a:p>
          <a:p>
            <a:pPr marL="514350" indent="-514350">
              <a:buAutoNum type="alphaLcPeriod"/>
            </a:pPr>
            <a:r>
              <a:rPr lang="en-US" dirty="0">
                <a:latin typeface="Times New Roman" pitchFamily="18" charset="0"/>
                <a:cs typeface="Times New Roman" pitchFamily="18" charset="0"/>
              </a:rPr>
              <a:t>Independent project</a:t>
            </a:r>
          </a:p>
          <a:p>
            <a:pPr marL="514350" indent="-514350">
              <a:buAutoNum type="alphaLcPeriod"/>
            </a:pPr>
            <a:r>
              <a:rPr lang="en-US" dirty="0">
                <a:latin typeface="Times New Roman" pitchFamily="18" charset="0"/>
                <a:cs typeface="Times New Roman" pitchFamily="18" charset="0"/>
              </a:rPr>
              <a:t>Contingent project</a:t>
            </a:r>
          </a:p>
          <a:p>
            <a:pPr marL="514350" indent="-514350">
              <a:buAutoNum type="alphaLcPeriod"/>
            </a:pPr>
            <a:r>
              <a:rPr lang="en-US" dirty="0">
                <a:latin typeface="Times New Roman" pitchFamily="18" charset="0"/>
                <a:cs typeface="Times New Roman" pitchFamily="18" charset="0"/>
              </a:rPr>
              <a:t>Mutually exclusive project</a:t>
            </a:r>
          </a:p>
          <a:p>
            <a:pPr marL="514350" indent="-514350">
              <a:buAutoNum type="alphaLcPeriod"/>
            </a:pPr>
            <a:endParaRPr lang="en-US" dirty="0"/>
          </a:p>
          <a:p>
            <a:pPr marL="514350" indent="-514350">
              <a:buNone/>
            </a:pPr>
            <a:endParaRPr lang="en-US" dirty="0"/>
          </a:p>
          <a:p>
            <a:pPr marL="514350" indent="-514350">
              <a:buAutoNum type="alphaLcPeriod"/>
            </a:pPr>
            <a:endParaRPr lang="en-US" dirty="0"/>
          </a:p>
        </p:txBody>
      </p:sp>
    </p:spTree>
    <p:extLst>
      <p:ext uri="{BB962C8B-B14F-4D97-AF65-F5344CB8AC3E}">
        <p14:creationId xmlns:p14="http://schemas.microsoft.com/office/powerpoint/2010/main" val="3820824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915533"/>
          </a:xfrm>
        </p:spPr>
        <p:style>
          <a:lnRef idx="2">
            <a:schemeClr val="accent4"/>
          </a:lnRef>
          <a:fillRef idx="1">
            <a:schemeClr val="lt1"/>
          </a:fillRef>
          <a:effectRef idx="0">
            <a:schemeClr val="accent4"/>
          </a:effectRef>
          <a:fontRef idx="minor">
            <a:schemeClr val="dk1"/>
          </a:fontRef>
        </p:style>
        <p:txBody>
          <a:bodyPr>
            <a:normAutofit/>
          </a:bodyPr>
          <a:lstStyle/>
          <a:p>
            <a:r>
              <a:rPr lang="en-US" sz="2800" dirty="0">
                <a:latin typeface="Times New Roman" pitchFamily="18" charset="0"/>
                <a:cs typeface="Times New Roman" pitchFamily="18" charset="0"/>
              </a:rPr>
              <a:t>CAPITAL BUDGETING</a:t>
            </a:r>
          </a:p>
        </p:txBody>
      </p:sp>
      <p:sp>
        <p:nvSpPr>
          <p:cNvPr id="5" name="Content Placeholder 4"/>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514350" indent="-514350">
              <a:buNone/>
            </a:pPr>
            <a:r>
              <a:rPr lang="en-US" sz="2400" dirty="0">
                <a:latin typeface="Times New Roman" pitchFamily="18" charset="0"/>
                <a:cs typeface="Times New Roman" pitchFamily="18" charset="0"/>
              </a:rPr>
              <a:t>        Meaning</a:t>
            </a:r>
          </a:p>
          <a:p>
            <a:pPr marL="514350" indent="-514350"/>
            <a:r>
              <a:rPr lang="en-US" sz="2400" dirty="0">
                <a:latin typeface="Times New Roman" pitchFamily="18" charset="0"/>
                <a:cs typeface="Times New Roman" pitchFamily="18" charset="0"/>
              </a:rPr>
              <a:t>Capital budgeting, and investment appraisal, is the planning process used to </a:t>
            </a:r>
            <a:r>
              <a:rPr lang="en-US" sz="2400" dirty="0">
                <a:solidFill>
                  <a:srgbClr val="FF0000"/>
                </a:solidFill>
                <a:latin typeface="Times New Roman" pitchFamily="18" charset="0"/>
                <a:cs typeface="Times New Roman" pitchFamily="18" charset="0"/>
              </a:rPr>
              <a:t>determine whether an organization's long term investments such as new machinery, replacement of machinery, new plants, new products, and research development projects are worth the funding of cash through the firm's capitalization structure (debt, equity or retained earnings). </a:t>
            </a:r>
          </a:p>
          <a:p>
            <a:pPr marL="514350" indent="-514350"/>
            <a:r>
              <a:rPr lang="en-US" sz="2400" dirty="0">
                <a:latin typeface="Times New Roman" pitchFamily="18" charset="0"/>
                <a:cs typeface="Times New Roman" pitchFamily="18" charset="0"/>
              </a:rPr>
              <a:t>It is the </a:t>
            </a:r>
            <a:r>
              <a:rPr lang="en-US" sz="2400" dirty="0">
                <a:solidFill>
                  <a:srgbClr val="FF0000"/>
                </a:solidFill>
                <a:latin typeface="Times New Roman" pitchFamily="18" charset="0"/>
                <a:cs typeface="Times New Roman" pitchFamily="18" charset="0"/>
              </a:rPr>
              <a:t>process of allocating resources </a:t>
            </a:r>
            <a:r>
              <a:rPr lang="en-US" sz="2400" dirty="0">
                <a:latin typeface="Times New Roman" pitchFamily="18" charset="0"/>
                <a:cs typeface="Times New Roman" pitchFamily="18" charset="0"/>
              </a:rPr>
              <a:t>for major capital, or investment, </a:t>
            </a:r>
            <a:r>
              <a:rPr lang="en-US" sz="2400" dirty="0">
                <a:solidFill>
                  <a:srgbClr val="FF0000"/>
                </a:solidFill>
                <a:latin typeface="Times New Roman" pitchFamily="18" charset="0"/>
                <a:cs typeface="Times New Roman" pitchFamily="18" charset="0"/>
              </a:rPr>
              <a:t>expenditures.</a:t>
            </a:r>
            <a:r>
              <a:rPr lang="en-US" sz="2400" dirty="0">
                <a:latin typeface="Times New Roman" pitchFamily="18" charset="0"/>
                <a:cs typeface="Times New Roman" pitchFamily="18" charset="0"/>
              </a:rPr>
              <a:t> </a:t>
            </a:r>
          </a:p>
          <a:p>
            <a:pPr marL="514350" indent="-514350"/>
            <a:r>
              <a:rPr lang="en-US" sz="2400" dirty="0">
                <a:latin typeface="Times New Roman" pitchFamily="18" charset="0"/>
                <a:cs typeface="Times New Roman" pitchFamily="18" charset="0"/>
              </a:rPr>
              <a:t>One of the primary goals of capital budgeting investments is to increase the value of the firm to the shareholders.</a:t>
            </a:r>
          </a:p>
        </p:txBody>
      </p:sp>
    </p:spTree>
    <p:extLst>
      <p:ext uri="{BB962C8B-B14F-4D97-AF65-F5344CB8AC3E}">
        <p14:creationId xmlns:p14="http://schemas.microsoft.com/office/powerpoint/2010/main" val="33348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915533"/>
          </a:xfrm>
        </p:spPr>
        <p:style>
          <a:lnRef idx="2">
            <a:schemeClr val="accent4"/>
          </a:lnRef>
          <a:fillRef idx="1">
            <a:schemeClr val="lt1"/>
          </a:fillRef>
          <a:effectRef idx="0">
            <a:schemeClr val="accent4"/>
          </a:effectRef>
          <a:fontRef idx="minor">
            <a:schemeClr val="dk1"/>
          </a:fontRef>
        </p:style>
        <p:txBody>
          <a:bodyPr>
            <a:normAutofit/>
          </a:bodyPr>
          <a:lstStyle/>
          <a:p>
            <a:r>
              <a:rPr lang="en-US" sz="2800" dirty="0">
                <a:solidFill>
                  <a:srgbClr val="FF0000"/>
                </a:solidFill>
                <a:latin typeface="Times New Roman" pitchFamily="18" charset="0"/>
                <a:cs typeface="Times New Roman" pitchFamily="18" charset="0"/>
              </a:rPr>
              <a:t>NATURE </a:t>
            </a:r>
            <a:r>
              <a:rPr lang="en-US" sz="2800" dirty="0">
                <a:latin typeface="Times New Roman" pitchFamily="18" charset="0"/>
                <a:cs typeface="Times New Roman" pitchFamily="18" charset="0"/>
              </a:rPr>
              <a:t>OF CAPITAL BUDGETING PROBLEM</a:t>
            </a:r>
          </a:p>
        </p:txBody>
      </p:sp>
      <p:sp>
        <p:nvSpPr>
          <p:cNvPr id="5" name="Content Placeholder 4"/>
          <p:cNvSpPr>
            <a:spLocks noGrp="1"/>
          </p:cNvSpPr>
          <p:nvPr>
            <p:ph idx="1"/>
          </p:nvPr>
        </p:nvSpPr>
        <p:spPr>
          <a:xfrm>
            <a:off x="609600" y="1600203"/>
            <a:ext cx="10972800" cy="3174997"/>
          </a:xfrm>
        </p:spPr>
        <p:style>
          <a:lnRef idx="2">
            <a:schemeClr val="accent4"/>
          </a:lnRef>
          <a:fillRef idx="1">
            <a:schemeClr val="lt1"/>
          </a:fillRef>
          <a:effectRef idx="0">
            <a:schemeClr val="accent4"/>
          </a:effectRef>
          <a:fontRef idx="minor">
            <a:schemeClr val="dk1"/>
          </a:fontRef>
        </p:style>
        <p:txBody>
          <a:bodyPr>
            <a:normAutofit/>
          </a:bodyPr>
          <a:lstStyle/>
          <a:p>
            <a:pPr marL="514350" indent="-514350">
              <a:buNone/>
            </a:pPr>
            <a:r>
              <a:rPr lang="en-US" dirty="0">
                <a:latin typeface="Times New Roman" pitchFamily="18" charset="0"/>
                <a:cs typeface="Times New Roman" pitchFamily="18" charset="0"/>
              </a:rPr>
              <a:t> The capital budgeting problem consists broadly of:</a:t>
            </a:r>
          </a:p>
          <a:p>
            <a:pPr marL="0" indent="0">
              <a:buNone/>
            </a:pPr>
            <a:r>
              <a:rPr lang="en-US" dirty="0">
                <a:latin typeface="Times New Roman" pitchFamily="18" charset="0"/>
                <a:cs typeface="Times New Roman" pitchFamily="18" charset="0"/>
              </a:rPr>
              <a:t>1.Demand of capital </a:t>
            </a:r>
          </a:p>
          <a:p>
            <a:pPr marL="0" indent="0">
              <a:buNone/>
            </a:pPr>
            <a:r>
              <a:rPr lang="en-US" dirty="0">
                <a:latin typeface="Times New Roman" pitchFamily="18" charset="0"/>
                <a:cs typeface="Times New Roman" pitchFamily="18" charset="0"/>
              </a:rPr>
              <a:t>2.Supply of capital</a:t>
            </a:r>
          </a:p>
          <a:p>
            <a:pPr marL="0" indent="0">
              <a:buNone/>
            </a:pPr>
            <a:r>
              <a:rPr lang="en-US" dirty="0">
                <a:latin typeface="Times New Roman" pitchFamily="18" charset="0"/>
                <a:cs typeface="Times New Roman" pitchFamily="18" charset="0"/>
              </a:rPr>
              <a:t>3.Capital rationing- yield a rate of return in excess of the cost of capital.</a:t>
            </a:r>
          </a:p>
        </p:txBody>
      </p:sp>
    </p:spTree>
    <p:extLst>
      <p:ext uri="{BB962C8B-B14F-4D97-AF65-F5344CB8AC3E}">
        <p14:creationId xmlns:p14="http://schemas.microsoft.com/office/powerpoint/2010/main" val="333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Effect transition="in" filter="fade">
                                      <p:cBhvr>
                                        <p:cTn id="11" dur="1000"/>
                                        <p:tgtEl>
                                          <p:spTgt spid="5">
                                            <p:txEl>
                                              <p:pRg st="2" end="2"/>
                                            </p:txEl>
                                          </p:spTgt>
                                        </p:tgtEl>
                                      </p:cBhvr>
                                    </p:animEffect>
                                    <p:anim calcmode="lin" valueType="num">
                                      <p:cBhvr>
                                        <p:cTn id="1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1000"/>
                                        <p:tgtEl>
                                          <p:spTgt spid="5">
                                            <p:txEl>
                                              <p:pRg st="3" end="3"/>
                                            </p:txEl>
                                          </p:spTgt>
                                        </p:tgtEl>
                                      </p:cBhvr>
                                    </p:animEffect>
                                    <p:anim calcmode="lin" valueType="num">
                                      <p:cBhvr>
                                        <p:cTn id="1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915533"/>
          </a:xfrm>
        </p:spPr>
        <p:style>
          <a:lnRef idx="2">
            <a:schemeClr val="accent4"/>
          </a:lnRef>
          <a:fillRef idx="1">
            <a:schemeClr val="lt1"/>
          </a:fillRef>
          <a:effectRef idx="0">
            <a:schemeClr val="accent4"/>
          </a:effectRef>
          <a:fontRef idx="minor">
            <a:schemeClr val="dk1"/>
          </a:fontRef>
        </p:style>
        <p:txBody>
          <a:bodyPr>
            <a:normAutofit/>
          </a:bodyPr>
          <a:lstStyle/>
          <a:p>
            <a:r>
              <a:rPr lang="en-US" sz="2800" dirty="0">
                <a:latin typeface="Times New Roman" pitchFamily="18" charset="0"/>
                <a:cs typeface="Times New Roman" pitchFamily="18" charset="0"/>
              </a:rPr>
              <a:t>CAPITAL BUDGETING - </a:t>
            </a:r>
            <a:r>
              <a:rPr lang="en-US" sz="2800" dirty="0">
                <a:solidFill>
                  <a:srgbClr val="FF0000"/>
                </a:solidFill>
                <a:latin typeface="Times New Roman" pitchFamily="18" charset="0"/>
                <a:cs typeface="Times New Roman" pitchFamily="18" charset="0"/>
              </a:rPr>
              <a:t>PROCESS</a:t>
            </a:r>
          </a:p>
        </p:txBody>
      </p:sp>
      <p:sp>
        <p:nvSpPr>
          <p:cNvPr id="5" name="Content Placeholder 4"/>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fontScale="62500" lnSpcReduction="20000"/>
          </a:bodyPr>
          <a:lstStyle/>
          <a:p>
            <a:pPr marL="514350" indent="-514350">
              <a:buNone/>
            </a:pPr>
            <a:r>
              <a:rPr lang="en-US" dirty="0">
                <a:latin typeface="Times New Roman" pitchFamily="18" charset="0"/>
                <a:cs typeface="Times New Roman" pitchFamily="18" charset="0"/>
              </a:rPr>
              <a:t> I. Investment/Projection Selection</a:t>
            </a:r>
          </a:p>
          <a:p>
            <a:pPr marL="514350" indent="-514350">
              <a:buNone/>
            </a:pPr>
            <a:r>
              <a:rPr lang="en-US" dirty="0">
                <a:latin typeface="Times New Roman" pitchFamily="18" charset="0"/>
                <a:cs typeface="Times New Roman" pitchFamily="18" charset="0"/>
              </a:rPr>
              <a:t>It involves decisions regarding both the amount of investment in the planning period and the selection of projects. It consists of typical decisions like:</a:t>
            </a:r>
          </a:p>
          <a:p>
            <a:pPr marL="514350" indent="-514350">
              <a:buNone/>
            </a:pPr>
            <a:r>
              <a:rPr lang="en-US" dirty="0">
                <a:latin typeface="Times New Roman" pitchFamily="18" charset="0"/>
                <a:cs typeface="Times New Roman" pitchFamily="18" charset="0"/>
              </a:rPr>
              <a:t>-Expansion of firm’s production facilities</a:t>
            </a:r>
          </a:p>
          <a:p>
            <a:pPr marL="514350" indent="-514350">
              <a:buNone/>
            </a:pPr>
            <a:r>
              <a:rPr lang="en-US" dirty="0">
                <a:latin typeface="Times New Roman" pitchFamily="18" charset="0"/>
                <a:cs typeface="Times New Roman" pitchFamily="18" charset="0"/>
              </a:rPr>
              <a:t>-Replacement decisions</a:t>
            </a:r>
          </a:p>
          <a:p>
            <a:pPr marL="514350" indent="-514350">
              <a:buNone/>
            </a:pPr>
            <a:r>
              <a:rPr lang="en-US" dirty="0">
                <a:latin typeface="Times New Roman" pitchFamily="18" charset="0"/>
                <a:cs typeface="Times New Roman" pitchFamily="18" charset="0"/>
              </a:rPr>
              <a:t>-New or improved products decisions</a:t>
            </a:r>
          </a:p>
          <a:p>
            <a:pPr marL="514350" indent="-514350">
              <a:buNone/>
            </a:pPr>
            <a:r>
              <a:rPr lang="en-US" dirty="0">
                <a:latin typeface="Times New Roman" pitchFamily="18" charset="0"/>
                <a:cs typeface="Times New Roman" pitchFamily="18" charset="0"/>
              </a:rPr>
              <a:t>-Lease or buy decisions</a:t>
            </a:r>
          </a:p>
          <a:p>
            <a:pPr marL="0" indent="0">
              <a:buNone/>
            </a:pPr>
            <a:r>
              <a:rPr lang="en-US" dirty="0">
                <a:latin typeface="Times New Roman" pitchFamily="18" charset="0"/>
                <a:cs typeface="Times New Roman" pitchFamily="18" charset="0"/>
              </a:rPr>
              <a:t>-Safety and /or environmental investment decisions</a:t>
            </a:r>
          </a:p>
          <a:p>
            <a:pPr marL="514350" indent="-514350">
              <a:buNone/>
            </a:pPr>
            <a:r>
              <a:rPr lang="en-US" dirty="0">
                <a:latin typeface="Times New Roman" pitchFamily="18" charset="0"/>
                <a:cs typeface="Times New Roman" pitchFamily="18" charset="0"/>
              </a:rPr>
              <a:t>II. Financing Investment</a:t>
            </a:r>
          </a:p>
          <a:p>
            <a:pPr marL="514350" indent="-514350">
              <a:buNone/>
            </a:pPr>
            <a:r>
              <a:rPr lang="en-US" dirty="0">
                <a:latin typeface="Times New Roman" pitchFamily="18" charset="0"/>
                <a:cs typeface="Times New Roman" pitchFamily="18" charset="0"/>
              </a:rPr>
              <a:t>Sources of capital to the firm are presumed to be:</a:t>
            </a:r>
          </a:p>
          <a:p>
            <a:pPr marL="514350" indent="-514350">
              <a:buNone/>
            </a:pPr>
            <a:r>
              <a:rPr lang="en-US" dirty="0">
                <a:latin typeface="Times New Roman" pitchFamily="18" charset="0"/>
                <a:cs typeface="Times New Roman" pitchFamily="18" charset="0"/>
              </a:rPr>
              <a:t>-External</a:t>
            </a:r>
          </a:p>
          <a:p>
            <a:pPr marL="514350" indent="-514350">
              <a:buNone/>
            </a:pPr>
            <a:r>
              <a:rPr lang="en-US" dirty="0">
                <a:latin typeface="Times New Roman" pitchFamily="18" charset="0"/>
                <a:cs typeface="Times New Roman" pitchFamily="18" charset="0"/>
              </a:rPr>
              <a:t>-Internal</a:t>
            </a:r>
          </a:p>
          <a:p>
            <a:pPr marL="514350" indent="-514350">
              <a:buNone/>
            </a:pPr>
            <a:r>
              <a:rPr lang="en-US" dirty="0">
                <a:latin typeface="Times New Roman" pitchFamily="18" charset="0"/>
                <a:cs typeface="Times New Roman" pitchFamily="18" charset="0"/>
              </a:rPr>
              <a:t>III. Allocation of funds among projects</a:t>
            </a:r>
          </a:p>
          <a:p>
            <a:pPr marL="514350" indent="-514350">
              <a:buNone/>
            </a:pPr>
            <a:r>
              <a:rPr lang="en-US" dirty="0">
                <a:latin typeface="Times New Roman" pitchFamily="18" charset="0"/>
                <a:cs typeface="Times New Roman" pitchFamily="18" charset="0"/>
              </a:rPr>
              <a:t>The case of capital budgeting implies deciding about allocation of funds into different investment projects in the strategic set-up.</a:t>
            </a:r>
          </a:p>
          <a:p>
            <a:pPr marL="971550" lvl="1" indent="-571500">
              <a:buNone/>
            </a:pPr>
            <a:endParaRPr lang="en-US" dirty="0"/>
          </a:p>
        </p:txBody>
      </p:sp>
    </p:spTree>
    <p:extLst>
      <p:ext uri="{BB962C8B-B14F-4D97-AF65-F5344CB8AC3E}">
        <p14:creationId xmlns:p14="http://schemas.microsoft.com/office/powerpoint/2010/main" val="333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arn(inVertic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down)">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wheel(1)">
                                      <p:cBhvr>
                                        <p:cTn id="17" dur="20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 calcmode="lin" valueType="num">
                                      <p:cBhvr additive="base">
                                        <p:cTn id="22"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1000"/>
                                        <p:tgtEl>
                                          <p:spTgt spid="5">
                                            <p:txEl>
                                              <p:pRg st="6" end="6"/>
                                            </p:txEl>
                                          </p:spTgt>
                                        </p:tgtEl>
                                      </p:cBhvr>
                                    </p:animEffect>
                                    <p:anim calcmode="lin" valueType="num">
                                      <p:cBhvr>
                                        <p:cTn id="3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circle(in)">
                                      <p:cBhvr>
                                        <p:cTn id="39" dur="2000"/>
                                        <p:tgtEl>
                                          <p:spTgt spid="5">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5">
                                            <p:txEl>
                                              <p:pRg st="9" end="9"/>
                                            </p:txEl>
                                          </p:spTgt>
                                        </p:tgtEl>
                                        <p:attrNameLst>
                                          <p:attrName>style.visibility</p:attrName>
                                        </p:attrNameLst>
                                      </p:cBhvr>
                                      <p:to>
                                        <p:strVal val="visible"/>
                                      </p:to>
                                    </p:set>
                                    <p:animEffect transition="in" filter="circle(in)">
                                      <p:cBhvr>
                                        <p:cTn id="44" dur="2000"/>
                                        <p:tgtEl>
                                          <p:spTgt spid="5">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xEl>
                                              <p:pRg st="12" end="12"/>
                                            </p:txEl>
                                          </p:spTgt>
                                        </p:tgtEl>
                                        <p:attrNameLst>
                                          <p:attrName>style.visibility</p:attrName>
                                        </p:attrNameLst>
                                      </p:cBhvr>
                                      <p:to>
                                        <p:strVal val="visible"/>
                                      </p:to>
                                    </p:set>
                                    <p:anim calcmode="lin" valueType="num">
                                      <p:cBhvr additive="base">
                                        <p:cTn id="53"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915533"/>
          </a:xfrm>
        </p:spPr>
        <p:style>
          <a:lnRef idx="2">
            <a:schemeClr val="accent4"/>
          </a:lnRef>
          <a:fillRef idx="1">
            <a:schemeClr val="lt1"/>
          </a:fillRef>
          <a:effectRef idx="0">
            <a:schemeClr val="accent4"/>
          </a:effectRef>
          <a:fontRef idx="minor">
            <a:schemeClr val="dk1"/>
          </a:fontRef>
        </p:style>
        <p:txBody>
          <a:bodyPr>
            <a:normAutofit/>
          </a:bodyPr>
          <a:lstStyle/>
          <a:p>
            <a:r>
              <a:rPr lang="en-US" sz="2800" dirty="0">
                <a:latin typeface="Times New Roman" pitchFamily="18" charset="0"/>
                <a:cs typeface="Times New Roman" pitchFamily="18" charset="0"/>
              </a:rPr>
              <a:t>CAPITAL BUDGETING - </a:t>
            </a:r>
            <a:r>
              <a:rPr lang="en-US" sz="2800" dirty="0">
                <a:solidFill>
                  <a:srgbClr val="FF0000"/>
                </a:solidFill>
                <a:latin typeface="Times New Roman" pitchFamily="18" charset="0"/>
                <a:cs typeface="Times New Roman" pitchFamily="18" charset="0"/>
              </a:rPr>
              <a:t>SIGNIFICANCE</a:t>
            </a:r>
          </a:p>
        </p:txBody>
      </p:sp>
      <p:sp>
        <p:nvSpPr>
          <p:cNvPr id="6" name="Content Placeholder 5"/>
          <p:cNvSpPr>
            <a:spLocks noGrp="1"/>
          </p:cNvSpPr>
          <p:nvPr>
            <p:ph idx="1"/>
          </p:nvPr>
        </p:nvSpPr>
        <p:spPr/>
        <p:style>
          <a:lnRef idx="2">
            <a:schemeClr val="accent4"/>
          </a:lnRef>
          <a:fillRef idx="1">
            <a:schemeClr val="lt1"/>
          </a:fillRef>
          <a:effectRef idx="0">
            <a:schemeClr val="accent4"/>
          </a:effectRef>
          <a:fontRef idx="minor">
            <a:schemeClr val="dk1"/>
          </a:fontRef>
        </p:style>
        <p:txBody>
          <a:bodyPr>
            <a:normAutofit/>
          </a:bodyPr>
          <a:lstStyle/>
          <a:p>
            <a:pPr marL="514350" indent="-514350">
              <a:buAutoNum type="arabicParenR"/>
            </a:pPr>
            <a:r>
              <a:rPr lang="en-IN" sz="2800" dirty="0">
                <a:latin typeface="Times New Roman" pitchFamily="18" charset="0"/>
                <a:cs typeface="Times New Roman" pitchFamily="18" charset="0"/>
              </a:rPr>
              <a:t>Large sums of money are involved </a:t>
            </a:r>
          </a:p>
          <a:p>
            <a:pPr marL="0" indent="0">
              <a:buNone/>
            </a:pPr>
            <a:r>
              <a:rPr lang="en-IN" sz="2800" dirty="0">
                <a:latin typeface="Times New Roman" pitchFamily="18" charset="0"/>
                <a:cs typeface="Times New Roman" pitchFamily="18" charset="0"/>
              </a:rPr>
              <a:t>2) Direct the flow of capital funds -earn maximum returns on investment.</a:t>
            </a:r>
          </a:p>
          <a:p>
            <a:pPr marL="457200" indent="-457200">
              <a:buNone/>
            </a:pPr>
            <a:r>
              <a:rPr lang="en-IN" sz="2800" dirty="0">
                <a:latin typeface="Times New Roman" pitchFamily="18" charset="0"/>
                <a:cs typeface="Times New Roman" pitchFamily="18" charset="0"/>
              </a:rPr>
              <a:t>3) Long term decisions involve a higher degree of risk and uncertainty</a:t>
            </a:r>
          </a:p>
          <a:p>
            <a:pPr marL="457200" indent="-457200">
              <a:buNone/>
            </a:pPr>
            <a:r>
              <a:rPr lang="en-IN" sz="2800" dirty="0">
                <a:latin typeface="Times New Roman" pitchFamily="18" charset="0"/>
                <a:cs typeface="Times New Roman" pitchFamily="18" charset="0"/>
              </a:rPr>
              <a:t>4) Can assure optimal utilization of resources </a:t>
            </a:r>
          </a:p>
          <a:p>
            <a:pPr marL="457200" indent="-457200">
              <a:buNone/>
            </a:pPr>
            <a:r>
              <a:rPr lang="en-IN" sz="2800" dirty="0">
                <a:latin typeface="Times New Roman" pitchFamily="18" charset="0"/>
                <a:cs typeface="Times New Roman" pitchFamily="18" charset="0"/>
              </a:rPr>
              <a:t>5) Its absence may lead to considerable losses</a:t>
            </a:r>
          </a:p>
          <a:p>
            <a:pPr marL="457200" indent="-457200">
              <a:buNone/>
            </a:pPr>
            <a:r>
              <a:rPr lang="en-IN" sz="2800" dirty="0">
                <a:latin typeface="Times New Roman" pitchFamily="18" charset="0"/>
                <a:cs typeface="Times New Roman" pitchFamily="18" charset="0"/>
              </a:rPr>
              <a:t>6</a:t>
            </a:r>
            <a:r>
              <a:rPr lang="en-IN" sz="2800">
                <a:latin typeface="Times New Roman" pitchFamily="18" charset="0"/>
                <a:cs typeface="Times New Roman" pitchFamily="18" charset="0"/>
              </a:rPr>
              <a:t>) Separation </a:t>
            </a:r>
            <a:r>
              <a:rPr lang="en-IN" sz="2800" dirty="0">
                <a:latin typeface="Times New Roman" pitchFamily="18" charset="0"/>
                <a:cs typeface="Times New Roman" pitchFamily="18" charset="0"/>
              </a:rPr>
              <a:t>of management from ownership. </a:t>
            </a:r>
            <a:endParaRPr lang="en-IN" dirty="0"/>
          </a:p>
          <a:p>
            <a:pPr marL="514350" indent="-514350">
              <a:buNone/>
            </a:pPr>
            <a:endParaRPr lang="en-IN" dirty="0"/>
          </a:p>
          <a:p>
            <a:pPr>
              <a:buNone/>
            </a:pPr>
            <a:endParaRPr lang="en-US" dirty="0"/>
          </a:p>
        </p:txBody>
      </p:sp>
    </p:spTree>
    <p:extLst>
      <p:ext uri="{BB962C8B-B14F-4D97-AF65-F5344CB8AC3E}">
        <p14:creationId xmlns:p14="http://schemas.microsoft.com/office/powerpoint/2010/main" val="333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barn(inVertic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heel(1)">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9"/>
            <a:ext cx="10972800" cy="741362"/>
          </a:xfrm>
        </p:spPr>
        <p:style>
          <a:lnRef idx="2">
            <a:schemeClr val="accent4"/>
          </a:lnRef>
          <a:fillRef idx="1">
            <a:schemeClr val="lt1"/>
          </a:fillRef>
          <a:effectRef idx="0">
            <a:schemeClr val="accent4"/>
          </a:effectRef>
          <a:fontRef idx="minor">
            <a:schemeClr val="dk1"/>
          </a:fontRef>
        </p:style>
        <p:txBody>
          <a:bodyPr>
            <a:normAutofit fontScale="90000"/>
          </a:bodyPr>
          <a:lstStyle/>
          <a:p>
            <a:r>
              <a:rPr lang="en-US" sz="2700" dirty="0">
                <a:latin typeface="Times New Roman" pitchFamily="18" charset="0"/>
                <a:cs typeface="Times New Roman" pitchFamily="18" charset="0"/>
              </a:rPr>
              <a:t>CAPITAL BUDGETING-  </a:t>
            </a:r>
            <a:r>
              <a:rPr lang="en-US" sz="2700" dirty="0">
                <a:solidFill>
                  <a:srgbClr val="FF0000"/>
                </a:solidFill>
                <a:latin typeface="Times New Roman" pitchFamily="18" charset="0"/>
                <a:cs typeface="Times New Roman" pitchFamily="18" charset="0"/>
              </a:rPr>
              <a:t>FACTORS INFLUENCING INVESTMENT DECISIONS</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5" name="Content Placeholder 4"/>
          <p:cNvSpPr>
            <a:spLocks noGrp="1"/>
          </p:cNvSpPr>
          <p:nvPr>
            <p:ph idx="1"/>
          </p:nvPr>
        </p:nvSpPr>
        <p:spPr>
          <a:xfrm>
            <a:off x="609600" y="1190171"/>
            <a:ext cx="10972800" cy="5283200"/>
          </a:xfrm>
        </p:spPr>
        <p:style>
          <a:lnRef idx="2">
            <a:schemeClr val="accent4"/>
          </a:lnRef>
          <a:fillRef idx="1">
            <a:schemeClr val="lt1"/>
          </a:fillRef>
          <a:effectRef idx="0">
            <a:schemeClr val="accent4"/>
          </a:effectRef>
          <a:fontRef idx="minor">
            <a:schemeClr val="dk1"/>
          </a:fontRef>
        </p:style>
        <p:txBody>
          <a:bodyPr>
            <a:noAutofit/>
          </a:bodyPr>
          <a:lstStyle/>
          <a:p>
            <a:pPr marL="0" indent="0">
              <a:buNone/>
            </a:pPr>
            <a:r>
              <a:rPr lang="en-IN" sz="2800" dirty="0">
                <a:latin typeface="Times New Roman" pitchFamily="18" charset="0"/>
                <a:cs typeface="Times New Roman" pitchFamily="18" charset="0"/>
              </a:rPr>
              <a:t>The main factors which directly or indirectly influence capital investments are:</a:t>
            </a:r>
          </a:p>
          <a:p>
            <a:pPr marL="514350" indent="-514350">
              <a:buFont typeface="+mj-lt"/>
              <a:buAutoNum type="alphaLcParenR"/>
            </a:pPr>
            <a:r>
              <a:rPr lang="en-IN" sz="2800" dirty="0">
                <a:latin typeface="Times New Roman" pitchFamily="18" charset="0"/>
                <a:cs typeface="Times New Roman" pitchFamily="18" charset="0"/>
              </a:rPr>
              <a:t> Technological Change </a:t>
            </a:r>
          </a:p>
          <a:p>
            <a:pPr marL="514350" indent="-514350">
              <a:buFont typeface="+mj-lt"/>
              <a:buAutoNum type="alphaLcParenR"/>
            </a:pPr>
            <a:r>
              <a:rPr lang="en-IN" sz="2800" dirty="0">
                <a:latin typeface="Times New Roman" pitchFamily="18" charset="0"/>
                <a:cs typeface="Times New Roman" pitchFamily="18" charset="0"/>
              </a:rPr>
              <a:t>Competitors Strategy </a:t>
            </a:r>
          </a:p>
          <a:p>
            <a:pPr marL="514350" indent="-514350">
              <a:buFont typeface="+mj-lt"/>
              <a:buAutoNum type="alphaLcParenR"/>
            </a:pPr>
            <a:r>
              <a:rPr lang="en-IN" sz="2800" dirty="0">
                <a:latin typeface="Times New Roman" pitchFamily="18" charset="0"/>
                <a:cs typeface="Times New Roman" pitchFamily="18" charset="0"/>
              </a:rPr>
              <a:t>Demand Forecast</a:t>
            </a:r>
          </a:p>
          <a:p>
            <a:pPr marL="514350" indent="-514350">
              <a:buFont typeface="+mj-lt"/>
              <a:buAutoNum type="alphaLcParenR"/>
            </a:pPr>
            <a:r>
              <a:rPr lang="en-IN" sz="2800" dirty="0">
                <a:latin typeface="Times New Roman" pitchFamily="18" charset="0"/>
                <a:cs typeface="Times New Roman" pitchFamily="18" charset="0"/>
              </a:rPr>
              <a:t>Type of management </a:t>
            </a:r>
          </a:p>
          <a:p>
            <a:pPr marL="514350" indent="-514350">
              <a:buFont typeface="+mj-lt"/>
              <a:buAutoNum type="alphaLcParenR"/>
            </a:pPr>
            <a:r>
              <a:rPr lang="en-IN" sz="2800" dirty="0">
                <a:latin typeface="Times New Roman" pitchFamily="18" charset="0"/>
                <a:cs typeface="Times New Roman" pitchFamily="18" charset="0"/>
              </a:rPr>
              <a:t>Fiscal policy </a:t>
            </a:r>
          </a:p>
          <a:p>
            <a:pPr marL="514350" indent="-514350">
              <a:buFont typeface="+mj-lt"/>
              <a:buAutoNum type="alphaLcParenR"/>
            </a:pPr>
            <a:r>
              <a:rPr lang="en-IN" sz="2800" dirty="0">
                <a:latin typeface="Times New Roman" pitchFamily="18" charset="0"/>
                <a:cs typeface="Times New Roman" pitchFamily="18" charset="0"/>
              </a:rPr>
              <a:t>Cash flows</a:t>
            </a:r>
          </a:p>
          <a:p>
            <a:pPr marL="514350" indent="-514350">
              <a:buFont typeface="+mj-lt"/>
              <a:buAutoNum type="alphaLcParenR"/>
            </a:pPr>
            <a:r>
              <a:rPr lang="en-IN" sz="2800" dirty="0">
                <a:latin typeface="Times New Roman" pitchFamily="18" charset="0"/>
                <a:cs typeface="Times New Roman" pitchFamily="18" charset="0"/>
              </a:rPr>
              <a:t>Return expected from investment </a:t>
            </a:r>
          </a:p>
          <a:p>
            <a:pPr marL="514350" indent="-514350">
              <a:buFont typeface="+mj-lt"/>
              <a:buAutoNum type="alphaLcParenR"/>
            </a:pPr>
            <a:r>
              <a:rPr lang="en-IN" sz="2800" dirty="0">
                <a:latin typeface="Times New Roman" pitchFamily="18" charset="0"/>
                <a:cs typeface="Times New Roman" pitchFamily="18" charset="0"/>
              </a:rPr>
              <a:t>Non-economic factors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348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wipe(down)">
                                      <p:cBhvr>
                                        <p:cTn id="19" dur="500"/>
                                        <p:tgtEl>
                                          <p:spTgt spid="5">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circle(in)">
                                      <p:cBhvr>
                                        <p:cTn id="24" dur="20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wheel(1)">
                                      <p:cBhvr>
                                        <p:cTn id="29" dur="2000"/>
                                        <p:tgtEl>
                                          <p:spTgt spid="5">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5">
                                            <p:txEl>
                                              <p:pRg st="7" end="7"/>
                                            </p:txEl>
                                          </p:spTgt>
                                        </p:tgtEl>
                                        <p:attrNameLst>
                                          <p:attrName>style.visibility</p:attrName>
                                        </p:attrNameLst>
                                      </p:cBhvr>
                                      <p:to>
                                        <p:strVal val="visible"/>
                                      </p:to>
                                    </p:set>
                                    <p:animEffect transition="in" filter="wipe(down)">
                                      <p:cBhvr>
                                        <p:cTn id="38" dur="500"/>
                                        <p:tgtEl>
                                          <p:spTgt spid="5">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animEffect transition="in" filter="wheel(1)">
                                      <p:cBhvr>
                                        <p:cTn id="43" dur="20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797</TotalTime>
  <Words>1348</Words>
  <Application>Microsoft Office PowerPoint</Application>
  <PresentationFormat>Widescreen</PresentationFormat>
  <Paragraphs>127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Bernard MT Condensed</vt:lpstr>
      <vt:lpstr>Calibri</vt:lpstr>
      <vt:lpstr>Times New Roman</vt:lpstr>
      <vt:lpstr>Wingdings</vt:lpstr>
      <vt:lpstr>Office Theme</vt:lpstr>
      <vt:lpstr>   SEMESTER II MANAGERIAL ECONOMICS UNIT 3 </vt:lpstr>
      <vt:lpstr>CONTENTS</vt:lpstr>
      <vt:lpstr>CAPITAL BUDGETING</vt:lpstr>
      <vt:lpstr>TYPES OF PROJECT</vt:lpstr>
      <vt:lpstr>CAPITAL BUDGETING</vt:lpstr>
      <vt:lpstr>NATURE OF CAPITAL BUDGETING PROBLEM</vt:lpstr>
      <vt:lpstr>CAPITAL BUDGETING - PROCESS</vt:lpstr>
      <vt:lpstr>CAPITAL BUDGETING - SIGNIFICANCE</vt:lpstr>
      <vt:lpstr>CAPITAL BUDGETING-  FACTORS INFLUENCING INVESTMENT DECISIONS </vt:lpstr>
      <vt:lpstr>CAPITAL BUDGETING -  APPROACHES TO DETERMINE SIZE OF CAPITAL BUDGET </vt:lpstr>
      <vt:lpstr> CAPITAL BUDGETING -STEPS IN CAPITAL PROJECT EVALUATION </vt:lpstr>
      <vt:lpstr>SOCIAL COST-BENEFIT ANALYSIS (CONCEPT, OBJECTIVES, STEPS INVOLVED AND EVALUATION) </vt:lpstr>
      <vt:lpstr> SOCIAL DISCOUNT RATE </vt:lpstr>
      <vt:lpstr>                                                 COST OF CAPITAL Definition : “The cost of capital is defined to be that rate of return that a project must earn in order to leave the market value of the firm unchanged”.   Thus the cost of capital measures the real and opportunity cost to the firm of financing investment  opportunities and is critical for sound management decision.  It is this discount rate which should be used while calculating net present value of a project.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FEATURES AND IMPORTANCE OF PROJECT EVALUATION</dc:title>
  <dc:creator>gaunekarrishabh@gmail.com</dc:creator>
  <cp:lastModifiedBy>Sylvia Britto</cp:lastModifiedBy>
  <cp:revision>38</cp:revision>
  <dcterms:created xsi:type="dcterms:W3CDTF">2019-01-15T16:22:21Z</dcterms:created>
  <dcterms:modified xsi:type="dcterms:W3CDTF">2023-04-15T02:55:55Z</dcterms:modified>
</cp:coreProperties>
</file>