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59" r:id="rId6"/>
    <p:sldId id="260" r:id="rId7"/>
    <p:sldId id="261" r:id="rId8"/>
    <p:sldId id="270" r:id="rId9"/>
    <p:sldId id="271" r:id="rId10"/>
    <p:sldId id="262" r:id="rId11"/>
    <p:sldId id="272" r:id="rId12"/>
    <p:sldId id="263" r:id="rId13"/>
    <p:sldId id="264" r:id="rId14"/>
    <p:sldId id="273" r:id="rId15"/>
    <p:sldId id="274" r:id="rId16"/>
    <p:sldId id="275" r:id="rId17"/>
    <p:sldId id="265" r:id="rId18"/>
    <p:sldId id="266" r:id="rId19"/>
    <p:sldId id="267" r:id="rId20"/>
    <p:sldId id="268" r:id="rId21"/>
    <p:sldId id="26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7403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78177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792540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486707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59551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43869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71301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0149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4456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54106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04064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49499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4112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2801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2357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892313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454214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Life Insurance Business</a:t>
            </a:r>
            <a:endParaRPr lang="en-US" dirty="0"/>
          </a:p>
        </p:txBody>
      </p:sp>
      <p:sp>
        <p:nvSpPr>
          <p:cNvPr id="3" name="Subtitle 2"/>
          <p:cNvSpPr>
            <a:spLocks noGrp="1"/>
          </p:cNvSpPr>
          <p:nvPr>
            <p:ph type="subTitle" idx="1"/>
          </p:nvPr>
        </p:nvSpPr>
        <p:spPr/>
        <p:txBody>
          <a:bodyPr/>
          <a:lstStyle/>
          <a:p>
            <a:r>
              <a:rPr lang="en-US" dirty="0"/>
              <a:t>Chapter 3</a:t>
            </a:r>
          </a:p>
          <a:p>
            <a:r>
              <a:rPr lang="en-US" dirty="0"/>
              <a:t>(25 Marks)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6237"/>
            <a:ext cx="6347713" cy="1320800"/>
          </a:xfrm>
        </p:spPr>
        <p:txBody>
          <a:bodyPr>
            <a:normAutofit/>
          </a:bodyPr>
          <a:lstStyle/>
          <a:p>
            <a:r>
              <a:rPr lang="en-US" dirty="0"/>
              <a:t>Documentation in life insurance contracts</a:t>
            </a:r>
          </a:p>
        </p:txBody>
      </p:sp>
      <p:sp>
        <p:nvSpPr>
          <p:cNvPr id="3" name="Content Placeholder 2"/>
          <p:cNvSpPr>
            <a:spLocks noGrp="1"/>
          </p:cNvSpPr>
          <p:nvPr>
            <p:ph idx="1"/>
          </p:nvPr>
        </p:nvSpPr>
        <p:spPr>
          <a:xfrm>
            <a:off x="609599" y="1371600"/>
            <a:ext cx="6347714" cy="5330163"/>
          </a:xfrm>
        </p:spPr>
        <p:txBody>
          <a:bodyPr>
            <a:normAutofit/>
          </a:bodyPr>
          <a:lstStyle/>
          <a:p>
            <a:r>
              <a:rPr lang="en-US" dirty="0"/>
              <a:t>Proposal form</a:t>
            </a:r>
          </a:p>
          <a:p>
            <a:pPr marL="0" indent="0">
              <a:buNone/>
            </a:pPr>
            <a:r>
              <a:rPr lang="en-US" dirty="0"/>
              <a:t>It contains questions designed to collect all material information about the particular risk proposed for insurance.</a:t>
            </a:r>
          </a:p>
          <a:p>
            <a:pPr>
              <a:buFont typeface="Wingdings" panose="05000000000000000000" pitchFamily="2" charset="2"/>
              <a:buChar char="ü"/>
            </a:pPr>
            <a:r>
              <a:rPr lang="en-US" dirty="0"/>
              <a:t>Proposals name in full</a:t>
            </a:r>
          </a:p>
          <a:p>
            <a:pPr>
              <a:buFont typeface="Wingdings" panose="05000000000000000000" pitchFamily="2" charset="2"/>
              <a:buChar char="ü"/>
            </a:pPr>
            <a:r>
              <a:rPr lang="en-US" dirty="0"/>
              <a:t>Address, profession, occupation</a:t>
            </a:r>
          </a:p>
          <a:p>
            <a:pPr>
              <a:buFont typeface="Wingdings" panose="05000000000000000000" pitchFamily="2" charset="2"/>
              <a:buChar char="ü"/>
            </a:pPr>
            <a:r>
              <a:rPr lang="en-US" dirty="0"/>
              <a:t>Previous and present insurance cover</a:t>
            </a:r>
          </a:p>
          <a:p>
            <a:pPr>
              <a:buFont typeface="Wingdings" panose="05000000000000000000" pitchFamily="2" charset="2"/>
              <a:buChar char="ü"/>
            </a:pPr>
            <a:r>
              <a:rPr lang="en-US" dirty="0"/>
              <a:t>Loss experience</a:t>
            </a:r>
          </a:p>
          <a:p>
            <a:pPr>
              <a:buFont typeface="Wingdings" panose="05000000000000000000" pitchFamily="2" charset="2"/>
              <a:buChar char="ü"/>
            </a:pPr>
            <a:r>
              <a:rPr lang="en-US" dirty="0"/>
              <a:t>Sum insured</a:t>
            </a:r>
          </a:p>
          <a:p>
            <a:pPr>
              <a:buFont typeface="Wingdings" panose="05000000000000000000" pitchFamily="2" charset="2"/>
              <a:buChar char="ü"/>
            </a:pPr>
            <a:r>
              <a:rPr lang="en-US" dirty="0"/>
              <a:t>Signature, date, place etc.</a:t>
            </a:r>
          </a:p>
          <a:p>
            <a:pPr marL="0" indent="0">
              <a:buNone/>
            </a:pPr>
            <a:endParaRPr lang="en-US" dirty="0"/>
          </a:p>
          <a:p>
            <a:r>
              <a:rPr lang="en-US" dirty="0"/>
              <a:t>Policy forms</a:t>
            </a:r>
          </a:p>
          <a:p>
            <a:pPr marL="0" indent="0">
              <a:buNone/>
            </a:pPr>
            <a:r>
              <a:rPr lang="en-US" dirty="0"/>
              <a:t>It is the document which provides evidence of the contract of insurance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33570D-97EA-450D-9C22-5D5A86E932DB}"/>
              </a:ext>
            </a:extLst>
          </p:cNvPr>
          <p:cNvSpPr>
            <a:spLocks noGrp="1"/>
          </p:cNvSpPr>
          <p:nvPr>
            <p:ph idx="1"/>
          </p:nvPr>
        </p:nvSpPr>
        <p:spPr>
          <a:xfrm>
            <a:off x="457200" y="381000"/>
            <a:ext cx="6477000" cy="6019800"/>
          </a:xfrm>
        </p:spPr>
        <p:txBody>
          <a:bodyPr>
            <a:normAutofit/>
          </a:bodyPr>
          <a:lstStyle/>
          <a:p>
            <a:r>
              <a:rPr lang="en-US" dirty="0"/>
              <a:t>Cover note</a:t>
            </a:r>
          </a:p>
          <a:p>
            <a:pPr marL="0" indent="0">
              <a:buNone/>
            </a:pPr>
            <a:r>
              <a:rPr lang="en-US" dirty="0"/>
              <a:t>It is a document issued in advance if due to some reason the policy document cannot be issued right away. It is a temporary in nature and is valid for a specific period of time.</a:t>
            </a:r>
          </a:p>
          <a:p>
            <a:pPr marL="0" indent="0">
              <a:buNone/>
            </a:pPr>
            <a:endParaRPr lang="en-US" dirty="0"/>
          </a:p>
          <a:p>
            <a:r>
              <a:rPr lang="en-US" dirty="0"/>
              <a:t>Certificate of issuance</a:t>
            </a:r>
          </a:p>
          <a:p>
            <a:pPr marL="0" indent="0">
              <a:buNone/>
            </a:pPr>
            <a:r>
              <a:rPr lang="en-US" dirty="0"/>
              <a:t>It provides evidence of insurance to the police and registration authority. It contains essential features of insurance covers including the terms and conditions</a:t>
            </a:r>
          </a:p>
          <a:p>
            <a:endParaRPr lang="en-US" dirty="0"/>
          </a:p>
          <a:p>
            <a:r>
              <a:rPr lang="en-US" dirty="0"/>
              <a:t>Endorsements</a:t>
            </a:r>
          </a:p>
          <a:p>
            <a:pPr marL="0" indent="0">
              <a:buNone/>
            </a:pPr>
            <a:r>
              <a:rPr lang="en-US" dirty="0"/>
              <a:t>If the insurer needs to modify the policy terms and conditions it is done by setting out an alteration in the memorandum attached to the policy and forms the part of it. This memorandum is called an endorsement.</a:t>
            </a:r>
          </a:p>
        </p:txBody>
      </p:sp>
    </p:spTree>
    <p:extLst>
      <p:ext uri="{BB962C8B-B14F-4D97-AF65-F5344CB8AC3E}">
        <p14:creationId xmlns:p14="http://schemas.microsoft.com/office/powerpoint/2010/main" xmlns="" val="4084053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6347713" cy="1320800"/>
          </a:xfrm>
        </p:spPr>
        <p:txBody>
          <a:bodyPr/>
          <a:lstStyle/>
          <a:p>
            <a:r>
              <a:rPr lang="en-US" dirty="0"/>
              <a:t>Procedure for issuing life policy</a:t>
            </a:r>
          </a:p>
        </p:txBody>
      </p:sp>
      <p:sp>
        <p:nvSpPr>
          <p:cNvPr id="3" name="Content Placeholder 2"/>
          <p:cNvSpPr>
            <a:spLocks noGrp="1"/>
          </p:cNvSpPr>
          <p:nvPr>
            <p:ph idx="1"/>
          </p:nvPr>
        </p:nvSpPr>
        <p:spPr>
          <a:xfrm>
            <a:off x="609599" y="1828800"/>
            <a:ext cx="6347714" cy="5029200"/>
          </a:xfrm>
        </p:spPr>
        <p:txBody>
          <a:bodyPr>
            <a:normAutofit/>
          </a:bodyPr>
          <a:lstStyle/>
          <a:p>
            <a:pPr marL="514350" indent="-514350">
              <a:buFont typeface="+mj-lt"/>
              <a:buAutoNum type="arabicPeriod"/>
            </a:pPr>
            <a:r>
              <a:rPr lang="en-US" dirty="0"/>
              <a:t>Scrutinizing the age proved in with the document provided</a:t>
            </a:r>
          </a:p>
          <a:p>
            <a:pPr marL="514350" indent="-514350">
              <a:buFont typeface="+mj-lt"/>
              <a:buAutoNum type="arabicPeriod"/>
            </a:pPr>
            <a:r>
              <a:rPr lang="en-US" dirty="0"/>
              <a:t>Medical examination if deemed necessary</a:t>
            </a:r>
          </a:p>
          <a:p>
            <a:pPr marL="514350" indent="-514350">
              <a:buFont typeface="+mj-lt"/>
              <a:buAutoNum type="arabicPeriod"/>
            </a:pPr>
            <a:r>
              <a:rPr lang="en-US" dirty="0"/>
              <a:t>Identifying the nominee in the event of death of the policy holder</a:t>
            </a:r>
          </a:p>
          <a:p>
            <a:pPr marL="514350" indent="-514350">
              <a:buFont typeface="+mj-lt"/>
              <a:buAutoNum type="arabicPeriod"/>
            </a:pPr>
            <a:r>
              <a:rPr lang="en-US" dirty="0"/>
              <a:t>Stating the conditions of agreeing to conditions of revivals, policy loans, surrender value etc.</a:t>
            </a:r>
          </a:p>
          <a:p>
            <a:pPr marL="514350" indent="-514350">
              <a:buFont typeface="+mj-lt"/>
              <a:buAutoNum type="arabicPeriod"/>
            </a:pPr>
            <a:r>
              <a:rPr lang="en-US" dirty="0"/>
              <a:t>Stating and agreeing to the conditions regarding death claim, maturity claim 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Types of Life Insurance policies </a:t>
            </a:r>
          </a:p>
        </p:txBody>
      </p:sp>
      <p:sp>
        <p:nvSpPr>
          <p:cNvPr id="3" name="Content Placeholder 2"/>
          <p:cNvSpPr>
            <a:spLocks noGrp="1"/>
          </p:cNvSpPr>
          <p:nvPr>
            <p:ph idx="1"/>
          </p:nvPr>
        </p:nvSpPr>
        <p:spPr>
          <a:xfrm>
            <a:off x="609599" y="1930400"/>
            <a:ext cx="6347714" cy="4110963"/>
          </a:xfrm>
        </p:spPr>
        <p:txBody>
          <a:bodyPr/>
          <a:lstStyle/>
          <a:p>
            <a:r>
              <a:rPr lang="en-US" dirty="0"/>
              <a:t>Basic elements in life insurance cover:</a:t>
            </a:r>
          </a:p>
          <a:p>
            <a:pPr>
              <a:buFont typeface="Wingdings" panose="05000000000000000000" pitchFamily="2" charset="2"/>
              <a:buChar char="q"/>
            </a:pPr>
            <a:r>
              <a:rPr lang="en-US" dirty="0"/>
              <a:t> Death cover</a:t>
            </a:r>
          </a:p>
          <a:p>
            <a:pPr marL="0" indent="0">
              <a:buNone/>
            </a:pPr>
            <a:r>
              <a:rPr lang="en-US" dirty="0"/>
              <a:t>Plans which provide only death cover are called Term Insurance Plans</a:t>
            </a:r>
          </a:p>
          <a:p>
            <a:pPr>
              <a:buFont typeface="Wingdings" panose="05000000000000000000" pitchFamily="2" charset="2"/>
              <a:buChar char="q"/>
            </a:pPr>
            <a:r>
              <a:rPr lang="en-US" dirty="0"/>
              <a:t> Risk cover</a:t>
            </a:r>
          </a:p>
          <a:p>
            <a:pPr marL="0" indent="0">
              <a:buNone/>
            </a:pPr>
            <a:r>
              <a:rPr lang="en-US" dirty="0"/>
              <a:t>The benefits which are paid on the survival of insured person within the specified period is called Pure End Plans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3F9A5-E351-4FDC-ABEB-854CC52373DF}"/>
              </a:ext>
            </a:extLst>
          </p:cNvPr>
          <p:cNvSpPr>
            <a:spLocks noGrp="1"/>
          </p:cNvSpPr>
          <p:nvPr>
            <p:ph type="title"/>
          </p:nvPr>
        </p:nvSpPr>
        <p:spPr>
          <a:xfrm>
            <a:off x="533400" y="18757"/>
            <a:ext cx="6347713" cy="1320800"/>
          </a:xfrm>
        </p:spPr>
        <p:txBody>
          <a:bodyPr/>
          <a:lstStyle/>
          <a:p>
            <a:r>
              <a:rPr lang="en-US" dirty="0"/>
              <a:t>Important life insurance policies</a:t>
            </a:r>
          </a:p>
        </p:txBody>
      </p:sp>
      <p:sp>
        <p:nvSpPr>
          <p:cNvPr id="3" name="Content Placeholder 2">
            <a:extLst>
              <a:ext uri="{FF2B5EF4-FFF2-40B4-BE49-F238E27FC236}">
                <a16:creationId xmlns:a16="http://schemas.microsoft.com/office/drawing/2014/main" xmlns="" id="{58C972D7-5D64-4042-9A06-AFCF41DEC09D}"/>
              </a:ext>
            </a:extLst>
          </p:cNvPr>
          <p:cNvSpPr>
            <a:spLocks noGrp="1"/>
          </p:cNvSpPr>
          <p:nvPr>
            <p:ph idx="1"/>
          </p:nvPr>
        </p:nvSpPr>
        <p:spPr>
          <a:xfrm>
            <a:off x="457200" y="1339557"/>
            <a:ext cx="6858000" cy="5243805"/>
          </a:xfrm>
        </p:spPr>
        <p:txBody>
          <a:bodyPr>
            <a:normAutofit/>
          </a:bodyPr>
          <a:lstStyle/>
          <a:p>
            <a:r>
              <a:rPr lang="en-US" dirty="0"/>
              <a:t>Whole Life Insurance</a:t>
            </a:r>
          </a:p>
          <a:p>
            <a:pPr marL="0" indent="0">
              <a:buNone/>
            </a:pPr>
            <a:r>
              <a:rPr lang="en-US" dirty="0"/>
              <a:t>A whole life insurance policy covers the life assured for whole life, or in some cases, up to the age of 100 years. Unlike, term plans, which are for a specified term. </a:t>
            </a:r>
          </a:p>
          <a:p>
            <a:pPr marL="0" indent="0">
              <a:buNone/>
            </a:pPr>
            <a:r>
              <a:rPr lang="en-US" dirty="0"/>
              <a:t>The sum assured or the coverage is decided at the time of policy purchase and is paid to the nominee at the time of death claim of the life assured along with bonuses if any.</a:t>
            </a:r>
          </a:p>
          <a:p>
            <a:pPr marL="0" indent="0">
              <a:buNone/>
            </a:pPr>
            <a:endParaRPr lang="en-US" dirty="0"/>
          </a:p>
          <a:p>
            <a:r>
              <a:rPr lang="en-US" dirty="0"/>
              <a:t>Endowment Plans</a:t>
            </a:r>
          </a:p>
          <a:p>
            <a:pPr marL="0" indent="0">
              <a:buNone/>
            </a:pPr>
            <a:r>
              <a:rPr lang="en-US" dirty="0"/>
              <a:t>Endowment plan is another type of life insurance plan, which is a combination of insurance and saving.</a:t>
            </a:r>
          </a:p>
          <a:p>
            <a:pPr marL="0" indent="0">
              <a:buNone/>
            </a:pPr>
            <a:r>
              <a:rPr lang="en-US" dirty="0"/>
              <a:t>A certain amount is kept for life cover – insurance, while the rest is invested by the life insurance company. In an endowment plan, if the life assured outlives the policy term, the insurance company offers him the maturity benefit.</a:t>
            </a:r>
          </a:p>
          <a:p>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xmlns="" val="390898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C55779-7432-4891-B83D-9E49437ED825}"/>
              </a:ext>
            </a:extLst>
          </p:cNvPr>
          <p:cNvSpPr>
            <a:spLocks noGrp="1"/>
          </p:cNvSpPr>
          <p:nvPr>
            <p:ph idx="1"/>
          </p:nvPr>
        </p:nvSpPr>
        <p:spPr>
          <a:xfrm>
            <a:off x="533400" y="609600"/>
            <a:ext cx="6629400" cy="6248400"/>
          </a:xfrm>
        </p:spPr>
        <p:txBody>
          <a:bodyPr>
            <a:normAutofit/>
          </a:bodyPr>
          <a:lstStyle/>
          <a:p>
            <a:r>
              <a:rPr lang="en-US" dirty="0"/>
              <a:t>Money Back Life Insurance</a:t>
            </a:r>
          </a:p>
          <a:p>
            <a:pPr marL="0" indent="0">
              <a:buNone/>
            </a:pPr>
            <a:r>
              <a:rPr lang="en-US" dirty="0"/>
              <a:t>Money back plan is a unique type of life insurance policy, wherein a percentage of the sum assured is paid back to the insured on periodic intervals as survival benefit.</a:t>
            </a:r>
          </a:p>
          <a:p>
            <a:pPr marL="0" indent="0">
              <a:buNone/>
            </a:pPr>
            <a:r>
              <a:rPr lang="en-US" dirty="0"/>
              <a:t>Money back plans are also eligible to receive the bonuses declared by the company from time to time. This way, policyholder can meet short-term financial goals.</a:t>
            </a:r>
          </a:p>
          <a:p>
            <a:r>
              <a:rPr lang="en-US" dirty="0"/>
              <a:t>Retirement Plan</a:t>
            </a:r>
          </a:p>
          <a:p>
            <a:pPr marL="0" indent="0">
              <a:buNone/>
            </a:pPr>
            <a:r>
              <a:rPr lang="en-US" dirty="0"/>
              <a:t>Retirement plan helps to build corpus for your retirement. Helping you to live independently financially and without worries. Most of the child plans provide annual installments or one time payout after the age of 60 years.</a:t>
            </a:r>
          </a:p>
          <a:p>
            <a:r>
              <a:rPr lang="en-US" dirty="0"/>
              <a:t>Group insurance</a:t>
            </a:r>
          </a:p>
          <a:p>
            <a:pPr marL="0" indent="0">
              <a:buNone/>
            </a:pPr>
            <a:r>
              <a:rPr lang="en-US" dirty="0"/>
              <a:t>Group Insurance covers a defined group of people, for example members of a professional association, or a society or employees of an organization. Group Insurance may offer life cover, health cover, and/or other types of personal insurance.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xmlns="" val="351773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15EB33-0EA9-45DF-A296-6B26BC27A863}"/>
              </a:ext>
            </a:extLst>
          </p:cNvPr>
          <p:cNvSpPr>
            <a:spLocks noGrp="1"/>
          </p:cNvSpPr>
          <p:nvPr>
            <p:ph idx="1"/>
          </p:nvPr>
        </p:nvSpPr>
        <p:spPr>
          <a:xfrm>
            <a:off x="457200" y="381000"/>
            <a:ext cx="6629400" cy="6324600"/>
          </a:xfrm>
        </p:spPr>
        <p:txBody>
          <a:bodyPr>
            <a:normAutofit/>
          </a:bodyPr>
          <a:lstStyle/>
          <a:p>
            <a:r>
              <a:rPr lang="en-US" dirty="0"/>
              <a:t>Unit Linked Plans (ULIPs)</a:t>
            </a:r>
          </a:p>
          <a:p>
            <a:pPr marL="0" indent="0">
              <a:buNone/>
            </a:pPr>
            <a:r>
              <a:rPr lang="en-US" dirty="0"/>
              <a:t>A unit linked plan is a comprehensive combination of insurance and investment. The premium paid towards ULIP is partly used as a risk cover (insurance) and partly is invested in funds. One can invest in different funds offered by the insurance company depending on his risk appetite. The insurance company then invests the accumulated amount in the capital market i.e. in bonds, equities, debts, market funds, or a hybrid funds</a:t>
            </a:r>
          </a:p>
          <a:p>
            <a:r>
              <a:rPr lang="en-US" dirty="0"/>
              <a:t>Child Plan</a:t>
            </a:r>
          </a:p>
          <a:p>
            <a:pPr marL="0" indent="0">
              <a:buNone/>
            </a:pPr>
            <a:r>
              <a:rPr lang="en-US" dirty="0"/>
              <a:t>Child plan helps to build corpus for child’s future growth. Child plans help to build funds for child’s education and marriage. Most of the Child Plan provides annual installments or one time payout after the age of 18 years.</a:t>
            </a:r>
          </a:p>
          <a:p>
            <a:pPr marL="0" indent="0">
              <a:buNone/>
            </a:pPr>
            <a:r>
              <a:rPr lang="en-US" dirty="0"/>
              <a:t>In case of an unfortunate event, the insured parent passes away during the policy term - immediate payment is payable by the insurance company. Some child plans waive off the future premiums on death of the life insured and the policy continues till maturity.</a:t>
            </a:r>
          </a:p>
          <a:p>
            <a:pPr marL="0" indent="0">
              <a:buNone/>
            </a:pPr>
            <a:endParaRPr lang="en-US" dirty="0"/>
          </a:p>
          <a:p>
            <a:endParaRPr lang="en-US" dirty="0"/>
          </a:p>
        </p:txBody>
      </p:sp>
    </p:spTree>
    <p:extLst>
      <p:ext uri="{BB962C8B-B14F-4D97-AF65-F5344CB8AC3E}">
        <p14:creationId xmlns:p14="http://schemas.microsoft.com/office/powerpoint/2010/main" xmlns="" val="767225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6347713" cy="1320800"/>
          </a:xfrm>
        </p:spPr>
        <p:txBody>
          <a:bodyPr>
            <a:normAutofit/>
          </a:bodyPr>
          <a:lstStyle/>
          <a:p>
            <a:r>
              <a:rPr lang="en-US" dirty="0"/>
              <a:t>An overview of Lump Sum</a:t>
            </a:r>
            <a:br>
              <a:rPr lang="en-US" dirty="0"/>
            </a:br>
            <a:r>
              <a:rPr lang="en-US" dirty="0"/>
              <a:t>Policies</a:t>
            </a:r>
          </a:p>
        </p:txBody>
      </p:sp>
      <p:sp>
        <p:nvSpPr>
          <p:cNvPr id="3" name="Content Placeholder 2"/>
          <p:cNvSpPr>
            <a:spLocks noGrp="1"/>
          </p:cNvSpPr>
          <p:nvPr>
            <p:ph idx="1"/>
          </p:nvPr>
        </p:nvSpPr>
        <p:spPr>
          <a:xfrm>
            <a:off x="457200" y="1600200"/>
            <a:ext cx="6705600" cy="5257800"/>
          </a:xfrm>
        </p:spPr>
        <p:txBody>
          <a:bodyPr>
            <a:normAutofit/>
          </a:bodyPr>
          <a:lstStyle/>
          <a:p>
            <a:r>
              <a:rPr lang="en-US" dirty="0"/>
              <a:t>Most people prefer to buy a single premium life insurance policy when they have a lump sum available with themselves. It may be a hefty tax fund, a cash gift from a relative an inheritance or some windfall gains in case of business owners. If you do not wish to spend this money right away and are wary of investing it in the markets, or you think there is some more insurance cover you could do with, you can certainly opt for a single premium life insurance policy.</a:t>
            </a:r>
          </a:p>
          <a:p>
            <a:r>
              <a:rPr lang="en-US" dirty="0"/>
              <a:t>Since the policy is paid up in full upfront you never have to worry again about the policy getting lapsed in case you forget to pay the premium. It is valid till the entire term of the policy and renders the sum assured after the policy term comes to an end. Creates cash value.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Installment/Annuity policies</a:t>
            </a:r>
          </a:p>
        </p:txBody>
      </p:sp>
      <p:sp>
        <p:nvSpPr>
          <p:cNvPr id="3" name="Content Placeholder 2"/>
          <p:cNvSpPr>
            <a:spLocks noGrp="1"/>
          </p:cNvSpPr>
          <p:nvPr>
            <p:ph idx="1"/>
          </p:nvPr>
        </p:nvSpPr>
        <p:spPr>
          <a:xfrm>
            <a:off x="609599" y="1676400"/>
            <a:ext cx="6347714" cy="4364963"/>
          </a:xfrm>
        </p:spPr>
        <p:txBody>
          <a:bodyPr>
            <a:normAutofit/>
          </a:bodyPr>
          <a:lstStyle/>
          <a:p>
            <a:pPr>
              <a:buFont typeface="Wingdings" panose="05000000000000000000" pitchFamily="2" charset="2"/>
              <a:buChar char="Ø"/>
            </a:pPr>
            <a:r>
              <a:rPr lang="en-US" b="1" dirty="0"/>
              <a:t> </a:t>
            </a:r>
            <a:r>
              <a:rPr lang="en-US" dirty="0"/>
              <a:t>Life annuity is an insurance product in which the annuitant receives a series of future payments for his/her lifetime after retirement. The annuitant has to pay a predetermined payment or a series of regular payments till he/she is working.</a:t>
            </a:r>
            <a:br>
              <a:rPr lang="en-US" dirty="0"/>
            </a:br>
            <a:r>
              <a:rPr lang="en-US" dirty="0"/>
              <a:t/>
            </a:r>
            <a:br>
              <a:rPr lang="en-US" dirty="0"/>
            </a:br>
            <a:r>
              <a:rPr lang="en-US" dirty="0"/>
              <a:t>Life annuity provides financial support to the retirees and helps them maintain a similar standard of living as before retirement. In a life annuity the uncertainty of the annuitant's life span is shifted to the insurer.</a:t>
            </a:r>
            <a:br>
              <a:rPr lang="en-US"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347713" cy="1320800"/>
          </a:xfrm>
        </p:spPr>
        <p:txBody>
          <a:bodyPr/>
          <a:lstStyle/>
          <a:p>
            <a:r>
              <a:rPr lang="en-US" dirty="0"/>
              <a:t>Rider benefits</a:t>
            </a:r>
          </a:p>
        </p:txBody>
      </p:sp>
      <p:sp>
        <p:nvSpPr>
          <p:cNvPr id="3" name="Content Placeholder 2"/>
          <p:cNvSpPr>
            <a:spLocks noGrp="1"/>
          </p:cNvSpPr>
          <p:nvPr>
            <p:ph idx="1"/>
          </p:nvPr>
        </p:nvSpPr>
        <p:spPr>
          <a:xfrm>
            <a:off x="609599" y="1447800"/>
            <a:ext cx="6347714" cy="5029200"/>
          </a:xfrm>
        </p:spPr>
        <p:txBody>
          <a:bodyPr>
            <a:normAutofit/>
          </a:bodyPr>
          <a:lstStyle/>
          <a:p>
            <a:r>
              <a:rPr lang="en-US" dirty="0"/>
              <a:t>A rider is an insurance policy provision that adds benefits to or amends the terms of a basic insurance policy. Riders provide insured parties with options such as additional coverage, or they may even restrict or limit coverage.</a:t>
            </a:r>
          </a:p>
          <a:p>
            <a:pPr marL="0" indent="0">
              <a:buNone/>
            </a:pPr>
            <a:endParaRPr lang="en-US" dirty="0"/>
          </a:p>
          <a:p>
            <a:r>
              <a:rPr lang="en-US" dirty="0"/>
              <a:t>There is an additional cost if a party decides to purchase a rider. Most are low because they involve very little underwriting.</a:t>
            </a:r>
          </a:p>
          <a:p>
            <a:pPr marL="0" indent="0">
              <a:buNone/>
            </a:pPr>
            <a:endParaRPr lang="en-US" dirty="0"/>
          </a:p>
          <a:p>
            <a:r>
              <a:rPr lang="en-US" dirty="0"/>
              <a:t>A rider is also referred to as an insurance endorsement. It can be added to policies that cover life, homes, autos, and rental units.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Insurance-Meaning</a:t>
            </a:r>
          </a:p>
        </p:txBody>
      </p:sp>
      <p:sp>
        <p:nvSpPr>
          <p:cNvPr id="3" name="Content Placeholder 2"/>
          <p:cNvSpPr>
            <a:spLocks noGrp="1"/>
          </p:cNvSpPr>
          <p:nvPr>
            <p:ph idx="1"/>
          </p:nvPr>
        </p:nvSpPr>
        <p:spPr>
          <a:xfrm>
            <a:off x="609599" y="1524000"/>
            <a:ext cx="6629402" cy="4517363"/>
          </a:xfrm>
        </p:spPr>
        <p:txBody>
          <a:bodyPr>
            <a:normAutofit/>
          </a:bodyPr>
          <a:lstStyle/>
          <a:p>
            <a:r>
              <a:rPr lang="en-US" dirty="0"/>
              <a:t>Life Insurance is defined as a contract between the policy holder and the insurance company, where the life insurance company pays a specific sum to the insured individual's family upon his death. The life insurance sum is paid in exchange for a specific amount of premium. Life is beautiful, but also uncertain. Whatever you do, however smart and hard you work, you are never sure what life has in store for you.</a:t>
            </a:r>
          </a:p>
          <a:p>
            <a:endParaRPr lang="en-US" dirty="0"/>
          </a:p>
          <a:p>
            <a:r>
              <a:rPr lang="en-US" dirty="0"/>
              <a:t>It is therefore important that you do not leave anything to chance, especially ‘life insurance’. As death is the only certain thing in life, apart from taxes, it pays to insure it well in advance.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71" y="381000"/>
            <a:ext cx="6705600" cy="1320800"/>
          </a:xfrm>
        </p:spPr>
        <p:txBody>
          <a:bodyPr>
            <a:normAutofit fontScale="90000"/>
          </a:bodyPr>
          <a:lstStyle/>
          <a:p>
            <a:r>
              <a:rPr lang="en-US" dirty="0"/>
              <a:t>Public &amp; Private sector companies in Life insurance Business in India</a:t>
            </a:r>
          </a:p>
        </p:txBody>
      </p:sp>
      <p:sp>
        <p:nvSpPr>
          <p:cNvPr id="4" name="Text Placeholder 3">
            <a:extLst>
              <a:ext uri="{FF2B5EF4-FFF2-40B4-BE49-F238E27FC236}">
                <a16:creationId xmlns:a16="http://schemas.microsoft.com/office/drawing/2014/main" xmlns="" id="{25C7BAC3-330D-457F-804A-83DC76378CCB}"/>
              </a:ext>
            </a:extLst>
          </p:cNvPr>
          <p:cNvSpPr>
            <a:spLocks noGrp="1"/>
          </p:cNvSpPr>
          <p:nvPr>
            <p:ph type="body" idx="1"/>
          </p:nvPr>
        </p:nvSpPr>
        <p:spPr/>
        <p:txBody>
          <a:bodyPr/>
          <a:lstStyle/>
          <a:p>
            <a:r>
              <a:rPr lang="en-US" dirty="0"/>
              <a:t>PUBLIC	</a:t>
            </a:r>
          </a:p>
        </p:txBody>
      </p:sp>
      <p:sp>
        <p:nvSpPr>
          <p:cNvPr id="5" name="Content Placeholder 4">
            <a:extLst>
              <a:ext uri="{FF2B5EF4-FFF2-40B4-BE49-F238E27FC236}">
                <a16:creationId xmlns:a16="http://schemas.microsoft.com/office/drawing/2014/main" xmlns="" id="{A209055B-4DD2-4BB5-B918-5C3DA8AE0E85}"/>
              </a:ext>
            </a:extLst>
          </p:cNvPr>
          <p:cNvSpPr>
            <a:spLocks noGrp="1"/>
          </p:cNvSpPr>
          <p:nvPr>
            <p:ph sz="half" idx="2"/>
          </p:nvPr>
        </p:nvSpPr>
        <p:spPr/>
        <p:txBody>
          <a:bodyPr/>
          <a:lstStyle/>
          <a:p>
            <a:r>
              <a:rPr lang="en-US" dirty="0"/>
              <a:t>LIFE INSURANCE CORPORATION OF INDIA</a:t>
            </a:r>
          </a:p>
        </p:txBody>
      </p:sp>
      <p:sp>
        <p:nvSpPr>
          <p:cNvPr id="6" name="Text Placeholder 5">
            <a:extLst>
              <a:ext uri="{FF2B5EF4-FFF2-40B4-BE49-F238E27FC236}">
                <a16:creationId xmlns:a16="http://schemas.microsoft.com/office/drawing/2014/main" xmlns="" id="{F4754D33-AD09-4C33-A9D4-0E6E39FA5E4C}"/>
              </a:ext>
            </a:extLst>
          </p:cNvPr>
          <p:cNvSpPr>
            <a:spLocks noGrp="1"/>
          </p:cNvSpPr>
          <p:nvPr>
            <p:ph type="body" sz="quarter" idx="3"/>
          </p:nvPr>
        </p:nvSpPr>
        <p:spPr/>
        <p:txBody>
          <a:bodyPr/>
          <a:lstStyle/>
          <a:p>
            <a:r>
              <a:rPr lang="en-US" dirty="0"/>
              <a:t>PRIVATE</a:t>
            </a:r>
          </a:p>
        </p:txBody>
      </p:sp>
      <p:sp>
        <p:nvSpPr>
          <p:cNvPr id="7" name="Content Placeholder 6">
            <a:extLst>
              <a:ext uri="{FF2B5EF4-FFF2-40B4-BE49-F238E27FC236}">
                <a16:creationId xmlns:a16="http://schemas.microsoft.com/office/drawing/2014/main" xmlns="" id="{D3D5C548-C209-403B-A105-03E34847FD8E}"/>
              </a:ext>
            </a:extLst>
          </p:cNvPr>
          <p:cNvSpPr>
            <a:spLocks noGrp="1"/>
          </p:cNvSpPr>
          <p:nvPr>
            <p:ph sz="quarter" idx="4"/>
          </p:nvPr>
        </p:nvSpPr>
        <p:spPr/>
        <p:txBody>
          <a:bodyPr/>
          <a:lstStyle/>
          <a:p>
            <a:r>
              <a:rPr lang="en-US" dirty="0"/>
              <a:t>HDFC STANDARD LIFE INSURANCE CO LTD</a:t>
            </a:r>
          </a:p>
          <a:p>
            <a:r>
              <a:rPr lang="en-US" dirty="0"/>
              <a:t>MAX LIFE INSURANCE CO LTD</a:t>
            </a:r>
          </a:p>
          <a:p>
            <a:r>
              <a:rPr lang="en-US" dirty="0"/>
              <a:t>ICICI PRUDENTIAL LIFE INSURANCE CO LTD</a:t>
            </a:r>
          </a:p>
          <a:p>
            <a:r>
              <a:rPr lang="en-US" dirty="0"/>
              <a:t>BAJAJ ALLIANZ LIFE INSURANCE CO LTD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623"/>
            <a:ext cx="6347713" cy="1320800"/>
          </a:xfrm>
        </p:spPr>
        <p:txBody>
          <a:bodyPr>
            <a:normAutofit/>
          </a:bodyPr>
          <a:lstStyle/>
          <a:p>
            <a:r>
              <a:rPr lang="fi-FI" dirty="0"/>
              <a:t>Pradhan Mantri Jeevan Jyoti Bima Yojana 2015</a:t>
            </a:r>
            <a:endParaRPr lang="en-US" dirty="0"/>
          </a:p>
        </p:txBody>
      </p:sp>
      <p:sp>
        <p:nvSpPr>
          <p:cNvPr id="3" name="Content Placeholder 2"/>
          <p:cNvSpPr>
            <a:spLocks noGrp="1"/>
          </p:cNvSpPr>
          <p:nvPr>
            <p:ph idx="1"/>
          </p:nvPr>
        </p:nvSpPr>
        <p:spPr>
          <a:xfrm>
            <a:off x="457200" y="1384423"/>
            <a:ext cx="6934200" cy="5409954"/>
          </a:xfrm>
        </p:spPr>
        <p:txBody>
          <a:bodyPr>
            <a:normAutofit fontScale="85000" lnSpcReduction="10000"/>
          </a:bodyPr>
          <a:lstStyle/>
          <a:p>
            <a:r>
              <a:rPr lang="en-US" dirty="0"/>
              <a:t>Is a government-backed Life insurance scheme in India. It was originally mentioned in the 2015 Budget speech by Finance Minister Arun Jaitley in February 2015.It was formally launched by Prime Minister Narendra Modi on 9 May in Kolkata.</a:t>
            </a:r>
            <a:endParaRPr lang="en-US" baseline="30000" dirty="0"/>
          </a:p>
          <a:p>
            <a:r>
              <a:rPr lang="en-US" dirty="0"/>
              <a:t>As of May 2015, only 20% of India's population has any kind of insurance, this scheme aims to increase the number.</a:t>
            </a:r>
            <a:r>
              <a:rPr lang="en-US" baseline="30000" dirty="0"/>
              <a:t> </a:t>
            </a:r>
            <a:r>
              <a:rPr lang="en-US" dirty="0"/>
              <a:t>Pradhan Mantri Jeevan Jyoti </a:t>
            </a:r>
            <a:r>
              <a:rPr lang="en-US" dirty="0" err="1"/>
              <a:t>Bima</a:t>
            </a:r>
            <a:r>
              <a:rPr lang="en-US" dirty="0"/>
              <a:t> Yojana is available to people between 18 and 50 years of age with bank accounts. It has an annual premium of ₹330.</a:t>
            </a:r>
          </a:p>
          <a:p>
            <a:r>
              <a:rPr lang="en-US" dirty="0"/>
              <a:t> The GST is exempted on Pradhan Mantri Jeevan Jyoti </a:t>
            </a:r>
            <a:r>
              <a:rPr lang="en-US" dirty="0" err="1"/>
              <a:t>Bima</a:t>
            </a:r>
            <a:r>
              <a:rPr lang="en-US" dirty="0"/>
              <a:t> Yojana. The amount will be automatically debited from the account. In case of death due to any cause, the payment to the nominee will be ₹2 lakh. </a:t>
            </a:r>
          </a:p>
          <a:p>
            <a:r>
              <a:rPr lang="en-US" dirty="0"/>
              <a:t>This scheme will be linked also to the bank accounts opened under the Pradhan Mantri Jan </a:t>
            </a:r>
            <a:r>
              <a:rPr lang="en-US" dirty="0" err="1"/>
              <a:t>Dhan</a:t>
            </a:r>
            <a:r>
              <a:rPr lang="en-US" dirty="0"/>
              <a:t> Yojana scheme. Most of these account had zero balance initially. The government aims to reduce the number of such zero balance accounts by using this and related schemes.</a:t>
            </a:r>
          </a:p>
          <a:p>
            <a:r>
              <a:rPr lang="en-US" dirty="0"/>
              <a:t>Now all Bank account holders can avail this facility through their net-banking service facility or filling a form at the bank branch at any time of the year.</a:t>
            </a:r>
          </a:p>
          <a:p>
            <a:r>
              <a:rPr lang="en-US" dirty="0"/>
              <a:t>The premium is deducted automatically from the insured's bank account. Insured's family members will receive a sum insured of 2 lac Rupees after insured's death.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37846"/>
          </a:xfrm>
        </p:spPr>
        <p:txBody>
          <a:bodyPr/>
          <a:lstStyle/>
          <a:p>
            <a:r>
              <a:rPr lang="en-US" dirty="0"/>
              <a:t>Features of Life Insurance</a:t>
            </a:r>
          </a:p>
        </p:txBody>
      </p:sp>
      <p:sp>
        <p:nvSpPr>
          <p:cNvPr id="3" name="Content Placeholder 2"/>
          <p:cNvSpPr>
            <a:spLocks noGrp="1"/>
          </p:cNvSpPr>
          <p:nvPr>
            <p:ph idx="1"/>
          </p:nvPr>
        </p:nvSpPr>
        <p:spPr>
          <a:xfrm>
            <a:off x="474785" y="1447800"/>
            <a:ext cx="6629400" cy="5410200"/>
          </a:xfrm>
        </p:spPr>
        <p:txBody>
          <a:bodyPr>
            <a:noAutofit/>
          </a:bodyPr>
          <a:lstStyle/>
          <a:p>
            <a:r>
              <a:rPr lang="en-US" dirty="0"/>
              <a:t>Policyholder: Policyholder is the individual who pays the premium for the life insurance policy and signs a life insurance contract with a life insurance company.</a:t>
            </a:r>
          </a:p>
          <a:p>
            <a:r>
              <a:rPr lang="en-US" dirty="0" err="1"/>
              <a:t>Premium:A</a:t>
            </a:r>
            <a:r>
              <a:rPr lang="en-US" dirty="0"/>
              <a:t> premium is the cost the policyholder pays the life insurance company for covering his/her life.</a:t>
            </a:r>
          </a:p>
          <a:p>
            <a:r>
              <a:rPr lang="en-US" dirty="0"/>
              <a:t>Maturity: Maturity is the stage at which the policy term is completed and the life insurance contract ends.</a:t>
            </a:r>
          </a:p>
          <a:p>
            <a:r>
              <a:rPr lang="en-US" dirty="0"/>
              <a:t>Insured: Insured is the individual whose life is secured via the life insurance. After his/her death the insurance company is accountable to provide a financial amount to the dependents.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73411E-F54C-4DFC-83EC-8DFF4A3F75EE}"/>
              </a:ext>
            </a:extLst>
          </p:cNvPr>
          <p:cNvSpPr>
            <a:spLocks noGrp="1"/>
          </p:cNvSpPr>
          <p:nvPr>
            <p:ph idx="1"/>
          </p:nvPr>
        </p:nvSpPr>
        <p:spPr>
          <a:xfrm>
            <a:off x="609600" y="990600"/>
            <a:ext cx="6347714" cy="5584163"/>
          </a:xfrm>
        </p:spPr>
        <p:txBody>
          <a:bodyPr/>
          <a:lstStyle/>
          <a:p>
            <a:r>
              <a:rPr lang="en-US" dirty="0"/>
              <a:t>Sum Assured: The amount the insurance company pays the dependents of the insured if those events occur which are specified in the life insurance contract.</a:t>
            </a:r>
          </a:p>
          <a:p>
            <a:r>
              <a:rPr lang="en-US" dirty="0"/>
              <a:t>Policy Term: Policy term is the specified duration (listed in the life insurance contract) for which the insurance company provides a life cover and the time period during which the contract is active (listed in the life insurance contract).</a:t>
            </a:r>
          </a:p>
          <a:p>
            <a:r>
              <a:rPr lang="en-US" dirty="0"/>
              <a:t>Nominee: A nominee is an individual listed in the life insurance contract who is entitled to receive the predetermined compensation, as a part of the policy.</a:t>
            </a:r>
          </a:p>
          <a:p>
            <a:r>
              <a:rPr lang="en-US" dirty="0"/>
              <a:t>Claim: On the insured's demise, the nominees can file a claim with the insurance provider in order to receive the predetermined payout amount.</a:t>
            </a:r>
          </a:p>
          <a:p>
            <a:endParaRPr lang="en-US" dirty="0"/>
          </a:p>
        </p:txBody>
      </p:sp>
    </p:spTree>
    <p:extLst>
      <p:ext uri="{BB962C8B-B14F-4D97-AF65-F5344CB8AC3E}">
        <p14:creationId xmlns:p14="http://schemas.microsoft.com/office/powerpoint/2010/main" xmlns="" val="67215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331" y="228600"/>
            <a:ext cx="6347713" cy="1320800"/>
          </a:xfrm>
        </p:spPr>
        <p:txBody>
          <a:bodyPr/>
          <a:lstStyle/>
          <a:p>
            <a:r>
              <a:rPr lang="en-US" dirty="0"/>
              <a:t>Benefits of Life Insurance</a:t>
            </a:r>
          </a:p>
        </p:txBody>
      </p:sp>
      <p:sp>
        <p:nvSpPr>
          <p:cNvPr id="3" name="Content Placeholder 2"/>
          <p:cNvSpPr>
            <a:spLocks noGrp="1"/>
          </p:cNvSpPr>
          <p:nvPr>
            <p:ph idx="1"/>
          </p:nvPr>
        </p:nvSpPr>
        <p:spPr>
          <a:xfrm>
            <a:off x="500574" y="889000"/>
            <a:ext cx="6781801" cy="5410200"/>
          </a:xfrm>
        </p:spPr>
        <p:txBody>
          <a:bodyPr>
            <a:noAutofit/>
          </a:bodyPr>
          <a:lstStyle/>
          <a:p>
            <a:r>
              <a:rPr lang="en-US" sz="1600" dirty="0"/>
              <a:t>1. Risk Coverage: Insurance provides risk coverage to the insured family in form of monetary compensation in lieu of premium paid.</a:t>
            </a:r>
          </a:p>
          <a:p>
            <a:r>
              <a:rPr lang="en-US" sz="1600" dirty="0"/>
              <a:t>2. Difference plans for different uses: Insurance companies offer a different type of plan to the insured depending on his need for insurance. More benefits come with the more premium.</a:t>
            </a:r>
          </a:p>
          <a:p>
            <a:r>
              <a:rPr lang="en-US" sz="1600" dirty="0"/>
              <a:t>3. Cover for Health Expenses: These policies also cover hospitalization expenses and critical illness treatment.</a:t>
            </a:r>
          </a:p>
          <a:p>
            <a:r>
              <a:rPr lang="en-US" sz="1600" dirty="0"/>
              <a:t>4. Promotes Savings/ Helps in Wealth creation: Insurance policies also come with the saving plan i.e. they invest your money in profitable ventures.</a:t>
            </a:r>
          </a:p>
          <a:p>
            <a:r>
              <a:rPr lang="en-US" sz="1600" dirty="0"/>
              <a:t>5. Guaranteed Income:  Insurance policies come with the guaranteed sum assured amount which is payable on happening of the event.</a:t>
            </a:r>
          </a:p>
          <a:p>
            <a:r>
              <a:rPr lang="en-US" sz="1600" dirty="0"/>
              <a:t>6.  Loan Facility: Insurance companies provide the option to the insured that they can borrow a certain sum of amount. This option is available on selected policies only.  </a:t>
            </a:r>
          </a:p>
          <a:p>
            <a:r>
              <a:rPr lang="en-US" sz="1600" dirty="0"/>
              <a:t>7. Tax Benefits: Insurance premium is tax deductible under section 80C of the income tax Act, 1961</a:t>
            </a:r>
          </a:p>
          <a:p>
            <a:pPr marL="0" indent="0">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Life Insurance</a:t>
            </a:r>
          </a:p>
        </p:txBody>
      </p:sp>
      <p:sp>
        <p:nvSpPr>
          <p:cNvPr id="3" name="Content Placeholder 2"/>
          <p:cNvSpPr>
            <a:spLocks noGrp="1"/>
          </p:cNvSpPr>
          <p:nvPr>
            <p:ph idx="1"/>
          </p:nvPr>
        </p:nvSpPr>
        <p:spPr>
          <a:xfrm>
            <a:off x="609599" y="1524000"/>
            <a:ext cx="6347714" cy="4517363"/>
          </a:xfrm>
        </p:spPr>
        <p:txBody>
          <a:bodyPr>
            <a:normAutofit/>
          </a:bodyPr>
          <a:lstStyle/>
          <a:p>
            <a:pPr marL="0" indent="0">
              <a:buNone/>
            </a:pPr>
            <a:r>
              <a:rPr lang="en-US" dirty="0"/>
              <a:t>With life insurance in place, you can:</a:t>
            </a:r>
          </a:p>
          <a:p>
            <a:endParaRPr lang="en-US" dirty="0"/>
          </a:p>
          <a:p>
            <a:r>
              <a:rPr lang="en-US" dirty="0"/>
              <a:t>Ensure your mortgage is paid and your family is comfortable after your death</a:t>
            </a:r>
          </a:p>
          <a:p>
            <a:r>
              <a:rPr lang="en-US" dirty="0"/>
              <a:t>Avoid infighting among survivors over your remaining assets</a:t>
            </a:r>
          </a:p>
          <a:p>
            <a:r>
              <a:rPr lang="en-US" dirty="0"/>
              <a:t>Cover costs like funeral expenses and estate taxes</a:t>
            </a:r>
          </a:p>
          <a:p>
            <a:r>
              <a:rPr lang="en-US" dirty="0"/>
              <a:t>Provide liability protection for your estate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6858001" cy="1320800"/>
          </a:xfrm>
        </p:spPr>
        <p:txBody>
          <a:bodyPr>
            <a:normAutofit/>
          </a:bodyPr>
          <a:lstStyle/>
          <a:p>
            <a:r>
              <a:rPr lang="en-US" dirty="0"/>
              <a:t>Contents of life insurance policy</a:t>
            </a:r>
          </a:p>
        </p:txBody>
      </p:sp>
      <p:sp>
        <p:nvSpPr>
          <p:cNvPr id="3" name="Content Placeholder 2"/>
          <p:cNvSpPr>
            <a:spLocks noGrp="1"/>
          </p:cNvSpPr>
          <p:nvPr>
            <p:ph idx="1"/>
          </p:nvPr>
        </p:nvSpPr>
        <p:spPr>
          <a:xfrm>
            <a:off x="533401" y="905412"/>
            <a:ext cx="6477000" cy="5892800"/>
          </a:xfrm>
        </p:spPr>
        <p:txBody>
          <a:bodyPr>
            <a:noAutofit/>
          </a:bodyPr>
          <a:lstStyle/>
          <a:p>
            <a:r>
              <a:rPr lang="en-US" dirty="0"/>
              <a:t> Heading</a:t>
            </a:r>
          </a:p>
          <a:p>
            <a:pPr marL="0" indent="0">
              <a:buNone/>
            </a:pPr>
            <a:r>
              <a:rPr lang="en-US" dirty="0"/>
              <a:t>It contains the name and address of the insurer, jurisdiction in legal disputes etc.</a:t>
            </a:r>
          </a:p>
          <a:p>
            <a:r>
              <a:rPr lang="en-US" dirty="0"/>
              <a:t>Preamble</a:t>
            </a:r>
          </a:p>
          <a:p>
            <a:pPr marL="0" indent="0">
              <a:buNone/>
            </a:pPr>
            <a:r>
              <a:rPr lang="en-US" dirty="0"/>
              <a:t>It states the intention of the parties to the contract in brief &amp; in general terms. It introduces both the parties, the receipt of the proposal and the declaration</a:t>
            </a:r>
          </a:p>
          <a:p>
            <a:r>
              <a:rPr lang="en-US" dirty="0"/>
              <a:t>Operative Clause</a:t>
            </a:r>
          </a:p>
          <a:p>
            <a:pPr marL="0" indent="0">
              <a:buNone/>
            </a:pPr>
            <a:r>
              <a:rPr lang="en-US" dirty="0"/>
              <a:t>It mentions the mutual responsibilities of obligation of both the parties</a:t>
            </a:r>
          </a:p>
          <a:p>
            <a:r>
              <a:rPr lang="en-US" dirty="0"/>
              <a:t>Proviso  </a:t>
            </a:r>
          </a:p>
          <a:p>
            <a:pPr marL="0" indent="0">
              <a:buNone/>
            </a:pPr>
            <a:r>
              <a:rPr lang="en-US" dirty="0"/>
              <a:t>It contains a stipulation. Conditions printed on back of the policy shall be deemed to be part of the policy. Every endorsement placed evidencing alteration etc.</a:t>
            </a:r>
          </a:p>
          <a:p>
            <a:pPr marL="0" indent="0">
              <a:buNone/>
            </a:pP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7E589E-51B1-4B2A-ACAE-67DB775F6B16}"/>
              </a:ext>
            </a:extLst>
          </p:cNvPr>
          <p:cNvSpPr>
            <a:spLocks noGrp="1"/>
          </p:cNvSpPr>
          <p:nvPr>
            <p:ph idx="1"/>
          </p:nvPr>
        </p:nvSpPr>
        <p:spPr>
          <a:xfrm>
            <a:off x="609599" y="228600"/>
            <a:ext cx="6347714" cy="6248400"/>
          </a:xfrm>
        </p:spPr>
        <p:txBody>
          <a:bodyPr>
            <a:normAutofit/>
          </a:bodyPr>
          <a:lstStyle/>
          <a:p>
            <a:r>
              <a:rPr lang="en-US" dirty="0"/>
              <a:t>Schedule</a:t>
            </a:r>
          </a:p>
          <a:p>
            <a:pPr marL="0" indent="0">
              <a:buNone/>
            </a:pPr>
            <a:r>
              <a:rPr lang="en-US" dirty="0"/>
              <a:t>It contains details of particular contract. Classification as under:</a:t>
            </a:r>
          </a:p>
          <a:p>
            <a:pPr>
              <a:buFont typeface="Wingdings" panose="05000000000000000000" pitchFamily="2" charset="2"/>
              <a:buChar char="ü"/>
            </a:pPr>
            <a:r>
              <a:rPr lang="en-US" dirty="0"/>
              <a:t>	Policy no, date of commencement, name and address 	of the proposal 	and 	life assured.</a:t>
            </a:r>
          </a:p>
          <a:p>
            <a:pPr>
              <a:buFont typeface="Wingdings" panose="05000000000000000000" pitchFamily="2" charset="2"/>
              <a:buChar char="ü"/>
            </a:pPr>
            <a:r>
              <a:rPr lang="en-US" dirty="0"/>
              <a:t>	Plan of the term, sum assured, date of maturity, 	events on the happening of which benefits are payable</a:t>
            </a:r>
          </a:p>
          <a:p>
            <a:pPr>
              <a:buFont typeface="Wingdings" panose="05000000000000000000" pitchFamily="2" charset="2"/>
              <a:buChar char="ü"/>
            </a:pPr>
            <a:r>
              <a:rPr lang="en-US" dirty="0"/>
              <a:t>	Details of nominee</a:t>
            </a:r>
          </a:p>
          <a:p>
            <a:pPr>
              <a:buFont typeface="Wingdings" panose="05000000000000000000" pitchFamily="2" charset="2"/>
              <a:buChar char="ü"/>
            </a:pPr>
            <a:r>
              <a:rPr lang="en-US" dirty="0"/>
              <a:t>	Premium amount to be paid, due dates, mode of 	payment, last date of premium payment etc.</a:t>
            </a:r>
          </a:p>
          <a:p>
            <a:pPr>
              <a:buFont typeface="Wingdings" panose="05000000000000000000" pitchFamily="2" charset="2"/>
              <a:buChar char="ü"/>
            </a:pPr>
            <a:r>
              <a:rPr lang="en-US" dirty="0"/>
              <a:t>	Age of life assured and its admission</a:t>
            </a:r>
          </a:p>
          <a:p>
            <a:pPr marL="0" indent="0">
              <a:buNone/>
            </a:pPr>
            <a:endParaRPr lang="en-US" dirty="0"/>
          </a:p>
          <a:p>
            <a:r>
              <a:rPr lang="en-US" dirty="0"/>
              <a:t>Attestation: </a:t>
            </a:r>
          </a:p>
          <a:p>
            <a:pPr marL="0" indent="0">
              <a:buNone/>
            </a:pPr>
            <a:r>
              <a:rPr lang="en-US" dirty="0"/>
              <a:t>Duly signed and stamped by authorized official of the company</a:t>
            </a:r>
          </a:p>
        </p:txBody>
      </p:sp>
    </p:spTree>
    <p:extLst>
      <p:ext uri="{BB962C8B-B14F-4D97-AF65-F5344CB8AC3E}">
        <p14:creationId xmlns:p14="http://schemas.microsoft.com/office/powerpoint/2010/main" xmlns="" val="10937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A0A3CEF-86C7-4668-A64B-D49099E22F24}"/>
              </a:ext>
            </a:extLst>
          </p:cNvPr>
          <p:cNvSpPr>
            <a:spLocks noGrp="1"/>
          </p:cNvSpPr>
          <p:nvPr>
            <p:ph idx="1"/>
          </p:nvPr>
        </p:nvSpPr>
        <p:spPr>
          <a:xfrm>
            <a:off x="457200" y="304800"/>
            <a:ext cx="6705600" cy="6324600"/>
          </a:xfrm>
        </p:spPr>
        <p:txBody>
          <a:bodyPr>
            <a:normAutofit fontScale="92500" lnSpcReduction="20000"/>
          </a:bodyPr>
          <a:lstStyle/>
          <a:p>
            <a:r>
              <a:rPr lang="en-US" dirty="0"/>
              <a:t>Condition of privileges:</a:t>
            </a:r>
          </a:p>
          <a:p>
            <a:pPr marL="0" indent="0">
              <a:buNone/>
            </a:pPr>
            <a:r>
              <a:rPr lang="en-US" dirty="0"/>
              <a:t>They are usually printed on the back of the policy document</a:t>
            </a:r>
          </a:p>
          <a:p>
            <a:pPr marL="514350" indent="-514350">
              <a:buFont typeface="+mj-lt"/>
              <a:buAutoNum type="arabicPeriod"/>
            </a:pPr>
            <a:r>
              <a:rPr lang="en-US" dirty="0"/>
              <a:t>Conditions</a:t>
            </a:r>
          </a:p>
          <a:p>
            <a:pPr marL="0" indent="0">
              <a:buNone/>
            </a:pPr>
            <a:r>
              <a:rPr lang="en-US" dirty="0"/>
              <a:t>It explains the nature of the contract. For instance premium is calculated based on the age and if age has been proved to be higher or not stated correctly the co. reserves the right to modify any terms of the contract.</a:t>
            </a:r>
          </a:p>
          <a:p>
            <a:pPr marL="0" indent="0">
              <a:buNone/>
            </a:pPr>
            <a:endParaRPr lang="en-US" dirty="0"/>
          </a:p>
          <a:p>
            <a:pPr marL="0" indent="0">
              <a:buNone/>
            </a:pPr>
            <a:r>
              <a:rPr lang="en-US" dirty="0"/>
              <a:t>Forfeiture of policy</a:t>
            </a:r>
          </a:p>
          <a:p>
            <a:r>
              <a:rPr lang="en-US" dirty="0"/>
              <a:t>Non payments of premium</a:t>
            </a:r>
          </a:p>
          <a:p>
            <a:r>
              <a:rPr lang="en-US" dirty="0"/>
              <a:t>Incorrect or untrue statement</a:t>
            </a:r>
          </a:p>
          <a:p>
            <a:r>
              <a:rPr lang="en-US" dirty="0"/>
              <a:t>In the event of any condition being contravened</a:t>
            </a:r>
          </a:p>
          <a:p>
            <a:pPr marL="0" indent="0">
              <a:buNone/>
            </a:pPr>
            <a:endParaRPr lang="en-US" dirty="0"/>
          </a:p>
          <a:p>
            <a:pPr marL="0" indent="0">
              <a:buNone/>
            </a:pPr>
            <a:r>
              <a:rPr lang="en-US" dirty="0"/>
              <a:t>#Suicide: The condition stipulates that in the event od death due to suicide, within a year from the commencement of policy the risk shall be void.</a:t>
            </a:r>
          </a:p>
          <a:p>
            <a:pPr marL="0" indent="0">
              <a:buNone/>
            </a:pPr>
            <a:endParaRPr lang="en-US" dirty="0"/>
          </a:p>
          <a:p>
            <a:pPr>
              <a:buFont typeface="+mj-lt"/>
              <a:buAutoNum type="arabicPeriod" startAt="2"/>
            </a:pPr>
            <a:r>
              <a:rPr lang="en-US" dirty="0"/>
              <a:t>Privileges:</a:t>
            </a:r>
          </a:p>
          <a:p>
            <a:pPr marL="0" indent="0">
              <a:buNone/>
            </a:pPr>
            <a:r>
              <a:rPr lang="en-US" dirty="0"/>
              <a:t>Certain privileges are allowed under a policy. For e.g. payment of premium, days of grace are allowed</a:t>
            </a:r>
          </a:p>
          <a:p>
            <a:pPr marL="0" indent="0">
              <a:buNone/>
            </a:pPr>
            <a:endParaRPr lang="en-US" dirty="0"/>
          </a:p>
        </p:txBody>
      </p:sp>
    </p:spTree>
    <p:extLst>
      <p:ext uri="{BB962C8B-B14F-4D97-AF65-F5344CB8AC3E}">
        <p14:creationId xmlns:p14="http://schemas.microsoft.com/office/powerpoint/2010/main" xmlns="" val="1998025002"/>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556</TotalTime>
  <Words>1892</Words>
  <Application>Microsoft Office PowerPoint</Application>
  <PresentationFormat>On-screen Show (4:3)</PresentationFormat>
  <Paragraphs>146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Life Insurance Business</vt:lpstr>
      <vt:lpstr>Life Insurance-Meaning</vt:lpstr>
      <vt:lpstr>Features of Life Insurance</vt:lpstr>
      <vt:lpstr>Slide 4</vt:lpstr>
      <vt:lpstr>Benefits of Life Insurance</vt:lpstr>
      <vt:lpstr>Objectives of Life Insurance</vt:lpstr>
      <vt:lpstr>Contents of life insurance policy</vt:lpstr>
      <vt:lpstr>Slide 8</vt:lpstr>
      <vt:lpstr>Slide 9</vt:lpstr>
      <vt:lpstr>Documentation in life insurance contracts</vt:lpstr>
      <vt:lpstr>Slide 11</vt:lpstr>
      <vt:lpstr>Procedure for issuing life policy</vt:lpstr>
      <vt:lpstr>Types of Life Insurance policies </vt:lpstr>
      <vt:lpstr>Important life insurance policies</vt:lpstr>
      <vt:lpstr>Slide 15</vt:lpstr>
      <vt:lpstr>Slide 16</vt:lpstr>
      <vt:lpstr>An overview of Lump Sum Policies</vt:lpstr>
      <vt:lpstr>Installment/Annuity policies</vt:lpstr>
      <vt:lpstr>Rider benefits</vt:lpstr>
      <vt:lpstr>Public &amp; Private sector companies in Life insurance Business in India</vt:lpstr>
      <vt:lpstr>Pradhan Mantri Jeevan Jyoti Bima Yojana 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Insurance Business</dc:title>
  <dc:creator>admin</dc:creator>
  <cp:lastModifiedBy>admin</cp:lastModifiedBy>
  <cp:revision>14</cp:revision>
  <dcterms:created xsi:type="dcterms:W3CDTF">2006-08-16T00:00:00Z</dcterms:created>
  <dcterms:modified xsi:type="dcterms:W3CDTF">2020-08-06T05:58:15Z</dcterms:modified>
</cp:coreProperties>
</file>