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74" r:id="rId8"/>
    <p:sldId id="263" r:id="rId9"/>
    <p:sldId id="261" r:id="rId10"/>
    <p:sldId id="265" r:id="rId11"/>
    <p:sldId id="262" r:id="rId12"/>
    <p:sldId id="275" r:id="rId13"/>
    <p:sldId id="273" r:id="rId14"/>
    <p:sldId id="276" r:id="rId15"/>
    <p:sldId id="266" r:id="rId16"/>
    <p:sldId id="277" r:id="rId17"/>
    <p:sldId id="267" r:id="rId18"/>
    <p:sldId id="268" r:id="rId19"/>
    <p:sldId id="269" r:id="rId20"/>
    <p:sldId id="278" r:id="rId21"/>
    <p:sldId id="270" r:id="rId22"/>
    <p:sldId id="271"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FC425FC-C64C-43A6-949B-9A327B830F0C}"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C425FC-C64C-43A6-949B-9A327B830F0C}"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C425FC-C64C-43A6-949B-9A327B830F0C}"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C425FC-C64C-43A6-949B-9A327B830F0C}"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C425FC-C64C-43A6-949B-9A327B830F0C}"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C425FC-C64C-43A6-949B-9A327B830F0C}"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C425FC-C64C-43A6-949B-9A327B830F0C}" type="datetimeFigureOut">
              <a:rPr lang="en-US" smtClean="0"/>
              <a:pPr/>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C425FC-C64C-43A6-949B-9A327B830F0C}" type="datetimeFigureOut">
              <a:rPr lang="en-US" smtClean="0"/>
              <a:pPr/>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425FC-C64C-43A6-949B-9A327B830F0C}" type="datetimeFigureOut">
              <a:rPr lang="en-US" smtClean="0"/>
              <a:pPr/>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C425FC-C64C-43A6-949B-9A327B830F0C}"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C425FC-C64C-43A6-949B-9A327B830F0C}"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64D15-ACC0-4C9C-903D-8AC16EF017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425FC-C64C-43A6-949B-9A327B830F0C}" type="datetimeFigureOut">
              <a:rPr lang="en-US" smtClean="0"/>
              <a:pPr/>
              <a:t>7/17/2023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64D15-ACC0-4C9C-903D-8AC16EF017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0000"/>
                </a:solidFill>
                <a:latin typeface="Agency FB" pitchFamily="34" charset="0"/>
              </a:rPr>
              <a:t>PRACTICE OF INSURANCE –GE2</a:t>
            </a:r>
            <a:br>
              <a:rPr lang="en-US" dirty="0">
                <a:solidFill>
                  <a:srgbClr val="FF0000"/>
                </a:solidFill>
                <a:latin typeface="Agency FB" pitchFamily="34" charset="0"/>
              </a:rPr>
            </a:br>
            <a:r>
              <a:rPr lang="en-US" dirty="0">
                <a:solidFill>
                  <a:srgbClr val="FF0000"/>
                </a:solidFill>
                <a:latin typeface="Agency FB" pitchFamily="34" charset="0"/>
              </a:rPr>
              <a:t>SEMESTER II</a:t>
            </a:r>
          </a:p>
        </p:txBody>
      </p:sp>
      <p:sp>
        <p:nvSpPr>
          <p:cNvPr id="3" name="Subtitle 2"/>
          <p:cNvSpPr>
            <a:spLocks noGrp="1"/>
          </p:cNvSpPr>
          <p:nvPr>
            <p:ph type="subTitle" idx="1"/>
          </p:nvPr>
        </p:nvSpPr>
        <p:spPr/>
        <p:txBody>
          <a:bodyPr/>
          <a:lstStyle/>
          <a:p>
            <a:r>
              <a:rPr lang="en-US" u="sng" dirty="0">
                <a:solidFill>
                  <a:srgbClr val="00B050"/>
                </a:solidFill>
                <a:latin typeface="Algerian" pitchFamily="82" charset="0"/>
              </a:rPr>
              <a:t>Chapter 1</a:t>
            </a:r>
          </a:p>
          <a:p>
            <a:r>
              <a:rPr lang="en-US" dirty="0">
                <a:solidFill>
                  <a:srgbClr val="00B050"/>
                </a:solidFill>
                <a:latin typeface="Algerian" pitchFamily="82" charset="0"/>
              </a:rPr>
              <a:t>CLAIM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800" dirty="0">
                <a:latin typeface="Andalus" pitchFamily="18" charset="-78"/>
                <a:cs typeface="Andalus" pitchFamily="18" charset="-78"/>
              </a:rPr>
              <a:t>FORECLOSURE</a:t>
            </a:r>
          </a:p>
        </p:txBody>
      </p:sp>
      <p:sp>
        <p:nvSpPr>
          <p:cNvPr id="3" name="Content Placeholder 2"/>
          <p:cNvSpPr>
            <a:spLocks noGrp="1"/>
          </p:cNvSpPr>
          <p:nvPr>
            <p:ph idx="1"/>
          </p:nvPr>
        </p:nvSpPr>
        <p:spPr>
          <a:xfrm>
            <a:off x="457200" y="1295400"/>
            <a:ext cx="8229600" cy="4830763"/>
          </a:xfrm>
          <a:ln>
            <a:solidFill>
              <a:schemeClr val="tx1"/>
            </a:solidFill>
          </a:ln>
        </p:spPr>
        <p:txBody>
          <a:bodyPr>
            <a:normAutofit/>
          </a:bodyPr>
          <a:lstStyle/>
          <a:p>
            <a:r>
              <a:rPr lang="en-US" sz="1800" dirty="0">
                <a:latin typeface="Andalus" pitchFamily="18" charset="-78"/>
                <a:cs typeface="Andalus" pitchFamily="18" charset="-78"/>
              </a:rPr>
              <a:t>Foreclosure means closure or writing off the policy before its actual maturity.</a:t>
            </a:r>
          </a:p>
          <a:p>
            <a:r>
              <a:rPr lang="en-US" sz="1800" dirty="0">
                <a:latin typeface="Andalus" pitchFamily="18" charset="-78"/>
                <a:cs typeface="Andalus" pitchFamily="18" charset="-78"/>
              </a:rPr>
              <a:t>When a loan is granted under a policy, the life assured has a choice to pay the interest or allow it to accumulate to be adjusted from the policy moneys payable when the claim arises.</a:t>
            </a:r>
          </a:p>
          <a:p>
            <a:r>
              <a:rPr lang="en-US" sz="1800" dirty="0">
                <a:latin typeface="Andalus" pitchFamily="18" charset="-78"/>
                <a:cs typeface="Andalus" pitchFamily="18" charset="-78"/>
              </a:rPr>
              <a:t>This is only possible if the premiums are paid regularly and the policy remains in force.</a:t>
            </a:r>
          </a:p>
          <a:p>
            <a:r>
              <a:rPr lang="en-US" sz="1800" dirty="0">
                <a:latin typeface="Andalus" pitchFamily="18" charset="-78"/>
                <a:cs typeface="Andalus" pitchFamily="18" charset="-78"/>
              </a:rPr>
              <a:t>In case of paid up polices the SV will not grow as fast as the accumulated interest.</a:t>
            </a:r>
          </a:p>
          <a:p>
            <a:r>
              <a:rPr lang="en-US" sz="1800" dirty="0">
                <a:latin typeface="Andalus" pitchFamily="18" charset="-78"/>
                <a:cs typeface="Andalus" pitchFamily="18" charset="-78"/>
              </a:rPr>
              <a:t>The principal loan and accumulated interest could become more than the SV at some time. In that case Foreclosure become necessary.</a:t>
            </a:r>
          </a:p>
          <a:p>
            <a:r>
              <a:rPr lang="en-US" sz="1800" dirty="0">
                <a:latin typeface="Andalus" pitchFamily="18" charset="-78"/>
                <a:cs typeface="Andalus" pitchFamily="18" charset="-78"/>
              </a:rPr>
              <a:t>When it is decided to take foreclosure action , a notice may be issued to the policyholder calling for the payment of arrears on loan interest. If the interest is not paid the policy is foreclosed which means surrendered to loan.</a:t>
            </a:r>
          </a:p>
          <a:p>
            <a:pPr>
              <a:buNone/>
            </a:pPr>
            <a:r>
              <a:rPr lang="en-US" sz="1800" dirty="0">
                <a:latin typeface="Andalus" pitchFamily="18" charset="-78"/>
                <a:cs typeface="Andalus" pitchFamily="18" charset="-78"/>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ln>
            <a:solidFill>
              <a:schemeClr val="tx1"/>
            </a:solidFill>
          </a:ln>
        </p:spPr>
        <p:txBody>
          <a:bodyPr>
            <a:normAutofit/>
          </a:bodyPr>
          <a:lstStyle/>
          <a:p>
            <a:r>
              <a:rPr lang="en-US" sz="2000" dirty="0">
                <a:latin typeface="Andalus" pitchFamily="18" charset="-78"/>
                <a:cs typeface="Andalus" pitchFamily="18" charset="-78"/>
              </a:rPr>
              <a:t>MATURITY  CLAIM</a:t>
            </a:r>
          </a:p>
        </p:txBody>
      </p:sp>
      <p:sp>
        <p:nvSpPr>
          <p:cNvPr id="3" name="Content Placeholder 2"/>
          <p:cNvSpPr>
            <a:spLocks noGrp="1"/>
          </p:cNvSpPr>
          <p:nvPr>
            <p:ph idx="1"/>
          </p:nvPr>
        </p:nvSpPr>
        <p:spPr>
          <a:xfrm>
            <a:off x="457200" y="1143000"/>
            <a:ext cx="8229600" cy="5486400"/>
          </a:xfrm>
          <a:ln>
            <a:solidFill>
              <a:schemeClr val="tx1"/>
            </a:solidFill>
          </a:ln>
        </p:spPr>
        <p:txBody>
          <a:bodyPr>
            <a:normAutofit fontScale="92500"/>
          </a:bodyPr>
          <a:lstStyle/>
          <a:p>
            <a:r>
              <a:rPr lang="en-US" sz="1800" dirty="0">
                <a:latin typeface="Andalus" pitchFamily="18" charset="-78"/>
                <a:cs typeface="Andalus" pitchFamily="18" charset="-78"/>
              </a:rPr>
              <a:t>In such claims, the insurer promises to pay the insured a specified amount at the end of the term, if the insured survives the plans entire term. This is known as a maturity claim.</a:t>
            </a:r>
          </a:p>
          <a:p>
            <a:r>
              <a:rPr lang="en-US" sz="1800" dirty="0">
                <a:latin typeface="Andalus" pitchFamily="18" charset="-78"/>
                <a:cs typeface="Andalus" pitchFamily="18" charset="-78"/>
              </a:rPr>
              <a:t>The amount payable on maturity is SA less any debts like loans, interest or outstanding premiums. To this bonus if any would be added if it is a with profit policy.</a:t>
            </a:r>
          </a:p>
          <a:p>
            <a:r>
              <a:rPr lang="en-US" sz="1800" dirty="0">
                <a:latin typeface="Andalus" pitchFamily="18" charset="-78"/>
                <a:cs typeface="Andalus" pitchFamily="18" charset="-78"/>
              </a:rPr>
              <a:t>Action on maturity claims is normally initiated by the insurer based on the records showing policies that will mature every month.</a:t>
            </a:r>
          </a:p>
          <a:p>
            <a:r>
              <a:rPr lang="en-US" sz="1800" dirty="0">
                <a:latin typeface="Andalus" pitchFamily="18" charset="-78"/>
                <a:cs typeface="Andalus" pitchFamily="18" charset="-78"/>
              </a:rPr>
              <a:t>The insurer sends advance intimation to the insured.</a:t>
            </a:r>
          </a:p>
          <a:p>
            <a:r>
              <a:rPr lang="en-US" sz="1800" dirty="0">
                <a:latin typeface="Andalus" pitchFamily="18" charset="-78"/>
                <a:cs typeface="Andalus" pitchFamily="18" charset="-78"/>
              </a:rPr>
              <a:t>Before making the payment the insurer has to satisfy that:</a:t>
            </a:r>
          </a:p>
          <a:p>
            <a:pPr>
              <a:buFontTx/>
              <a:buChar char="-"/>
            </a:pPr>
            <a:r>
              <a:rPr lang="en-US" sz="1800" dirty="0">
                <a:latin typeface="Andalus" pitchFamily="18" charset="-78"/>
                <a:cs typeface="Andalus" pitchFamily="18" charset="-78"/>
              </a:rPr>
              <a:t>There are no assignments</a:t>
            </a:r>
          </a:p>
          <a:p>
            <a:pPr>
              <a:buFontTx/>
              <a:buChar char="-"/>
            </a:pPr>
            <a:r>
              <a:rPr lang="en-US" sz="1800" dirty="0">
                <a:latin typeface="Andalus" pitchFamily="18" charset="-78"/>
                <a:cs typeface="Andalus" pitchFamily="18" charset="-78"/>
              </a:rPr>
              <a:t>The identity of the policyholder is proved</a:t>
            </a:r>
          </a:p>
          <a:p>
            <a:pPr>
              <a:buFontTx/>
              <a:buChar char="-"/>
            </a:pPr>
            <a:r>
              <a:rPr lang="en-US" sz="1800" dirty="0">
                <a:latin typeface="Andalus" pitchFamily="18" charset="-78"/>
                <a:cs typeface="Andalus" pitchFamily="18" charset="-78"/>
              </a:rPr>
              <a:t>The age stands admitted</a:t>
            </a:r>
          </a:p>
          <a:p>
            <a:pPr>
              <a:buFontTx/>
              <a:buChar char="-"/>
            </a:pPr>
            <a:r>
              <a:rPr lang="en-US" sz="1800" dirty="0">
                <a:latin typeface="Andalus" pitchFamily="18" charset="-78"/>
                <a:cs typeface="Andalus" pitchFamily="18" charset="-78"/>
              </a:rPr>
              <a:t>The premiums are all paid</a:t>
            </a:r>
          </a:p>
          <a:p>
            <a:pPr>
              <a:buFontTx/>
              <a:buChar char="-"/>
            </a:pPr>
            <a:r>
              <a:rPr lang="en-US" sz="1800" dirty="0">
                <a:latin typeface="Andalus" pitchFamily="18" charset="-78"/>
                <a:cs typeface="Andalus" pitchFamily="18" charset="-78"/>
              </a:rPr>
              <a:t>The original policy is handed in</a:t>
            </a:r>
          </a:p>
          <a:p>
            <a:pPr>
              <a:buFontTx/>
              <a:buChar char="-"/>
            </a:pPr>
            <a:r>
              <a:rPr lang="en-US" sz="1800" dirty="0">
                <a:latin typeface="Andalus" pitchFamily="18" charset="-78"/>
                <a:cs typeface="Andalus" pitchFamily="18" charset="-78"/>
              </a:rPr>
              <a:t>The discharged voucher is duly completed</a:t>
            </a:r>
          </a:p>
          <a:p>
            <a:r>
              <a:rPr lang="en-US" sz="1800" dirty="0">
                <a:latin typeface="Andalus" pitchFamily="18" charset="-78"/>
                <a:cs typeface="Andalus" pitchFamily="18" charset="-78"/>
              </a:rPr>
              <a:t>Post dated </a:t>
            </a:r>
            <a:r>
              <a:rPr lang="en-US" sz="1800" dirty="0" err="1">
                <a:latin typeface="Andalus" pitchFamily="18" charset="-78"/>
                <a:cs typeface="Andalus" pitchFamily="18" charset="-78"/>
              </a:rPr>
              <a:t>cheques</a:t>
            </a:r>
            <a:r>
              <a:rPr lang="en-US" sz="1800" dirty="0">
                <a:latin typeface="Andalus" pitchFamily="18" charset="-78"/>
                <a:cs typeface="Andalus" pitchFamily="18" charset="-78"/>
              </a:rPr>
              <a:t> or account payment of maturity amount is done.</a:t>
            </a:r>
          </a:p>
          <a:p>
            <a:r>
              <a:rPr lang="en-US" sz="1800" dirty="0">
                <a:latin typeface="Andalus" pitchFamily="18" charset="-78"/>
                <a:cs typeface="Andalus" pitchFamily="18" charset="-78"/>
              </a:rPr>
              <a:t>If the insured dies before date of maturity, death claim will be processed.</a:t>
            </a:r>
          </a:p>
          <a:p>
            <a:r>
              <a:rPr lang="en-US" sz="1800" dirty="0">
                <a:latin typeface="Andalus" pitchFamily="18" charset="-78"/>
                <a:cs typeface="Andalus" pitchFamily="18" charset="-78"/>
              </a:rPr>
              <a:t>Some maturity claims may be paid in installments.</a:t>
            </a:r>
          </a:p>
          <a:p>
            <a:endParaRPr lang="en-US" sz="1800" dirty="0">
              <a:latin typeface="Andalus" pitchFamily="18" charset="-78"/>
              <a:cs typeface="Andalus" pitchFamily="18" charset="-78"/>
            </a:endParaRPr>
          </a:p>
          <a:p>
            <a:pPr>
              <a:buFontTx/>
              <a:buChar char="-"/>
            </a:pPr>
            <a:endParaRPr lang="en-US" sz="1800" dirty="0">
              <a:latin typeface="Andalus" pitchFamily="18" charset="-78"/>
              <a:cs typeface="Andalus" pitchFamily="18" charset="-78"/>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400" dirty="0">
                <a:latin typeface="Andalus" pitchFamily="18" charset="-78"/>
                <a:cs typeface="Andalus" pitchFamily="18" charset="-78"/>
              </a:rPr>
              <a:t>DEATH CLAIM</a:t>
            </a:r>
          </a:p>
        </p:txBody>
      </p:sp>
      <p:sp>
        <p:nvSpPr>
          <p:cNvPr id="3" name="Content Placeholder 2"/>
          <p:cNvSpPr>
            <a:spLocks noGrp="1"/>
          </p:cNvSpPr>
          <p:nvPr>
            <p:ph idx="1"/>
          </p:nvPr>
        </p:nvSpPr>
        <p:spPr>
          <a:xfrm>
            <a:off x="457200" y="1219200"/>
            <a:ext cx="8229600" cy="5334000"/>
          </a:xfrm>
          <a:ln>
            <a:solidFill>
              <a:schemeClr val="tx1"/>
            </a:solidFill>
          </a:ln>
        </p:spPr>
        <p:txBody>
          <a:bodyPr>
            <a:normAutofit fontScale="62500" lnSpcReduction="20000"/>
          </a:bodyPr>
          <a:lstStyle/>
          <a:p>
            <a:r>
              <a:rPr lang="en-US" sz="2600" dirty="0">
                <a:latin typeface="Andalus" pitchFamily="18" charset="-78"/>
                <a:cs typeface="Andalus" pitchFamily="18" charset="-78"/>
              </a:rPr>
              <a:t>If the insured expires during the term of his / her policy, accidentally or otherwise, the insurer pays the sum assured plus accumulated bonuses, if participating, less dues like outstanding policy loan and </a:t>
            </a:r>
            <a:r>
              <a:rPr lang="en-US" sz="2600" dirty="0" err="1">
                <a:latin typeface="Andalus" pitchFamily="18" charset="-78"/>
                <a:cs typeface="Andalus" pitchFamily="18" charset="-78"/>
              </a:rPr>
              <a:t>premia</a:t>
            </a:r>
            <a:r>
              <a:rPr lang="en-US" sz="2600" dirty="0">
                <a:latin typeface="Andalus" pitchFamily="18" charset="-78"/>
                <a:cs typeface="Andalus" pitchFamily="18" charset="-78"/>
              </a:rPr>
              <a:t> plus interest there on respectively. This is the death claim, which is paid to the nominee or assignee or legal whatever the situation may be. </a:t>
            </a:r>
          </a:p>
          <a:p>
            <a:r>
              <a:rPr lang="en-US" sz="2600" dirty="0">
                <a:latin typeface="Andalus" pitchFamily="18" charset="-78"/>
                <a:cs typeface="Andalus" pitchFamily="18" charset="-78"/>
              </a:rPr>
              <a:t>A death claim marks the end of the contract as a result of death. </a:t>
            </a:r>
          </a:p>
          <a:p>
            <a:r>
              <a:rPr lang="en-US" sz="2600" dirty="0">
                <a:latin typeface="Andalus" pitchFamily="18" charset="-78"/>
                <a:cs typeface="Andalus" pitchFamily="18" charset="-78"/>
              </a:rPr>
              <a:t>A death claim may be: 1. Early (less than three years policy duration) or   2. Non-early (more than three years) </a:t>
            </a:r>
          </a:p>
          <a:p>
            <a:r>
              <a:rPr lang="en-US" sz="2600" dirty="0">
                <a:latin typeface="Andalus" pitchFamily="18" charset="-78"/>
                <a:cs typeface="Andalus" pitchFamily="18" charset="-78"/>
              </a:rPr>
              <a:t>The nominee or assignee or legal heir has to intimate the insurer of the cause, date and place of death.</a:t>
            </a:r>
          </a:p>
          <a:p>
            <a:r>
              <a:rPr lang="en-US" sz="2600" dirty="0">
                <a:latin typeface="Andalus" pitchFamily="18" charset="-78"/>
                <a:cs typeface="Andalus" pitchFamily="18" charset="-78"/>
              </a:rPr>
              <a:t> The following forms are to be submitted by the beneficiary with the insurer to facilitate processing of the claim: </a:t>
            </a:r>
          </a:p>
          <a:p>
            <a:pPr>
              <a:buFontTx/>
              <a:buChar char="-"/>
            </a:pPr>
            <a:r>
              <a:rPr lang="en-US" sz="2600" dirty="0">
                <a:latin typeface="Andalus" pitchFamily="18" charset="-78"/>
                <a:cs typeface="Andalus" pitchFamily="18" charset="-78"/>
              </a:rPr>
              <a:t>Claim form by nominee</a:t>
            </a:r>
          </a:p>
          <a:p>
            <a:pPr>
              <a:buFontTx/>
              <a:buChar char="-"/>
            </a:pPr>
            <a:r>
              <a:rPr lang="en-US" sz="2600" dirty="0">
                <a:latin typeface="Andalus" pitchFamily="18" charset="-78"/>
                <a:cs typeface="Andalus" pitchFamily="18" charset="-78"/>
              </a:rPr>
              <a:t>Policy document </a:t>
            </a:r>
          </a:p>
          <a:p>
            <a:pPr>
              <a:buNone/>
            </a:pPr>
            <a:r>
              <a:rPr lang="en-US" sz="2600" dirty="0">
                <a:latin typeface="Andalus" pitchFamily="18" charset="-78"/>
                <a:cs typeface="Andalus" pitchFamily="18" charset="-78"/>
              </a:rPr>
              <a:t>-    Certificate of burial or cremation</a:t>
            </a:r>
          </a:p>
          <a:p>
            <a:pPr>
              <a:buFontTx/>
              <a:buChar char="-"/>
            </a:pPr>
            <a:r>
              <a:rPr lang="en-US" sz="2600" dirty="0">
                <a:latin typeface="Andalus" pitchFamily="18" charset="-78"/>
                <a:cs typeface="Andalus" pitchFamily="18" charset="-78"/>
              </a:rPr>
              <a:t>Treating </a:t>
            </a:r>
            <a:r>
              <a:rPr lang="en-US" sz="2600" dirty="0" err="1">
                <a:latin typeface="Andalus" pitchFamily="18" charset="-78"/>
                <a:cs typeface="Andalus" pitchFamily="18" charset="-78"/>
              </a:rPr>
              <a:t>physician‟s</a:t>
            </a:r>
            <a:r>
              <a:rPr lang="en-US" sz="2600" dirty="0">
                <a:latin typeface="Andalus" pitchFamily="18" charset="-78"/>
                <a:cs typeface="Andalus" pitchFamily="18" charset="-78"/>
              </a:rPr>
              <a:t> certificate </a:t>
            </a:r>
          </a:p>
          <a:p>
            <a:pPr>
              <a:buFontTx/>
              <a:buChar char="-"/>
            </a:pPr>
            <a:r>
              <a:rPr lang="en-US" sz="2600" dirty="0">
                <a:latin typeface="Andalus" pitchFamily="18" charset="-78"/>
                <a:cs typeface="Andalus" pitchFamily="18" charset="-78"/>
              </a:rPr>
              <a:t> Hospital’s certificate </a:t>
            </a:r>
          </a:p>
          <a:p>
            <a:pPr>
              <a:buFontTx/>
              <a:buChar char="-"/>
            </a:pPr>
            <a:r>
              <a:rPr lang="en-US" sz="2600" dirty="0">
                <a:latin typeface="Andalus" pitchFamily="18" charset="-78"/>
                <a:cs typeface="Andalus" pitchFamily="18" charset="-78"/>
              </a:rPr>
              <a:t> Employer’s certificate </a:t>
            </a:r>
          </a:p>
          <a:p>
            <a:pPr>
              <a:buFontTx/>
              <a:buChar char="-"/>
            </a:pPr>
            <a:r>
              <a:rPr lang="en-US" sz="2600" dirty="0">
                <a:latin typeface="Andalus" pitchFamily="18" charset="-78"/>
                <a:cs typeface="Andalus" pitchFamily="18" charset="-78"/>
              </a:rPr>
              <a:t> Certified court copies of police reports like First Information Report (FIR), Inquest Report, Post-Mortem Report, Final Report which are required in case of death by accident. </a:t>
            </a:r>
          </a:p>
          <a:p>
            <a:pPr>
              <a:buFontTx/>
              <a:buChar char="-"/>
            </a:pPr>
            <a:r>
              <a:rPr lang="en-US" sz="2600" dirty="0">
                <a:latin typeface="Andalus" pitchFamily="18" charset="-78"/>
                <a:cs typeface="Andalus" pitchFamily="18" charset="-78"/>
              </a:rPr>
              <a:t>Death certificate issued by municipal authorities etc as proof of death.</a:t>
            </a:r>
          </a:p>
          <a:p>
            <a:r>
              <a:rPr lang="en-US" sz="2600" dirty="0">
                <a:latin typeface="Andalus" pitchFamily="18" charset="-78"/>
                <a:cs typeface="Andalus" pitchFamily="18" charset="-78"/>
              </a:rPr>
              <a:t>If the insured had an unnatural death such as accident ,suicide or unknown causes special inquiry may be ordered.</a:t>
            </a:r>
          </a:p>
          <a:p>
            <a:r>
              <a:rPr lang="en-US" sz="2600" dirty="0">
                <a:latin typeface="Andalus" pitchFamily="18" charset="-78"/>
                <a:cs typeface="Andalus" pitchFamily="18" charset="-78"/>
              </a:rPr>
              <a:t>Claims arising within 3 yrs of commencement of the policy are looked into more carefully.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a:solidFill>
              <a:schemeClr val="tx1"/>
            </a:solidFill>
          </a:ln>
        </p:spPr>
        <p:txBody>
          <a:bodyPr>
            <a:normAutofit/>
          </a:bodyPr>
          <a:lstStyle/>
          <a:p>
            <a:r>
              <a:rPr lang="en-US" sz="2400" dirty="0">
                <a:latin typeface="Andalus" pitchFamily="18" charset="-78"/>
                <a:cs typeface="Andalus" pitchFamily="18" charset="-78"/>
              </a:rPr>
              <a:t>IMPORTANCE OF CLAIM MANAGEMENT</a:t>
            </a:r>
          </a:p>
        </p:txBody>
      </p:sp>
      <p:sp>
        <p:nvSpPr>
          <p:cNvPr id="3" name="Content Placeholder 2"/>
          <p:cNvSpPr>
            <a:spLocks noGrp="1"/>
          </p:cNvSpPr>
          <p:nvPr>
            <p:ph idx="1"/>
          </p:nvPr>
        </p:nvSpPr>
        <p:spPr>
          <a:ln>
            <a:solidFill>
              <a:schemeClr val="tx1"/>
            </a:solidFill>
          </a:ln>
        </p:spPr>
        <p:txBody>
          <a:bodyPr>
            <a:normAutofit/>
          </a:bodyPr>
          <a:lstStyle/>
          <a:p>
            <a:r>
              <a:rPr lang="en-US" sz="2200" dirty="0">
                <a:latin typeface="Andalus" pitchFamily="18" charset="-78"/>
                <a:cs typeface="Andalus" pitchFamily="18" charset="-78"/>
              </a:rPr>
              <a:t>The most important function of an insurance company is to settle claims of policyholders on the happening of a loss event. Insurer fulfils this promise by providing prompt, fair and equitable service in either paying the policyholder or paying claims made against the insured by a third party. </a:t>
            </a:r>
          </a:p>
          <a:p>
            <a:r>
              <a:rPr lang="en-US" sz="2200" dirty="0">
                <a:latin typeface="Andalus" pitchFamily="18" charset="-78"/>
                <a:cs typeface="Andalus" pitchFamily="18" charset="-78"/>
              </a:rPr>
              <a:t>Insurance is marketed as a financial mechanism to provide indemnity on losses due to insured perils.</a:t>
            </a:r>
          </a:p>
          <a:p>
            <a:pPr>
              <a:buNone/>
            </a:pPr>
            <a:r>
              <a:rPr lang="en-US"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ln>
            <a:solidFill>
              <a:schemeClr val="tx1"/>
            </a:solidFill>
          </a:ln>
        </p:spPr>
        <p:txBody>
          <a:bodyPr>
            <a:normAutofit fontScale="90000"/>
          </a:bodyPr>
          <a:lstStyle/>
          <a:p>
            <a:br>
              <a:rPr lang="en-US" sz="2000" b="1" dirty="0"/>
            </a:br>
            <a:br>
              <a:rPr lang="en-US" sz="2000" b="1" dirty="0"/>
            </a:br>
            <a:br>
              <a:rPr lang="en-US" sz="2000" b="1" dirty="0"/>
            </a:br>
            <a:br>
              <a:rPr lang="en-US" sz="2000" b="1" dirty="0">
                <a:latin typeface="Andalus" pitchFamily="18" charset="-78"/>
                <a:cs typeface="Andalus" pitchFamily="18" charset="-78"/>
              </a:rPr>
            </a:br>
            <a:r>
              <a:rPr lang="en-US" sz="2000" b="1" dirty="0">
                <a:latin typeface="Andalus" pitchFamily="18" charset="-78"/>
                <a:cs typeface="Andalus" pitchFamily="18" charset="-78"/>
              </a:rPr>
              <a:t>Settling claims professionally is regarded the biggest advertisement for an insurance company. </a:t>
            </a:r>
            <a:br>
              <a:rPr lang="en-US" b="1" dirty="0">
                <a:latin typeface="Andalus" pitchFamily="18" charset="-78"/>
                <a:cs typeface="Andalus" pitchFamily="18" charset="-78"/>
              </a:rPr>
            </a:br>
            <a:br>
              <a:rPr lang="en-US" b="1" dirty="0"/>
            </a:br>
            <a:endParaRPr lang="en-US" dirty="0"/>
          </a:p>
        </p:txBody>
      </p:sp>
      <p:sp>
        <p:nvSpPr>
          <p:cNvPr id="3" name="Content Placeholder 2"/>
          <p:cNvSpPr>
            <a:spLocks noGrp="1"/>
          </p:cNvSpPr>
          <p:nvPr>
            <p:ph idx="1"/>
          </p:nvPr>
        </p:nvSpPr>
        <p:spPr>
          <a:xfrm>
            <a:off x="457200" y="1143000"/>
            <a:ext cx="8229600" cy="5181600"/>
          </a:xfrm>
          <a:ln>
            <a:solidFill>
              <a:schemeClr val="tx1"/>
            </a:solidFill>
          </a:ln>
        </p:spPr>
        <p:txBody>
          <a:bodyPr>
            <a:normAutofit fontScale="55000" lnSpcReduction="20000"/>
          </a:bodyPr>
          <a:lstStyle/>
          <a:p>
            <a:pPr marL="514350" indent="-514350">
              <a:buAutoNum type="alphaLcParenR"/>
            </a:pPr>
            <a:r>
              <a:rPr lang="en-US" b="1" dirty="0">
                <a:latin typeface="Andalus" pitchFamily="18" charset="-78"/>
                <a:cs typeface="Andalus" pitchFamily="18" charset="-78"/>
              </a:rPr>
              <a:t>Promptness</a:t>
            </a:r>
            <a:r>
              <a:rPr lang="en-US" dirty="0">
                <a:latin typeface="Andalus" pitchFamily="18" charset="-78"/>
                <a:cs typeface="Andalus" pitchFamily="18" charset="-78"/>
              </a:rPr>
              <a:t> </a:t>
            </a:r>
          </a:p>
          <a:p>
            <a:pPr marL="514350" indent="-514350">
              <a:buNone/>
            </a:pPr>
            <a:r>
              <a:rPr lang="en-US" dirty="0">
                <a:latin typeface="Andalus" pitchFamily="18" charset="-78"/>
                <a:cs typeface="Andalus" pitchFamily="18" charset="-78"/>
              </a:rPr>
              <a:t>      Prompt settlement of claims, whether the insured is a corporate client or an individual or whether the size of the loss is big or small is very important. It must be understood that the insured needs insurance compensation as soon as the possible after the loss. </a:t>
            </a:r>
          </a:p>
          <a:p>
            <a:pPr>
              <a:buNone/>
            </a:pPr>
            <a:r>
              <a:rPr lang="en-US" b="1" dirty="0">
                <a:latin typeface="Andalus" pitchFamily="18" charset="-78"/>
                <a:cs typeface="Andalus" pitchFamily="18" charset="-78"/>
              </a:rPr>
              <a:t>b) Professionalism</a:t>
            </a:r>
          </a:p>
          <a:p>
            <a:pPr>
              <a:buNone/>
            </a:pPr>
            <a:r>
              <a:rPr lang="en-US" b="1" dirty="0">
                <a:latin typeface="Andalus" pitchFamily="18" charset="-78"/>
                <a:cs typeface="Andalus" pitchFamily="18" charset="-78"/>
              </a:rPr>
              <a:t>      </a:t>
            </a:r>
            <a:r>
              <a:rPr lang="en-US" dirty="0">
                <a:latin typeface="Andalus" pitchFamily="18" charset="-78"/>
                <a:cs typeface="Andalus" pitchFamily="18" charset="-78"/>
              </a:rPr>
              <a:t>The insurance officials consider each and every claim on its merits and do not apply prejudicial or pre-conceived notions to reject the claim without examining all the documents that would answer the following questions. </a:t>
            </a:r>
          </a:p>
          <a:p>
            <a:r>
              <a:rPr lang="en-US" dirty="0" err="1">
                <a:latin typeface="Andalus" pitchFamily="18" charset="-78"/>
                <a:cs typeface="Andalus" pitchFamily="18" charset="-78"/>
              </a:rPr>
              <a:t>i</a:t>
            </a:r>
            <a:r>
              <a:rPr lang="en-US" dirty="0">
                <a:latin typeface="Andalus" pitchFamily="18" charset="-78"/>
                <a:cs typeface="Andalus" pitchFamily="18" charset="-78"/>
              </a:rPr>
              <a:t>. Did the loss really happen? </a:t>
            </a:r>
          </a:p>
          <a:p>
            <a:r>
              <a:rPr lang="en-US" dirty="0">
                <a:latin typeface="Andalus" pitchFamily="18" charset="-78"/>
                <a:cs typeface="Andalus" pitchFamily="18" charset="-78"/>
              </a:rPr>
              <a:t>ii. If so, did the loss making event really cause the damage? </a:t>
            </a:r>
          </a:p>
          <a:p>
            <a:r>
              <a:rPr lang="en-US" dirty="0">
                <a:latin typeface="Andalus" pitchFamily="18" charset="-78"/>
                <a:cs typeface="Andalus" pitchFamily="18" charset="-78"/>
              </a:rPr>
              <a:t>iii. The extent of damage out of this event. </a:t>
            </a:r>
          </a:p>
          <a:p>
            <a:r>
              <a:rPr lang="en-US" dirty="0">
                <a:latin typeface="Andalus" pitchFamily="18" charset="-78"/>
                <a:cs typeface="Andalus" pitchFamily="18" charset="-78"/>
              </a:rPr>
              <a:t>iv. What was the reason for the loss? </a:t>
            </a:r>
          </a:p>
          <a:p>
            <a:r>
              <a:rPr lang="en-US" dirty="0">
                <a:latin typeface="Andalus" pitchFamily="18" charset="-78"/>
                <a:cs typeface="Andalus" pitchFamily="18" charset="-78"/>
              </a:rPr>
              <a:t>v. Was the loss covered under the policy? </a:t>
            </a:r>
          </a:p>
          <a:p>
            <a:r>
              <a:rPr lang="en-US" dirty="0">
                <a:latin typeface="Andalus" pitchFamily="18" charset="-78"/>
                <a:cs typeface="Andalus" pitchFamily="18" charset="-78"/>
              </a:rPr>
              <a:t>vi. Is the claim payable as per the contract/ policy conditions? </a:t>
            </a:r>
          </a:p>
          <a:p>
            <a:r>
              <a:rPr lang="en-US" dirty="0">
                <a:latin typeface="Andalus" pitchFamily="18" charset="-78"/>
                <a:cs typeface="Andalus" pitchFamily="18" charset="-78"/>
              </a:rPr>
              <a:t>vii. If so, how much is payable? </a:t>
            </a:r>
          </a:p>
          <a:p>
            <a:pPr>
              <a:buNone/>
            </a:pPr>
            <a:r>
              <a:rPr lang="en-US" dirty="0">
                <a:latin typeface="Andalus" pitchFamily="18" charset="-78"/>
                <a:cs typeface="Andalus" pitchFamily="18" charset="-78"/>
              </a:rPr>
              <a:t>The agent, being the representative of the company known to the insured, has to ensure that all the relevant forms are properly filled up with correct information, all documents evidencing the loss are attached and all prescribed procedures are followed in a timely manner and duly submitted to the company.</a:t>
            </a:r>
            <a:endParaRPr lang="en-US" b="1" dirty="0">
              <a:latin typeface="Andalus" pitchFamily="18" charset="-78"/>
              <a:cs typeface="Andalus" pitchFamily="18" charset="-78"/>
            </a:endParaRPr>
          </a:p>
          <a:p>
            <a:pPr>
              <a:buNone/>
            </a:pPr>
            <a:endParaRPr lang="en-US" b="1" dirty="0"/>
          </a:p>
          <a:p>
            <a:endParaRPr lang="en-US" b="1" dirty="0"/>
          </a:p>
          <a:p>
            <a:pPr>
              <a:buNone/>
            </a:pPr>
            <a:endParaRPr lang="en-US" b="1"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a:bodyPr>
          <a:lstStyle/>
          <a:p>
            <a:r>
              <a:rPr lang="en-US" sz="2000" dirty="0">
                <a:latin typeface="Andalus" pitchFamily="18" charset="-78"/>
                <a:cs typeface="Andalus" pitchFamily="18" charset="-78"/>
              </a:rPr>
              <a:t>(The Organization for Economic Cooperation and Development) OECD GUIDELINES ON BEST PRACTICES IN CLAIM MANAGEMENT</a:t>
            </a:r>
          </a:p>
        </p:txBody>
      </p:sp>
      <p:sp>
        <p:nvSpPr>
          <p:cNvPr id="3" name="Content Placeholder 2"/>
          <p:cNvSpPr>
            <a:spLocks noGrp="1"/>
          </p:cNvSpPr>
          <p:nvPr>
            <p:ph idx="1"/>
          </p:nvPr>
        </p:nvSpPr>
        <p:spPr>
          <a:xfrm>
            <a:off x="457200" y="1295400"/>
            <a:ext cx="8229600" cy="5181600"/>
          </a:xfrm>
          <a:ln>
            <a:solidFill>
              <a:schemeClr val="tx1"/>
            </a:solidFill>
          </a:ln>
        </p:spPr>
        <p:txBody>
          <a:bodyPr>
            <a:normAutofit/>
          </a:bodyPr>
          <a:lstStyle/>
          <a:p>
            <a:pPr>
              <a:buNone/>
            </a:pPr>
            <a:r>
              <a:rPr lang="en-US" sz="1800" dirty="0">
                <a:latin typeface="Andalus" pitchFamily="18" charset="-78"/>
                <a:cs typeface="Andalus" pitchFamily="18" charset="-78"/>
              </a:rPr>
              <a:t>The Insurance Committee therefore decided in June 2000 to launch a project on claim management in OECD countries designed to collect information on Member country claim management practices and to explore the scope for international co-operation to improve the quality of claim management processes.</a:t>
            </a:r>
          </a:p>
          <a:p>
            <a:pPr>
              <a:buNone/>
            </a:pPr>
            <a:r>
              <a:rPr lang="en-US" sz="1800" dirty="0">
                <a:latin typeface="Andalus" pitchFamily="18" charset="-78"/>
                <a:cs typeface="Andalus" pitchFamily="18" charset="-78"/>
              </a:rPr>
              <a:t>The OECD good practices on claim management are neither binding nor exhaustive, but meant as a “checklist” to assist insurance companies in handling claims.</a:t>
            </a:r>
          </a:p>
          <a:p>
            <a:pPr>
              <a:buNone/>
            </a:pPr>
            <a:r>
              <a:rPr lang="en-US" sz="1800" b="1" dirty="0">
                <a:latin typeface="Andalus" pitchFamily="18" charset="-78"/>
                <a:cs typeface="Andalus" pitchFamily="18" charset="-78"/>
              </a:rPr>
              <a:t>Good practice 1: Claims reporting </a:t>
            </a:r>
          </a:p>
          <a:p>
            <a:pPr>
              <a:buNone/>
            </a:pPr>
            <a:r>
              <a:rPr lang="en-US" sz="1800" b="1" dirty="0">
                <a:latin typeface="Andalus" pitchFamily="18" charset="-78"/>
                <a:cs typeface="Andalus" pitchFamily="18" charset="-78"/>
              </a:rPr>
              <a:t>Good practice 2: Receipt of claims by the company</a:t>
            </a:r>
          </a:p>
          <a:p>
            <a:pPr>
              <a:buNone/>
            </a:pPr>
            <a:r>
              <a:rPr lang="en-US" sz="1800" b="1" dirty="0">
                <a:latin typeface="Andalus" pitchFamily="18" charset="-78"/>
                <a:cs typeface="Andalus" pitchFamily="18" charset="-78"/>
              </a:rPr>
              <a:t>Good practice 3: Claims files and procedures</a:t>
            </a:r>
          </a:p>
          <a:p>
            <a:pPr>
              <a:buNone/>
            </a:pPr>
            <a:r>
              <a:rPr lang="en-US" sz="1800" b="1" dirty="0">
                <a:latin typeface="Andalus" pitchFamily="18" charset="-78"/>
                <a:cs typeface="Andalus" pitchFamily="18" charset="-78"/>
              </a:rPr>
              <a:t>Good practice 4: Fraud detection and prevention</a:t>
            </a:r>
          </a:p>
          <a:p>
            <a:pPr>
              <a:buNone/>
            </a:pPr>
            <a:r>
              <a:rPr lang="en-US" sz="1800" b="1" dirty="0">
                <a:latin typeface="Andalus" pitchFamily="18" charset="-78"/>
                <a:cs typeface="Andalus" pitchFamily="18" charset="-78"/>
              </a:rPr>
              <a:t>Good practice 5: Claims assessment</a:t>
            </a:r>
          </a:p>
          <a:p>
            <a:pPr>
              <a:buNone/>
            </a:pPr>
            <a:r>
              <a:rPr lang="en-US" sz="1800" b="1" dirty="0">
                <a:latin typeface="Andalus" pitchFamily="18" charset="-78"/>
                <a:cs typeface="Andalus" pitchFamily="18" charset="-78"/>
              </a:rPr>
              <a:t>Good practice 6: Claim processing</a:t>
            </a:r>
          </a:p>
          <a:p>
            <a:pPr>
              <a:buNone/>
            </a:pPr>
            <a:r>
              <a:rPr lang="en-US" sz="1800" b="1" dirty="0">
                <a:latin typeface="Andalus" pitchFamily="18" charset="-78"/>
                <a:cs typeface="Andalus" pitchFamily="18" charset="-78"/>
              </a:rPr>
              <a:t>Good practice 7: Timely claim processing</a:t>
            </a:r>
          </a:p>
          <a:p>
            <a:pPr>
              <a:buNone/>
            </a:pPr>
            <a:r>
              <a:rPr lang="en-US" sz="1800" b="1" dirty="0">
                <a:latin typeface="Andalus" pitchFamily="18" charset="-78"/>
                <a:cs typeface="Andalus" pitchFamily="18" charset="-78"/>
              </a:rPr>
              <a:t>Good practice 8: Complaints and dispute settlement</a:t>
            </a:r>
          </a:p>
          <a:p>
            <a:pPr>
              <a:buNone/>
            </a:pPr>
            <a:r>
              <a:rPr lang="en-US" sz="1800" b="1" dirty="0">
                <a:latin typeface="Andalus" pitchFamily="18" charset="-78"/>
                <a:cs typeface="Andalus" pitchFamily="18" charset="-78"/>
              </a:rPr>
              <a:t>Good practice 9: Supervision of claims-related services</a:t>
            </a:r>
          </a:p>
          <a:p>
            <a:pPr>
              <a:buNone/>
            </a:pPr>
            <a:r>
              <a:rPr lang="en-US" sz="1800" b="1" dirty="0">
                <a:latin typeface="Andalus" pitchFamily="18" charset="-78"/>
                <a:cs typeface="Andalus" pitchFamily="18" charset="-78"/>
              </a:rPr>
              <a:t>Good practice 10: Market practices</a:t>
            </a:r>
            <a:endParaRPr lang="en-US" sz="1800" dirty="0">
              <a:latin typeface="Andalus" pitchFamily="18" charset="-78"/>
              <a:cs typeface="Andalus"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sz="2800" dirty="0">
                <a:latin typeface="Andalus" pitchFamily="18" charset="-78"/>
                <a:cs typeface="Andalus" pitchFamily="18" charset="-78"/>
              </a:rPr>
              <a:t>REPUDIATION OF CLAIM IN LIFE INSURANCE</a:t>
            </a:r>
            <a:endParaRPr lang="en-US" sz="2800" dirty="0"/>
          </a:p>
        </p:txBody>
      </p:sp>
      <p:sp>
        <p:nvSpPr>
          <p:cNvPr id="3" name="Content Placeholder 2"/>
          <p:cNvSpPr>
            <a:spLocks noGrp="1"/>
          </p:cNvSpPr>
          <p:nvPr>
            <p:ph idx="1"/>
          </p:nvPr>
        </p:nvSpPr>
        <p:spPr>
          <a:ln>
            <a:solidFill>
              <a:schemeClr val="tx1"/>
            </a:solidFill>
          </a:ln>
        </p:spPr>
        <p:txBody>
          <a:bodyPr>
            <a:normAutofit fontScale="92500" lnSpcReduction="10000"/>
          </a:bodyPr>
          <a:lstStyle/>
          <a:p>
            <a:r>
              <a:rPr lang="en-US" sz="1800" dirty="0">
                <a:latin typeface="Andalus" pitchFamily="18" charset="-78"/>
                <a:cs typeface="Andalus" pitchFamily="18" charset="-78"/>
              </a:rPr>
              <a:t>Repudiation of a contract means a refusal to perform the duty or obligation owed to the other party , to refuse to accept something or someone as true, good or reasonable.</a:t>
            </a:r>
          </a:p>
          <a:p>
            <a:r>
              <a:rPr lang="en-US" sz="1800" dirty="0">
                <a:latin typeface="Andalus" pitchFamily="18" charset="-78"/>
                <a:cs typeface="Andalus" pitchFamily="18" charset="-78"/>
              </a:rPr>
              <a:t>The better terms are  rejection of claim or denial or liability. </a:t>
            </a:r>
          </a:p>
          <a:p>
            <a:r>
              <a:rPr lang="en-US" sz="1800" dirty="0">
                <a:latin typeface="Andalus" pitchFamily="18" charset="-78"/>
                <a:cs typeface="Andalus" pitchFamily="18" charset="-78"/>
              </a:rPr>
              <a:t>Insurers may refuse to pay claims for a variety of reasons. The insurer will always rely on the insurance agreement, which is contained in (1) The Schedule of insurance , read together with  (2) The Policy</a:t>
            </a:r>
          </a:p>
          <a:p>
            <a:r>
              <a:rPr lang="en-US" sz="1800" dirty="0">
                <a:latin typeface="Andalus" pitchFamily="18" charset="-78"/>
                <a:cs typeface="Andalus" pitchFamily="18" charset="-78"/>
              </a:rPr>
              <a:t>Some reasons that insurers may offer when rejecting a claim are:</a:t>
            </a:r>
          </a:p>
          <a:p>
            <a:pPr>
              <a:buFontTx/>
              <a:buChar char="-"/>
            </a:pPr>
            <a:r>
              <a:rPr lang="en-US" sz="1800" dirty="0">
                <a:latin typeface="Andalus" pitchFamily="18" charset="-78"/>
                <a:cs typeface="Andalus" pitchFamily="18" charset="-78"/>
              </a:rPr>
              <a:t>False statements made when applying for insurance</a:t>
            </a:r>
          </a:p>
          <a:p>
            <a:pPr>
              <a:buFontTx/>
              <a:buChar char="-"/>
            </a:pPr>
            <a:r>
              <a:rPr lang="en-US" sz="1800" dirty="0">
                <a:latin typeface="Andalus" pitchFamily="18" charset="-78"/>
                <a:cs typeface="Andalus" pitchFamily="18" charset="-78"/>
              </a:rPr>
              <a:t>Failure to disclose relevant facts</a:t>
            </a:r>
          </a:p>
          <a:p>
            <a:pPr>
              <a:buFontTx/>
              <a:buChar char="-"/>
            </a:pPr>
            <a:r>
              <a:rPr lang="en-US" sz="1800" dirty="0">
                <a:latin typeface="Andalus" pitchFamily="18" charset="-78"/>
                <a:cs typeface="Andalus" pitchFamily="18" charset="-78"/>
              </a:rPr>
              <a:t>Claim doesn’t fall within the items insured  under the policy</a:t>
            </a:r>
          </a:p>
          <a:p>
            <a:pPr>
              <a:buFontTx/>
              <a:buChar char="-"/>
            </a:pPr>
            <a:r>
              <a:rPr lang="en-US" sz="1800" dirty="0">
                <a:latin typeface="Andalus" pitchFamily="18" charset="-78"/>
                <a:cs typeface="Andalus" pitchFamily="18" charset="-78"/>
              </a:rPr>
              <a:t>Failure of the insured to comply with the terms of the agreement</a:t>
            </a:r>
          </a:p>
          <a:p>
            <a:pPr>
              <a:buFontTx/>
              <a:buChar char="-"/>
            </a:pPr>
            <a:r>
              <a:rPr lang="en-US" sz="1800" dirty="0">
                <a:latin typeface="Andalus" pitchFamily="18" charset="-78"/>
                <a:cs typeface="Andalus" pitchFamily="18" charset="-78"/>
              </a:rPr>
              <a:t>Fraud</a:t>
            </a:r>
          </a:p>
          <a:p>
            <a:pPr>
              <a:buFontTx/>
              <a:buChar char="-"/>
            </a:pPr>
            <a:r>
              <a:rPr lang="en-US" sz="1800" dirty="0">
                <a:latin typeface="Andalus" pitchFamily="18" charset="-78"/>
                <a:cs typeface="Andalus" pitchFamily="18" charset="-78"/>
              </a:rPr>
              <a:t>Inordinate and unreasonable delay for the reporting of the incident</a:t>
            </a:r>
          </a:p>
          <a:p>
            <a:pPr>
              <a:buFontTx/>
              <a:buChar char="-"/>
            </a:pPr>
            <a:r>
              <a:rPr lang="en-US" sz="1800" dirty="0">
                <a:latin typeface="Andalus" pitchFamily="18" charset="-78"/>
                <a:cs typeface="Andalus" pitchFamily="18" charset="-78"/>
              </a:rPr>
              <a:t>Failure to pay the premium on time/at all</a:t>
            </a:r>
          </a:p>
          <a:p>
            <a:pPr>
              <a:buFontTx/>
              <a:buChar char="-"/>
            </a:pPr>
            <a:r>
              <a:rPr lang="en-US" sz="1800" dirty="0">
                <a:latin typeface="Andalus" pitchFamily="18" charset="-78"/>
                <a:cs typeface="Andalus" pitchFamily="18" charset="-78"/>
              </a:rPr>
              <a:t>No consequential losses covered under policies</a:t>
            </a:r>
          </a:p>
          <a:p>
            <a:endParaRPr lang="en-US" sz="1800" dirty="0">
              <a:latin typeface="Andalus" pitchFamily="18" charset="-78"/>
              <a:cs typeface="Andalus"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a:bodyPr>
          <a:lstStyle/>
          <a:p>
            <a:r>
              <a:rPr lang="en-US" sz="2400" dirty="0">
                <a:latin typeface="Andalus" pitchFamily="18" charset="-78"/>
                <a:cs typeface="Andalus" pitchFamily="18" charset="-78"/>
              </a:rPr>
              <a:t>Repudiation of claim in Life Insurance</a:t>
            </a:r>
          </a:p>
        </p:txBody>
      </p:sp>
      <p:sp>
        <p:nvSpPr>
          <p:cNvPr id="3" name="Content Placeholder 2"/>
          <p:cNvSpPr>
            <a:spLocks noGrp="1"/>
          </p:cNvSpPr>
          <p:nvPr>
            <p:ph idx="1"/>
          </p:nvPr>
        </p:nvSpPr>
        <p:spPr>
          <a:xfrm>
            <a:off x="457200" y="1371600"/>
            <a:ext cx="8229600" cy="4754563"/>
          </a:xfrm>
          <a:ln>
            <a:solidFill>
              <a:schemeClr val="tx1"/>
            </a:solidFill>
          </a:ln>
        </p:spPr>
        <p:txBody>
          <a:bodyPr>
            <a:normAutofit fontScale="62500" lnSpcReduction="20000"/>
          </a:bodyPr>
          <a:lstStyle/>
          <a:p>
            <a:r>
              <a:rPr lang="en-US" dirty="0">
                <a:solidFill>
                  <a:srgbClr val="FF0000"/>
                </a:solidFill>
                <a:latin typeface="Andalus" pitchFamily="18" charset="-78"/>
                <a:cs typeface="Andalus" pitchFamily="18" charset="-78"/>
              </a:rPr>
              <a:t>Repudiation is a breach of a contract by the one party that justifies cancellation by the innocent party.  Repudiation is conduct which exhibits the clear and unequivocal intention of the party concerned to no longer be bound to the contract.</a:t>
            </a:r>
          </a:p>
          <a:p>
            <a:r>
              <a:rPr lang="en-US" dirty="0">
                <a:solidFill>
                  <a:srgbClr val="FF0000"/>
                </a:solidFill>
                <a:latin typeface="Andalus" pitchFamily="18" charset="-78"/>
                <a:cs typeface="Andalus" pitchFamily="18" charset="-78"/>
              </a:rPr>
              <a:t>When an insurer is entitled to, and does, avoid a policy because of the insured’s material misrepresentation or non-disclosure, avoiding the contract is not a breach of the contract.  In these circumstances the insurer does not repudiate the contract.  The insurer denies liability in respect of the claim because the policy has been avoided by reason of material misrepresentation or non-disclosure.</a:t>
            </a:r>
          </a:p>
          <a:p>
            <a:pPr>
              <a:buNone/>
            </a:pPr>
            <a:r>
              <a:rPr lang="en-US" dirty="0">
                <a:solidFill>
                  <a:srgbClr val="FF0000"/>
                </a:solidFill>
                <a:latin typeface="Andalus" pitchFamily="18" charset="-78"/>
                <a:cs typeface="Andalus" pitchFamily="18" charset="-78"/>
              </a:rPr>
              <a:t> </a:t>
            </a:r>
          </a:p>
          <a:p>
            <a:r>
              <a:rPr lang="en-US" dirty="0">
                <a:solidFill>
                  <a:srgbClr val="FF0000"/>
                </a:solidFill>
                <a:latin typeface="Andalus" pitchFamily="18" charset="-78"/>
                <a:cs typeface="Andalus" pitchFamily="18" charset="-78"/>
              </a:rPr>
              <a:t>When an insurer rejects a claim relying on application of an exclusion clause, or because the claim does not fall within the operative clause of the policy, that is not a repudiation of the contract.  In these circumstances the insurer does not deny the existence of the contract of insurance but denies liability under the contract.</a:t>
            </a:r>
          </a:p>
          <a:p>
            <a:pPr>
              <a:buNone/>
            </a:pPr>
            <a:r>
              <a:rPr lang="en-US" dirty="0">
                <a:solidFill>
                  <a:srgbClr val="FF0000"/>
                </a:solidFill>
                <a:latin typeface="Andalus" pitchFamily="18" charset="-78"/>
                <a:cs typeface="Andalus" pitchFamily="18" charset="-78"/>
              </a:rPr>
              <a: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ln>
            <a:solidFill>
              <a:schemeClr val="tx1"/>
            </a:solidFill>
          </a:ln>
        </p:spPr>
        <p:txBody>
          <a:bodyPr>
            <a:normAutofit/>
          </a:bodyPr>
          <a:lstStyle/>
          <a:p>
            <a:r>
              <a:rPr lang="en-US" sz="2800" dirty="0">
                <a:latin typeface="Andalus" pitchFamily="18" charset="-78"/>
                <a:cs typeface="Andalus" pitchFamily="18" charset="-78"/>
              </a:rPr>
              <a:t>CLAIM SETTLEMENT RATIO</a:t>
            </a:r>
          </a:p>
        </p:txBody>
      </p:sp>
      <p:sp>
        <p:nvSpPr>
          <p:cNvPr id="3" name="Content Placeholder 2"/>
          <p:cNvSpPr>
            <a:spLocks noGrp="1"/>
          </p:cNvSpPr>
          <p:nvPr>
            <p:ph idx="1"/>
          </p:nvPr>
        </p:nvSpPr>
        <p:spPr>
          <a:ln>
            <a:solidFill>
              <a:schemeClr val="tx1"/>
            </a:solidFill>
          </a:ln>
        </p:spPr>
        <p:txBody>
          <a:bodyPr>
            <a:normAutofit fontScale="62500" lnSpcReduction="20000"/>
          </a:bodyPr>
          <a:lstStyle/>
          <a:p>
            <a:pPr>
              <a:buNone/>
            </a:pPr>
            <a:r>
              <a:rPr lang="en-US" sz="2600" dirty="0">
                <a:latin typeface="Andalus" pitchFamily="18" charset="-78"/>
                <a:cs typeface="Andalus" pitchFamily="18" charset="-78"/>
              </a:rPr>
              <a:t>       </a:t>
            </a:r>
          </a:p>
          <a:p>
            <a:pPr>
              <a:buNone/>
            </a:pPr>
            <a:r>
              <a:rPr lang="en-US" sz="2600" dirty="0">
                <a:latin typeface="Andalus" pitchFamily="18" charset="-78"/>
                <a:cs typeface="Andalus" pitchFamily="18" charset="-78"/>
              </a:rPr>
              <a:t>      The claim settlement ratio (CSR) reveals the percentage of claims the insurer has paid out during a financial year. In simple words, CSR is defined as the percentage of insurance claims settled by an insurer compared to the total number of claims received.</a:t>
            </a:r>
            <a:br>
              <a:rPr lang="en-US" sz="2600" dirty="0">
                <a:latin typeface="Andalus" pitchFamily="18" charset="-78"/>
                <a:cs typeface="Andalus" pitchFamily="18" charset="-78"/>
              </a:rPr>
            </a:br>
            <a:br>
              <a:rPr lang="en-US" sz="2600" dirty="0">
                <a:latin typeface="Andalus" pitchFamily="18" charset="-78"/>
                <a:cs typeface="Andalus" pitchFamily="18" charset="-78"/>
              </a:rPr>
            </a:br>
            <a:r>
              <a:rPr lang="en-US" sz="2600" dirty="0">
                <a:latin typeface="Andalus" pitchFamily="18" charset="-78"/>
                <a:cs typeface="Andalus" pitchFamily="18" charset="-78"/>
              </a:rPr>
              <a:t>For instance, if the death claim settlement ratio of an insurer is 90 percent, it means that the insurer has settled 90 death insurance claims out of every 100 insurance claims received. This way the death claim settlement ratio is said to be 90 percent as the remaining 10 percent insurance claims are rejected by the insurer.</a:t>
            </a:r>
          </a:p>
          <a:p>
            <a:pPr>
              <a:buNone/>
            </a:pPr>
            <a:r>
              <a:rPr lang="en-US" sz="2600" dirty="0">
                <a:latin typeface="Andalus" pitchFamily="18" charset="-78"/>
                <a:cs typeface="Andalus" pitchFamily="18" charset="-78"/>
              </a:rPr>
              <a:t>       Claim settlement ratio also helps one understand the overall risk management ability of a life insurance company. It indicates how efficiently the insurer has implemented necessary technology and process to weed out applications which are not genuine.</a:t>
            </a:r>
            <a:br>
              <a:rPr lang="en-US" sz="2600" dirty="0">
                <a:latin typeface="Andalus" pitchFamily="18" charset="-78"/>
                <a:cs typeface="Andalus" pitchFamily="18" charset="-78"/>
              </a:rPr>
            </a:br>
            <a:br>
              <a:rPr lang="en-US" sz="2600" dirty="0">
                <a:latin typeface="Andalus" pitchFamily="18" charset="-78"/>
                <a:cs typeface="Andalus" pitchFamily="18" charset="-78"/>
              </a:rPr>
            </a:br>
            <a:r>
              <a:rPr lang="en-US" sz="2600" b="1" dirty="0">
                <a:latin typeface="Andalus" pitchFamily="18" charset="-78"/>
                <a:cs typeface="Andalus" pitchFamily="18" charset="-78"/>
              </a:rPr>
              <a:t> The CSR is calculated with the help of the following formula:</a:t>
            </a:r>
            <a:br>
              <a:rPr lang="en-US" sz="2600" dirty="0">
                <a:latin typeface="Andalus" pitchFamily="18" charset="-78"/>
                <a:cs typeface="Andalus" pitchFamily="18" charset="-78"/>
              </a:rPr>
            </a:br>
            <a:r>
              <a:rPr lang="en-US" sz="2600" dirty="0">
                <a:latin typeface="Andalus" pitchFamily="18" charset="-78"/>
                <a:cs typeface="Andalus" pitchFamily="18" charset="-78"/>
              </a:rPr>
              <a:t>Claim settlement ratio = (Number of claims settled/Number of claims received) x 100</a:t>
            </a:r>
            <a:br>
              <a:rPr lang="en-US" sz="2600" dirty="0">
                <a:latin typeface="Andalus" pitchFamily="18" charset="-78"/>
                <a:cs typeface="Andalus" pitchFamily="18" charset="-78"/>
              </a:rPr>
            </a:br>
            <a:br>
              <a:rPr lang="en-US" sz="2600" dirty="0">
                <a:latin typeface="Andalus" pitchFamily="18" charset="-78"/>
                <a:cs typeface="Andalus" pitchFamily="18" charset="-78"/>
              </a:rPr>
            </a:br>
            <a:r>
              <a:rPr lang="en-US" sz="2600" dirty="0">
                <a:latin typeface="Andalus" pitchFamily="18" charset="-78"/>
                <a:cs typeface="Andalus" pitchFamily="18" charset="-78"/>
              </a:rPr>
              <a:t>Generally, higher death claim settlement ratio (in %) means that the chance of settlement of a claim by the life insurer is higher.</a:t>
            </a:r>
            <a:br>
              <a:rPr lang="en-US" sz="2600" dirty="0">
                <a:latin typeface="Andalus" pitchFamily="18" charset="-78"/>
                <a:cs typeface="Andalus" pitchFamily="18" charset="-78"/>
              </a:rPr>
            </a:br>
            <a:br>
              <a:rPr lang="en-US" sz="2400" dirty="0"/>
            </a:br>
            <a:endParaRPr lang="en-US" sz="2400" dirty="0"/>
          </a:p>
          <a:p>
            <a:pPr>
              <a:buNone/>
            </a:pPr>
            <a:endParaRPr lang="en-US" sz="2400" dirty="0"/>
          </a:p>
          <a:p>
            <a:pPr>
              <a:buNone/>
            </a:pPr>
            <a:endParaRPr lang="en-US" sz="2100" dirty="0">
              <a:latin typeface="Andalus" pitchFamily="18" charset="-78"/>
              <a:cs typeface="Andalus" pitchFamily="18" charset="-78"/>
            </a:endParaRP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ln>
            <a:solidFill>
              <a:schemeClr val="tx1"/>
            </a:solidFill>
          </a:ln>
        </p:spPr>
        <p:txBody>
          <a:bodyPr>
            <a:normAutofit/>
          </a:bodyPr>
          <a:lstStyle/>
          <a:p>
            <a:r>
              <a:rPr lang="en-US" sz="2000" dirty="0">
                <a:latin typeface="Andalus" pitchFamily="18" charset="-78"/>
                <a:cs typeface="Andalus" pitchFamily="18" charset="-78"/>
              </a:rPr>
              <a:t>CLAIM PROCEDURE FOR GENERAL INSURANCE</a:t>
            </a:r>
          </a:p>
        </p:txBody>
      </p:sp>
      <p:sp>
        <p:nvSpPr>
          <p:cNvPr id="3" name="Content Placeholder 2"/>
          <p:cNvSpPr>
            <a:spLocks noGrp="1"/>
          </p:cNvSpPr>
          <p:nvPr>
            <p:ph idx="1"/>
          </p:nvPr>
        </p:nvSpPr>
        <p:spPr>
          <a:xfrm>
            <a:off x="457200" y="1143000"/>
            <a:ext cx="8229600" cy="5257800"/>
          </a:xfrm>
          <a:ln>
            <a:solidFill>
              <a:schemeClr val="tx1"/>
            </a:solidFill>
          </a:ln>
        </p:spPr>
        <p:txBody>
          <a:bodyPr>
            <a:normAutofit/>
          </a:bodyPr>
          <a:lstStyle/>
          <a:p>
            <a:r>
              <a:rPr lang="en-US" sz="1800" dirty="0">
                <a:latin typeface="Andalus" pitchFamily="18" charset="-78"/>
                <a:cs typeface="Andalus" pitchFamily="18" charset="-78"/>
              </a:rPr>
              <a:t>The information furnished in the proposal form is verified at the time of a claim, when physical inspection of the property is done.</a:t>
            </a:r>
          </a:p>
          <a:p>
            <a:r>
              <a:rPr lang="en-US" sz="1800" dirty="0">
                <a:latin typeface="Andalus" pitchFamily="18" charset="-78"/>
                <a:cs typeface="Andalus" pitchFamily="18" charset="-78"/>
              </a:rPr>
              <a:t>Incase of any misinterpretation it would be the right of the insurance company to avoid a claim, avoid the policy itself or pay a claim for a reduced amount.</a:t>
            </a:r>
          </a:p>
          <a:p>
            <a:r>
              <a:rPr lang="en-US" sz="1800" dirty="0">
                <a:latin typeface="Andalus" pitchFamily="18" charset="-78"/>
                <a:cs typeface="Andalus" pitchFamily="18" charset="-78"/>
              </a:rPr>
              <a:t>For a claim to be admissible under the policy the </a:t>
            </a:r>
            <a:r>
              <a:rPr lang="en-US" sz="1800" dirty="0" err="1">
                <a:latin typeface="Andalus" pitchFamily="18" charset="-78"/>
                <a:cs typeface="Andalus" pitchFamily="18" charset="-78"/>
              </a:rPr>
              <a:t>foll</a:t>
            </a:r>
            <a:r>
              <a:rPr lang="en-US" sz="1800" dirty="0">
                <a:latin typeface="Andalus" pitchFamily="18" charset="-78"/>
                <a:cs typeface="Andalus" pitchFamily="18" charset="-78"/>
              </a:rPr>
              <a:t> </a:t>
            </a:r>
            <a:r>
              <a:rPr lang="en-US" sz="1800" dirty="0" err="1">
                <a:latin typeface="Andalus" pitchFamily="18" charset="-78"/>
                <a:cs typeface="Andalus" pitchFamily="18" charset="-78"/>
              </a:rPr>
              <a:t>req’s</a:t>
            </a:r>
            <a:r>
              <a:rPr lang="en-US" sz="1800" dirty="0">
                <a:latin typeface="Andalus" pitchFamily="18" charset="-78"/>
                <a:cs typeface="Andalus" pitchFamily="18" charset="-78"/>
              </a:rPr>
              <a:t> are necessary:</a:t>
            </a:r>
          </a:p>
          <a:p>
            <a:pPr>
              <a:buNone/>
            </a:pPr>
            <a:r>
              <a:rPr lang="en-US" sz="1800" dirty="0">
                <a:latin typeface="Andalus" pitchFamily="18" charset="-78"/>
                <a:cs typeface="Andalus" pitchFamily="18" charset="-78"/>
              </a:rPr>
              <a:t>-     The insured should have paid the appropriate premium</a:t>
            </a:r>
          </a:p>
          <a:p>
            <a:pPr>
              <a:buFontTx/>
              <a:buChar char="-"/>
            </a:pPr>
            <a:r>
              <a:rPr lang="en-US" sz="1800" dirty="0">
                <a:latin typeface="Andalus" pitchFamily="18" charset="-78"/>
                <a:cs typeface="Andalus" pitchFamily="18" charset="-78"/>
              </a:rPr>
              <a:t>The subject matter affected by the peril should have been covered for insurance</a:t>
            </a:r>
          </a:p>
          <a:p>
            <a:pPr>
              <a:buFontTx/>
              <a:buChar char="-"/>
            </a:pPr>
            <a:r>
              <a:rPr lang="en-US" sz="1800" dirty="0">
                <a:latin typeface="Andalus" pitchFamily="18" charset="-78"/>
                <a:cs typeface="Andalus" pitchFamily="18" charset="-78"/>
              </a:rPr>
              <a:t>The loss to the insured should have been caused by one of the perils insured</a:t>
            </a:r>
          </a:p>
          <a:p>
            <a:pPr>
              <a:buFontTx/>
              <a:buChar char="-"/>
            </a:pPr>
            <a:r>
              <a:rPr lang="en-US" sz="1800" dirty="0">
                <a:latin typeface="Andalus" pitchFamily="18" charset="-78"/>
                <a:cs typeface="Andalus" pitchFamily="18" charset="-78"/>
              </a:rPr>
              <a:t>The peril should have taken place within the period of insurance</a:t>
            </a:r>
          </a:p>
          <a:p>
            <a:pPr>
              <a:buFontTx/>
              <a:buChar char="-"/>
            </a:pPr>
            <a:r>
              <a:rPr lang="en-US" sz="1800" dirty="0">
                <a:latin typeface="Andalus" pitchFamily="18" charset="-78"/>
                <a:cs typeface="Andalus" pitchFamily="18" charset="-78"/>
              </a:rPr>
              <a:t>The loss claimed by the insured should not fall under any off the exclusions of the policy</a:t>
            </a:r>
          </a:p>
          <a:p>
            <a:pPr>
              <a:buNone/>
            </a:pPr>
            <a:endParaRPr lang="en-US" sz="1800" dirty="0">
              <a:latin typeface="Andalus" pitchFamily="18" charset="-78"/>
              <a:cs typeface="Andalus" pitchFamily="18" charset="-78"/>
            </a:endParaRPr>
          </a:p>
          <a:p>
            <a:pPr>
              <a:buFontTx/>
              <a:buChar char="-"/>
            </a:pPr>
            <a:endParaRPr lang="en-US" sz="1800" dirty="0">
              <a:latin typeface="Andalus" pitchFamily="18" charset="-78"/>
              <a:cs typeface="Andalus" pitchFamily="18" charset="-78"/>
            </a:endParaRPr>
          </a:p>
          <a:p>
            <a:pPr>
              <a:buFontTx/>
              <a:buChar char="-"/>
            </a:pPr>
            <a:endParaRPr lang="en-US" sz="1800" dirty="0">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accent2"/>
            </a:solidFill>
          </a:ln>
        </p:spPr>
        <p:txBody>
          <a:bodyPr/>
          <a:lstStyle/>
          <a:p>
            <a:r>
              <a:rPr lang="en-US" dirty="0">
                <a:latin typeface="Times New Roman" pitchFamily="18" charset="0"/>
                <a:cs typeface="Times New Roman" pitchFamily="18" charset="0"/>
              </a:rPr>
              <a:t>CLAIM</a:t>
            </a:r>
          </a:p>
        </p:txBody>
      </p:sp>
      <p:sp>
        <p:nvSpPr>
          <p:cNvPr id="3" name="Content Placeholder 2"/>
          <p:cNvSpPr>
            <a:spLocks noGrp="1"/>
          </p:cNvSpPr>
          <p:nvPr>
            <p:ph idx="1"/>
          </p:nvPr>
        </p:nvSpPr>
        <p:spPr>
          <a:xfrm>
            <a:off x="457200" y="1066800"/>
            <a:ext cx="8229600" cy="5562600"/>
          </a:xfrm>
        </p:spPr>
        <p:txBody>
          <a:bodyPr>
            <a:normAutofit/>
          </a:bodyPr>
          <a:lstStyle/>
          <a:p>
            <a:r>
              <a:rPr lang="en-US" sz="2000" u="sng" dirty="0">
                <a:solidFill>
                  <a:srgbClr val="FF0000"/>
                </a:solidFill>
                <a:latin typeface="Times New Roman" pitchFamily="18" charset="0"/>
                <a:cs typeface="Times New Roman" pitchFamily="18" charset="0"/>
              </a:rPr>
              <a:t>A claim </a:t>
            </a:r>
            <a:r>
              <a:rPr lang="en-US" sz="2000" dirty="0">
                <a:latin typeface="Times New Roman" pitchFamily="18" charset="0"/>
                <a:cs typeface="Times New Roman" pitchFamily="18" charset="0"/>
              </a:rPr>
              <a:t>is the </a:t>
            </a:r>
            <a:r>
              <a:rPr lang="en-US" sz="2000" u="sng" dirty="0">
                <a:solidFill>
                  <a:srgbClr val="FF0000"/>
                </a:solidFill>
                <a:latin typeface="Times New Roman" pitchFamily="18" charset="0"/>
                <a:cs typeface="Times New Roman" pitchFamily="18" charset="0"/>
              </a:rPr>
              <a:t>demand</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that the insurer should </a:t>
            </a:r>
            <a:r>
              <a:rPr lang="en-US" sz="2000" u="sng" dirty="0">
                <a:solidFill>
                  <a:srgbClr val="FF0000"/>
                </a:solidFill>
                <a:latin typeface="Times New Roman" pitchFamily="18" charset="0"/>
                <a:cs typeface="Times New Roman" pitchFamily="18" charset="0"/>
              </a:rPr>
              <a:t>redeem the promi</a:t>
            </a:r>
            <a:r>
              <a:rPr lang="en-US" sz="2000" dirty="0">
                <a:solidFill>
                  <a:srgbClr val="FF0000"/>
                </a:solidFill>
                <a:latin typeface="Times New Roman" pitchFamily="18" charset="0"/>
                <a:cs typeface="Times New Roman" pitchFamily="18" charset="0"/>
              </a:rPr>
              <a:t>se </a:t>
            </a:r>
            <a:r>
              <a:rPr lang="en-US" sz="2000" dirty="0">
                <a:latin typeface="Times New Roman" pitchFamily="18" charset="0"/>
                <a:cs typeface="Times New Roman" pitchFamily="18" charset="0"/>
              </a:rPr>
              <a:t>made in the </a:t>
            </a:r>
            <a:r>
              <a:rPr lang="en-US" sz="2000" u="sng" dirty="0">
                <a:solidFill>
                  <a:srgbClr val="FF0000"/>
                </a:solidFill>
                <a:latin typeface="Times New Roman" pitchFamily="18" charset="0"/>
                <a:cs typeface="Times New Roman" pitchFamily="18" charset="0"/>
              </a:rPr>
              <a:t>contract</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The insurer </a:t>
            </a:r>
            <a:r>
              <a:rPr lang="en-US" sz="2000" u="sng" dirty="0">
                <a:solidFill>
                  <a:srgbClr val="FF0000"/>
                </a:solidFill>
                <a:latin typeface="Times New Roman" pitchFamily="18" charset="0"/>
                <a:cs typeface="Times New Roman" pitchFamily="18" charset="0"/>
              </a:rPr>
              <a:t>settles the claim </a:t>
            </a:r>
            <a:r>
              <a:rPr lang="en-US" sz="2000" dirty="0">
                <a:latin typeface="Times New Roman" pitchFamily="18" charset="0"/>
                <a:cs typeface="Times New Roman" pitchFamily="18" charset="0"/>
              </a:rPr>
              <a:t>after satisfying himself that all </a:t>
            </a:r>
            <a:r>
              <a:rPr lang="en-US" sz="2000" u="sng" dirty="0">
                <a:solidFill>
                  <a:srgbClr val="FF0000"/>
                </a:solidFill>
                <a:latin typeface="Times New Roman" pitchFamily="18" charset="0"/>
                <a:cs typeface="Times New Roman" pitchFamily="18" charset="0"/>
              </a:rPr>
              <a:t>the conditions and requirements</a:t>
            </a:r>
            <a:r>
              <a:rPr lang="en-US" sz="2000" dirty="0">
                <a:latin typeface="Times New Roman" pitchFamily="18" charset="0"/>
                <a:cs typeface="Times New Roman" pitchFamily="18" charset="0"/>
              </a:rPr>
              <a:t> for settlement of claim have been </a:t>
            </a:r>
            <a:r>
              <a:rPr lang="en-US" sz="2000" u="sng" dirty="0">
                <a:solidFill>
                  <a:srgbClr val="FF0000"/>
                </a:solidFill>
                <a:latin typeface="Times New Roman" pitchFamily="18" charset="0"/>
                <a:cs typeface="Times New Roman" pitchFamily="18" charset="0"/>
              </a:rPr>
              <a:t>compiled with</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In particular he should check:</a:t>
            </a:r>
          </a:p>
          <a:p>
            <a:pPr>
              <a:buFontTx/>
              <a:buChar char="-"/>
            </a:pPr>
            <a:r>
              <a:rPr lang="en-US" sz="2000" dirty="0">
                <a:latin typeface="Times New Roman" pitchFamily="18" charset="0"/>
                <a:cs typeface="Times New Roman" pitchFamily="18" charset="0"/>
              </a:rPr>
              <a:t>Whether </a:t>
            </a:r>
            <a:r>
              <a:rPr lang="en-US" sz="2000" dirty="0">
                <a:solidFill>
                  <a:srgbClr val="FF0000"/>
                </a:solidFill>
                <a:latin typeface="Times New Roman" pitchFamily="18" charset="0"/>
                <a:cs typeface="Times New Roman" pitchFamily="18" charset="0"/>
              </a:rPr>
              <a:t>insured event has taken place</a:t>
            </a:r>
          </a:p>
          <a:p>
            <a:pPr>
              <a:buFontTx/>
              <a:buChar char="-"/>
            </a:pPr>
            <a:r>
              <a:rPr lang="en-US" sz="2000" u="sng" dirty="0">
                <a:solidFill>
                  <a:srgbClr val="00B050"/>
                </a:solidFill>
                <a:latin typeface="Times New Roman" pitchFamily="18" charset="0"/>
                <a:cs typeface="Times New Roman" pitchFamily="18" charset="0"/>
              </a:rPr>
              <a:t>Obligations</a:t>
            </a:r>
            <a:r>
              <a:rPr lang="en-US" sz="2000" dirty="0">
                <a:latin typeface="Times New Roman" pitchFamily="18" charset="0"/>
                <a:cs typeface="Times New Roman" pitchFamily="18" charset="0"/>
              </a:rPr>
              <a:t> assumed under the contract required to be performed ( payment of </a:t>
            </a:r>
            <a:r>
              <a:rPr lang="en-US" sz="2000" dirty="0">
                <a:solidFill>
                  <a:srgbClr val="FF0000"/>
                </a:solidFill>
                <a:latin typeface="Times New Roman" pitchFamily="18" charset="0"/>
                <a:cs typeface="Times New Roman" pitchFamily="18" charset="0"/>
              </a:rPr>
              <a:t>bonus</a:t>
            </a:r>
            <a:r>
              <a:rPr lang="en-US" sz="2000" dirty="0">
                <a:latin typeface="Times New Roman" pitchFamily="18" charset="0"/>
                <a:cs typeface="Times New Roman" pitchFamily="18" charset="0"/>
              </a:rPr>
              <a:t>, payment of </a:t>
            </a:r>
            <a:r>
              <a:rPr lang="en-US" sz="2000" dirty="0">
                <a:solidFill>
                  <a:srgbClr val="FF0000"/>
                </a:solidFill>
                <a:latin typeface="Times New Roman" pitchFamily="18" charset="0"/>
                <a:cs typeface="Times New Roman" pitchFamily="18" charset="0"/>
              </a:rPr>
              <a:t>SA in installments </a:t>
            </a:r>
            <a:r>
              <a:rPr lang="en-US" sz="2000" dirty="0">
                <a:latin typeface="Times New Roman" pitchFamily="18" charset="0"/>
                <a:cs typeface="Times New Roman" pitchFamily="18" charset="0"/>
              </a:rPr>
              <a:t>,</a:t>
            </a:r>
            <a:r>
              <a:rPr lang="en-US" sz="2000" dirty="0">
                <a:solidFill>
                  <a:srgbClr val="FF0000"/>
                </a:solidFill>
                <a:latin typeface="Times New Roman" pitchFamily="18" charset="0"/>
                <a:cs typeface="Times New Roman" pitchFamily="18" charset="0"/>
              </a:rPr>
              <a:t>waiver of future premiums </a:t>
            </a:r>
            <a:r>
              <a:rPr lang="en-US" sz="2000" dirty="0">
                <a:latin typeface="Times New Roman" pitchFamily="18" charset="0"/>
                <a:cs typeface="Times New Roman" pitchFamily="18" charset="0"/>
              </a:rPr>
              <a:t>etc.)</a:t>
            </a:r>
          </a:p>
          <a:p>
            <a:pPr>
              <a:buFontTx/>
              <a:buChar char="-"/>
            </a:pPr>
            <a:r>
              <a:rPr lang="en-US" sz="2000" u="sng" dirty="0">
                <a:solidFill>
                  <a:srgbClr val="00B050"/>
                </a:solidFill>
                <a:latin typeface="Times New Roman" pitchFamily="18" charset="0"/>
                <a:cs typeface="Times New Roman" pitchFamily="18" charset="0"/>
              </a:rPr>
              <a:t>Policyholder has performed his part</a:t>
            </a:r>
            <a:r>
              <a:rPr lang="en-US" sz="2000" dirty="0">
                <a:latin typeface="Times New Roman" pitchFamily="18" charset="0"/>
                <a:cs typeface="Times New Roman" pitchFamily="18" charset="0"/>
              </a:rPr>
              <a:t>. Policy status with regard to </a:t>
            </a:r>
            <a:r>
              <a:rPr lang="en-US" sz="2000" dirty="0">
                <a:solidFill>
                  <a:srgbClr val="FF0000"/>
                </a:solidFill>
                <a:latin typeface="Times New Roman" pitchFamily="18" charset="0"/>
                <a:cs typeface="Times New Roman" pitchFamily="18" charset="0"/>
              </a:rPr>
              <a:t>( premium position, age admission ,outstanding loan and interest, survival benefits if any, legal  requirements –report of investigation, police reports etc</a:t>
            </a:r>
            <a:r>
              <a:rPr lang="en-US" sz="2000" dirty="0">
                <a:latin typeface="Times New Roman" pitchFamily="18" charset="0"/>
                <a:cs typeface="Times New Roman" pitchFamily="18" charset="0"/>
              </a:rPr>
              <a:t>.)</a:t>
            </a:r>
          </a:p>
          <a:p>
            <a:pPr>
              <a:buFontTx/>
              <a:buChar char="-"/>
            </a:pPr>
            <a:r>
              <a:rPr lang="en-US" sz="2000" u="sng" dirty="0">
                <a:solidFill>
                  <a:srgbClr val="00B050"/>
                </a:solidFill>
                <a:latin typeface="Times New Roman" pitchFamily="18" charset="0"/>
                <a:cs typeface="Times New Roman" pitchFamily="18" charset="0"/>
              </a:rPr>
              <a:t>Persons entitled to demand performance(</a:t>
            </a: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Nomination, Assignment, Income Tax notice, prohibitory orders, official </a:t>
            </a:r>
            <a:r>
              <a:rPr lang="en-US" sz="2000" dirty="0" err="1">
                <a:solidFill>
                  <a:srgbClr val="FF0000"/>
                </a:solidFill>
                <a:latin typeface="Times New Roman" pitchFamily="18" charset="0"/>
                <a:cs typeface="Times New Roman" pitchFamily="18" charset="0"/>
              </a:rPr>
              <a:t>assignees’s</a:t>
            </a:r>
            <a:r>
              <a:rPr lang="en-US" sz="2000" dirty="0">
                <a:solidFill>
                  <a:srgbClr val="FF0000"/>
                </a:solidFill>
                <a:latin typeface="Times New Roman" pitchFamily="18" charset="0"/>
                <a:cs typeface="Times New Roman" pitchFamily="18" charset="0"/>
              </a:rPr>
              <a:t> notice</a:t>
            </a:r>
            <a:r>
              <a:rPr lang="en-US" sz="2000" dirty="0">
                <a:latin typeface="Times New Roman" pitchFamily="18" charset="0"/>
                <a:cs typeface="Times New Roman" pitchFamily="18" charset="0"/>
              </a:rPr>
              <a:t> etc.)</a:t>
            </a:r>
          </a:p>
          <a:p>
            <a:pPr>
              <a:buNone/>
            </a:pP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a:ln>
            <a:solidFill>
              <a:schemeClr val="tx1"/>
            </a:solidFill>
          </a:ln>
        </p:spPr>
        <p:txBody>
          <a:bodyPr>
            <a:normAutofit/>
          </a:bodyPr>
          <a:lstStyle/>
          <a:p>
            <a:pPr>
              <a:buNone/>
            </a:pPr>
            <a:r>
              <a:rPr lang="en-US" sz="1800" dirty="0">
                <a:latin typeface="Andalus" pitchFamily="18" charset="-78"/>
                <a:cs typeface="Andalus" pitchFamily="18" charset="-78"/>
              </a:rPr>
              <a:t>Following are some imp. points that are of relevance in a claim settlement procedure:</a:t>
            </a:r>
          </a:p>
          <a:p>
            <a:pPr>
              <a:buFontTx/>
              <a:buChar char="-"/>
            </a:pPr>
            <a:r>
              <a:rPr lang="en-US" sz="1800" dirty="0">
                <a:latin typeface="Andalus" pitchFamily="18" charset="-78"/>
                <a:cs typeface="Andalus" pitchFamily="18" charset="-78"/>
              </a:rPr>
              <a:t>The loss or damage should be reported to the insurer immediately</a:t>
            </a:r>
          </a:p>
          <a:p>
            <a:pPr>
              <a:buFontTx/>
              <a:buChar char="-"/>
            </a:pPr>
            <a:r>
              <a:rPr lang="en-US" sz="1800" dirty="0">
                <a:latin typeface="Andalus" pitchFamily="18" charset="-78"/>
                <a:cs typeface="Andalus" pitchFamily="18" charset="-78"/>
              </a:rPr>
              <a:t>On receipt of claim intimation the insurer will forward a claim form</a:t>
            </a:r>
          </a:p>
          <a:p>
            <a:pPr>
              <a:buFontTx/>
              <a:buChar char="-"/>
            </a:pPr>
            <a:r>
              <a:rPr lang="en-US" sz="1800" dirty="0">
                <a:latin typeface="Andalus" pitchFamily="18" charset="-78"/>
                <a:cs typeface="Andalus" pitchFamily="18" charset="-78"/>
              </a:rPr>
              <a:t>The completed claim form along with an estimate of the loss has to be submitted to the insurer. It is preferable to submit an </a:t>
            </a:r>
            <a:r>
              <a:rPr lang="en-US" sz="1800" dirty="0" err="1">
                <a:latin typeface="Andalus" pitchFamily="18" charset="-78"/>
                <a:cs typeface="Andalus" pitchFamily="18" charset="-78"/>
              </a:rPr>
              <a:t>itemised</a:t>
            </a:r>
            <a:r>
              <a:rPr lang="en-US" sz="1800" dirty="0">
                <a:latin typeface="Andalus" pitchFamily="18" charset="-78"/>
                <a:cs typeface="Andalus" pitchFamily="18" charset="-78"/>
              </a:rPr>
              <a:t> estimate with separate values</a:t>
            </a:r>
          </a:p>
          <a:p>
            <a:pPr>
              <a:buFontTx/>
              <a:buChar char="-"/>
            </a:pPr>
            <a:r>
              <a:rPr lang="en-US" sz="1800" dirty="0">
                <a:latin typeface="Andalus" pitchFamily="18" charset="-78"/>
                <a:cs typeface="Andalus" pitchFamily="18" charset="-78"/>
              </a:rPr>
              <a:t>The insurer will arrange for inspection to the damaged items to assess the loss</a:t>
            </a:r>
          </a:p>
          <a:p>
            <a:pPr>
              <a:buFontTx/>
              <a:buChar char="-"/>
            </a:pPr>
            <a:r>
              <a:rPr lang="en-US" sz="1800" dirty="0">
                <a:latin typeface="Andalus" pitchFamily="18" charset="-78"/>
                <a:cs typeface="Andalus" pitchFamily="18" charset="-78"/>
              </a:rPr>
              <a:t>Incase of major losses a licensed surveyor is deputed</a:t>
            </a:r>
          </a:p>
          <a:p>
            <a:pPr>
              <a:buFontTx/>
              <a:buChar char="-"/>
            </a:pPr>
            <a:r>
              <a:rPr lang="en-US" sz="1800" dirty="0">
                <a:latin typeface="Andalus" pitchFamily="18" charset="-78"/>
                <a:cs typeface="Andalus" pitchFamily="18" charset="-78"/>
              </a:rPr>
              <a:t>The insured has to provide the required documents to substantiate the extent of loss</a:t>
            </a:r>
          </a:p>
          <a:p>
            <a:pPr>
              <a:buFontTx/>
              <a:buChar char="-"/>
            </a:pPr>
            <a:r>
              <a:rPr lang="en-US" sz="1800" dirty="0">
                <a:latin typeface="Andalus" pitchFamily="18" charset="-78"/>
                <a:cs typeface="Andalus" pitchFamily="18" charset="-78"/>
              </a:rPr>
              <a:t>Incase the cause of loss is not established it is for the insured to prove it </a:t>
            </a:r>
          </a:p>
          <a:p>
            <a:pPr>
              <a:buFontTx/>
              <a:buChar char="-"/>
            </a:pPr>
            <a:r>
              <a:rPr lang="en-US" sz="1800" dirty="0">
                <a:latin typeface="Andalus" pitchFamily="18" charset="-78"/>
                <a:cs typeface="Andalus" pitchFamily="18" charset="-78"/>
              </a:rPr>
              <a:t>After an agreement of claim amount between the insured and the insurer the claim is settled.</a:t>
            </a:r>
          </a:p>
          <a:p>
            <a:pPr>
              <a:buFontTx/>
              <a:buChar char="-"/>
            </a:pPr>
            <a:endParaRPr lang="en-US" sz="1800" dirty="0">
              <a:latin typeface="Andalus" pitchFamily="18" charset="-78"/>
              <a:cs typeface="Andalus" pitchFamily="18"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400" dirty="0">
                <a:latin typeface="Andalus" pitchFamily="18" charset="-78"/>
                <a:cs typeface="Andalus" pitchFamily="18" charset="-78"/>
              </a:rPr>
              <a:t>PROCEDURE FOR CLAIMS IN FIRE INSURANCE</a:t>
            </a:r>
          </a:p>
        </p:txBody>
      </p:sp>
      <p:sp>
        <p:nvSpPr>
          <p:cNvPr id="3" name="Content Placeholder 2"/>
          <p:cNvSpPr>
            <a:spLocks noGrp="1"/>
          </p:cNvSpPr>
          <p:nvPr>
            <p:ph idx="1"/>
          </p:nvPr>
        </p:nvSpPr>
        <p:spPr>
          <a:xfrm>
            <a:off x="457200" y="1219200"/>
            <a:ext cx="8229600" cy="4906963"/>
          </a:xfrm>
          <a:ln>
            <a:solidFill>
              <a:schemeClr val="tx1"/>
            </a:solidFill>
          </a:ln>
        </p:spPr>
        <p:txBody>
          <a:bodyPr>
            <a:normAutofit/>
          </a:bodyPr>
          <a:lstStyle/>
          <a:p>
            <a:r>
              <a:rPr lang="en-US" sz="1800" dirty="0">
                <a:latin typeface="Andalus" pitchFamily="18" charset="-78"/>
                <a:cs typeface="Andalus" pitchFamily="18" charset="-78"/>
              </a:rPr>
              <a:t>Under fire insurance variety  of buildings, machinery and stocks are involved. In addition to the competent surveyor it becomes essential that the company officials should visit the site of losses reported as far as possible .</a:t>
            </a:r>
          </a:p>
          <a:p>
            <a:r>
              <a:rPr lang="en-US" sz="1800" dirty="0">
                <a:latin typeface="Andalus" pitchFamily="18" charset="-78"/>
                <a:cs typeface="Andalus" pitchFamily="18" charset="-78"/>
              </a:rPr>
              <a:t>If the estimate of loss is within Rs 20000 the office shall settle the claim on the basis  of claim form and other supporting documents….</a:t>
            </a:r>
          </a:p>
          <a:p>
            <a:r>
              <a:rPr lang="en-US" sz="1800" dirty="0">
                <a:latin typeface="Andalus" pitchFamily="18" charset="-78"/>
                <a:cs typeface="Andalus" pitchFamily="18" charset="-78"/>
              </a:rPr>
              <a:t>The documents generally required for processing fire claims are</a:t>
            </a:r>
          </a:p>
          <a:p>
            <a:pPr lvl="1"/>
            <a:r>
              <a:rPr lang="en-US" sz="1400" dirty="0">
                <a:latin typeface="Andalus" pitchFamily="18" charset="-78"/>
                <a:cs typeface="Andalus" pitchFamily="18" charset="-78"/>
              </a:rPr>
              <a:t>Copies of policy complete with terms conditions and warranties</a:t>
            </a:r>
          </a:p>
          <a:p>
            <a:pPr lvl="1"/>
            <a:r>
              <a:rPr lang="en-US" sz="1400" dirty="0">
                <a:latin typeface="Andalus" pitchFamily="18" charset="-78"/>
                <a:cs typeface="Andalus" pitchFamily="18" charset="-78"/>
              </a:rPr>
              <a:t>Claim form duly filed</a:t>
            </a:r>
          </a:p>
          <a:p>
            <a:pPr lvl="1"/>
            <a:r>
              <a:rPr lang="en-US" sz="1400" dirty="0">
                <a:latin typeface="Andalus" pitchFamily="18" charset="-78"/>
                <a:cs typeface="Andalus" pitchFamily="18" charset="-78"/>
              </a:rPr>
              <a:t>Survey report which includes cause of loss, liability, asst of loss, confirmation of compliance of policy terms and admissibility of the claim</a:t>
            </a:r>
          </a:p>
          <a:p>
            <a:pPr lvl="1"/>
            <a:r>
              <a:rPr lang="en-US" sz="1400" dirty="0">
                <a:latin typeface="Andalus" pitchFamily="18" charset="-78"/>
                <a:cs typeface="Andalus" pitchFamily="18" charset="-78"/>
              </a:rPr>
              <a:t>Photographs </a:t>
            </a:r>
          </a:p>
          <a:p>
            <a:pPr lvl="1"/>
            <a:r>
              <a:rPr lang="en-US" sz="1400" dirty="0">
                <a:latin typeface="Andalus" pitchFamily="18" charset="-78"/>
                <a:cs typeface="Andalus" pitchFamily="18" charset="-78"/>
              </a:rPr>
              <a:t>Police report</a:t>
            </a:r>
          </a:p>
          <a:p>
            <a:pPr lvl="1"/>
            <a:r>
              <a:rPr lang="en-US" sz="1400" dirty="0">
                <a:latin typeface="Andalus" pitchFamily="18" charset="-78"/>
                <a:cs typeface="Andalus" pitchFamily="18" charset="-78"/>
              </a:rPr>
              <a:t>Fire brigade report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tx1"/>
            </a:solidFill>
          </a:ln>
        </p:spPr>
        <p:txBody>
          <a:bodyPr>
            <a:normAutofit/>
          </a:bodyPr>
          <a:lstStyle/>
          <a:p>
            <a:r>
              <a:rPr lang="en-US" sz="2400" dirty="0">
                <a:latin typeface="Andalus" pitchFamily="18" charset="-78"/>
                <a:cs typeface="Andalus" pitchFamily="18" charset="-78"/>
              </a:rPr>
              <a:t>PROCEDURE FOR CLAIMS IN MARINE INSURANCE</a:t>
            </a:r>
          </a:p>
        </p:txBody>
      </p:sp>
      <p:sp>
        <p:nvSpPr>
          <p:cNvPr id="3" name="Content Placeholder 2"/>
          <p:cNvSpPr>
            <a:spLocks noGrp="1"/>
          </p:cNvSpPr>
          <p:nvPr>
            <p:ph idx="1"/>
          </p:nvPr>
        </p:nvSpPr>
        <p:spPr>
          <a:xfrm>
            <a:off x="457200" y="1219200"/>
            <a:ext cx="8229600" cy="4906963"/>
          </a:xfrm>
          <a:ln>
            <a:solidFill>
              <a:schemeClr val="tx1"/>
            </a:solidFill>
          </a:ln>
        </p:spPr>
        <p:txBody>
          <a:bodyPr>
            <a:normAutofit fontScale="92500" lnSpcReduction="20000"/>
          </a:bodyPr>
          <a:lstStyle/>
          <a:p>
            <a:r>
              <a:rPr lang="en-US" sz="1800" dirty="0">
                <a:latin typeface="Andalus" pitchFamily="18" charset="-78"/>
                <a:cs typeface="Andalus" pitchFamily="18" charset="-78"/>
              </a:rPr>
              <a:t>Are of two broad types – Marine Hull and Marine Cargo</a:t>
            </a:r>
          </a:p>
          <a:p>
            <a:r>
              <a:rPr lang="en-US" sz="1800" dirty="0">
                <a:latin typeface="Andalus" pitchFamily="18" charset="-78"/>
                <a:cs typeface="Andalus" pitchFamily="18" charset="-78"/>
              </a:rPr>
              <a:t>Marine hull </a:t>
            </a:r>
          </a:p>
          <a:p>
            <a:pPr lvl="1"/>
            <a:r>
              <a:rPr lang="en-US" sz="1600" dirty="0">
                <a:latin typeface="Andalus" pitchFamily="18" charset="-78"/>
                <a:cs typeface="Andalus" pitchFamily="18" charset="-78"/>
              </a:rPr>
              <a:t>Documents required for settlement of hull claim are</a:t>
            </a:r>
          </a:p>
          <a:p>
            <a:pPr lvl="2"/>
            <a:r>
              <a:rPr lang="en-US" sz="1600" dirty="0">
                <a:latin typeface="Andalus" pitchFamily="18" charset="-78"/>
                <a:cs typeface="Andalus" pitchFamily="18" charset="-78"/>
              </a:rPr>
              <a:t>A final survey report incorporating the following </a:t>
            </a:r>
          </a:p>
          <a:p>
            <a:pPr lvl="3"/>
            <a:r>
              <a:rPr lang="en-US" sz="1600" dirty="0">
                <a:latin typeface="Andalus" pitchFamily="18" charset="-78"/>
                <a:cs typeface="Andalus" pitchFamily="18" charset="-78"/>
              </a:rPr>
              <a:t>Name of registered owner of the vessel</a:t>
            </a:r>
          </a:p>
          <a:p>
            <a:pPr lvl="3"/>
            <a:r>
              <a:rPr lang="en-US" sz="1600" dirty="0">
                <a:latin typeface="Andalus" pitchFamily="18" charset="-78"/>
                <a:cs typeface="Andalus" pitchFamily="18" charset="-78"/>
              </a:rPr>
              <a:t>Identity of the vessel include registration details, license particulars including validity</a:t>
            </a:r>
          </a:p>
          <a:p>
            <a:pPr lvl="3"/>
            <a:r>
              <a:rPr lang="en-US" sz="1600" dirty="0">
                <a:latin typeface="Andalus" pitchFamily="18" charset="-78"/>
                <a:cs typeface="Andalus" pitchFamily="18" charset="-78"/>
              </a:rPr>
              <a:t>The details of loss suffered</a:t>
            </a:r>
          </a:p>
          <a:p>
            <a:pPr lvl="3"/>
            <a:r>
              <a:rPr lang="en-US" sz="1600" dirty="0">
                <a:latin typeface="Andalus" pitchFamily="18" charset="-78"/>
                <a:cs typeface="Andalus" pitchFamily="18" charset="-78"/>
              </a:rPr>
              <a:t>The surveyors observation on the alleged circumstances of the loss</a:t>
            </a:r>
          </a:p>
          <a:p>
            <a:pPr lvl="3"/>
            <a:r>
              <a:rPr lang="en-US" sz="1600" dirty="0">
                <a:latin typeface="Andalus" pitchFamily="18" charset="-78"/>
                <a:cs typeface="Andalus" pitchFamily="18" charset="-78"/>
              </a:rPr>
              <a:t>The reasonable probability of the alleged circumstances giving rise to the losses claimed </a:t>
            </a:r>
          </a:p>
          <a:p>
            <a:pPr lvl="3"/>
            <a:r>
              <a:rPr lang="en-US" sz="1600" dirty="0">
                <a:latin typeface="Andalus" pitchFamily="18" charset="-78"/>
                <a:cs typeface="Andalus" pitchFamily="18" charset="-78"/>
              </a:rPr>
              <a:t>Quantification of repairs / replacement cost, salvage, sue and labor etc.</a:t>
            </a:r>
          </a:p>
          <a:p>
            <a:pPr lvl="3"/>
            <a:r>
              <a:rPr lang="en-US" sz="1600" dirty="0">
                <a:latin typeface="Andalus" pitchFamily="18" charset="-78"/>
                <a:cs typeface="Andalus" pitchFamily="18" charset="-78"/>
              </a:rPr>
              <a:t>Cause of loss as per the peril clause of the policy and the deposit to be collected by the steamer</a:t>
            </a:r>
          </a:p>
          <a:p>
            <a:r>
              <a:rPr lang="en-US" sz="1800" dirty="0">
                <a:solidFill>
                  <a:srgbClr val="FF0000"/>
                </a:solidFill>
                <a:latin typeface="Andalus" pitchFamily="18" charset="-78"/>
                <a:cs typeface="Andalus" pitchFamily="18" charset="-78"/>
              </a:rPr>
              <a:t>Marine Cargo </a:t>
            </a:r>
          </a:p>
          <a:p>
            <a:pPr marL="0" indent="0">
              <a:buNone/>
            </a:pPr>
            <a:r>
              <a:rPr lang="en-US" sz="1800" dirty="0">
                <a:solidFill>
                  <a:srgbClr val="FF0000"/>
                </a:solidFill>
                <a:latin typeface="Andalus" pitchFamily="18" charset="-78"/>
                <a:cs typeface="Andalus" pitchFamily="18" charset="-78"/>
              </a:rPr>
              <a:t>Original insurance policy endorsed by the insurer</a:t>
            </a:r>
          </a:p>
          <a:p>
            <a:pPr marL="0" indent="0">
              <a:buNone/>
            </a:pPr>
            <a:r>
              <a:rPr lang="en-US" sz="1800" dirty="0">
                <a:solidFill>
                  <a:srgbClr val="FF0000"/>
                </a:solidFill>
                <a:latin typeface="Andalus" pitchFamily="18" charset="-78"/>
                <a:cs typeface="Andalus" pitchFamily="18" charset="-78"/>
              </a:rPr>
              <a:t>Original copy of sales invoice along with packing list wherever applicable</a:t>
            </a:r>
          </a:p>
          <a:p>
            <a:pPr marL="0" indent="0">
              <a:buNone/>
            </a:pPr>
            <a:r>
              <a:rPr lang="en-US" sz="1800" dirty="0">
                <a:solidFill>
                  <a:srgbClr val="FF0000"/>
                </a:solidFill>
                <a:latin typeface="Andalus" pitchFamily="18" charset="-78"/>
                <a:cs typeface="Andalus" pitchFamily="18" charset="-78"/>
              </a:rPr>
              <a:t>Signed copies of the bill of lading  incase of sea voyage, air consignment note for air cargo and postal receipt when sent by post.</a:t>
            </a:r>
          </a:p>
          <a:p>
            <a:pPr marL="0" indent="0">
              <a:buNone/>
            </a:pPr>
            <a:r>
              <a:rPr lang="en-US" sz="1800" dirty="0">
                <a:solidFill>
                  <a:srgbClr val="FF0000"/>
                </a:solidFill>
                <a:latin typeface="Andalus" pitchFamily="18" charset="-78"/>
                <a:cs typeface="Andalus" pitchFamily="18" charset="-78"/>
              </a:rPr>
              <a:t>Survey report of the independent surveyor mentioning the amount of claim and </a:t>
            </a:r>
            <a:r>
              <a:rPr lang="en-US" sz="1800">
                <a:solidFill>
                  <a:srgbClr val="FF0000"/>
                </a:solidFill>
                <a:latin typeface="Andalus" pitchFamily="18" charset="-78"/>
                <a:cs typeface="Andalus" pitchFamily="18" charset="-78"/>
              </a:rPr>
              <a:t>the cause of loss.</a:t>
            </a:r>
            <a:endParaRPr lang="en-US" sz="1800" dirty="0">
              <a:solidFill>
                <a:srgbClr val="FF0000"/>
              </a:solidFill>
              <a:latin typeface="Andalus" pitchFamily="18" charset="-78"/>
              <a:cs typeface="Andalus" pitchFamily="18"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fontScale="90000"/>
          </a:bodyPr>
          <a:lstStyle/>
          <a:p>
            <a:r>
              <a:rPr lang="en-US" sz="2400" dirty="0">
                <a:latin typeface="Andalus" pitchFamily="18" charset="-78"/>
                <a:cs typeface="Andalus" pitchFamily="18" charset="-78"/>
              </a:rPr>
              <a:t>PROCEDURE FOR CLAIMS IN MOTOR VEHICLE INSURANCE </a:t>
            </a:r>
            <a:br>
              <a:rPr lang="en-US" sz="2400" dirty="0">
                <a:latin typeface="Andalus" pitchFamily="18" charset="-78"/>
                <a:cs typeface="Andalus" pitchFamily="18" charset="-78"/>
              </a:rPr>
            </a:br>
            <a:r>
              <a:rPr lang="en-US" sz="2400" dirty="0">
                <a:latin typeface="Andalus" pitchFamily="18" charset="-78"/>
                <a:cs typeface="Andalus" pitchFamily="18" charset="-78"/>
              </a:rPr>
              <a:t>(own damage claims)</a:t>
            </a:r>
          </a:p>
        </p:txBody>
      </p:sp>
      <p:sp>
        <p:nvSpPr>
          <p:cNvPr id="3" name="Content Placeholder 2"/>
          <p:cNvSpPr>
            <a:spLocks noGrp="1"/>
          </p:cNvSpPr>
          <p:nvPr>
            <p:ph idx="1"/>
          </p:nvPr>
        </p:nvSpPr>
        <p:spPr>
          <a:xfrm>
            <a:off x="457200" y="1295400"/>
            <a:ext cx="8229600" cy="4830763"/>
          </a:xfrm>
          <a:ln>
            <a:solidFill>
              <a:schemeClr val="tx1"/>
            </a:solidFill>
          </a:ln>
        </p:spPr>
        <p:txBody>
          <a:bodyPr/>
          <a:lstStyle/>
          <a:p>
            <a:r>
              <a:rPr lang="en-US" sz="1800" dirty="0">
                <a:latin typeface="Andalus" pitchFamily="18" charset="-78"/>
                <a:cs typeface="Andalus" pitchFamily="18" charset="-78"/>
              </a:rPr>
              <a:t>Documents generally required for settlement of motor claims are</a:t>
            </a:r>
          </a:p>
          <a:p>
            <a:pPr lvl="1"/>
            <a:r>
              <a:rPr lang="en-US" sz="1800" dirty="0">
                <a:latin typeface="Andalus" pitchFamily="18" charset="-78"/>
                <a:cs typeface="Andalus" pitchFamily="18" charset="-78"/>
              </a:rPr>
              <a:t>Claim form duly filled</a:t>
            </a:r>
          </a:p>
          <a:p>
            <a:pPr lvl="1"/>
            <a:r>
              <a:rPr lang="en-US" sz="1800" dirty="0">
                <a:latin typeface="Andalus" pitchFamily="18" charset="-78"/>
                <a:cs typeface="Andalus" pitchFamily="18" charset="-78"/>
              </a:rPr>
              <a:t>Registration Cert </a:t>
            </a:r>
          </a:p>
          <a:p>
            <a:pPr lvl="1"/>
            <a:r>
              <a:rPr lang="en-US" sz="1800" dirty="0">
                <a:latin typeface="Andalus" pitchFamily="18" charset="-78"/>
                <a:cs typeface="Andalus" pitchFamily="18" charset="-78"/>
              </a:rPr>
              <a:t>Driving license</a:t>
            </a:r>
          </a:p>
          <a:p>
            <a:pPr lvl="1"/>
            <a:r>
              <a:rPr lang="en-US" sz="1800" dirty="0">
                <a:latin typeface="Andalus" pitchFamily="18" charset="-78"/>
                <a:cs typeface="Andalus" pitchFamily="18" charset="-78"/>
              </a:rPr>
              <a:t>Load </a:t>
            </a:r>
            <a:r>
              <a:rPr lang="en-US" sz="1800" dirty="0" err="1">
                <a:latin typeface="Andalus" pitchFamily="18" charset="-78"/>
                <a:cs typeface="Andalus" pitchFamily="18" charset="-78"/>
              </a:rPr>
              <a:t>challan</a:t>
            </a:r>
            <a:r>
              <a:rPr lang="en-US" sz="1800" dirty="0">
                <a:latin typeface="Andalus" pitchFamily="18" charset="-78"/>
                <a:cs typeface="Andalus" pitchFamily="18" charset="-78"/>
              </a:rPr>
              <a:t> / Trip sheet</a:t>
            </a:r>
          </a:p>
          <a:p>
            <a:pPr lvl="1"/>
            <a:r>
              <a:rPr lang="en-US" sz="1800" dirty="0">
                <a:latin typeface="Andalus" pitchFamily="18" charset="-78"/>
                <a:cs typeface="Andalus" pitchFamily="18" charset="-78"/>
              </a:rPr>
              <a:t>Fitness certificate</a:t>
            </a:r>
          </a:p>
          <a:p>
            <a:pPr lvl="1"/>
            <a:r>
              <a:rPr lang="en-US" sz="1800" dirty="0">
                <a:latin typeface="Andalus" pitchFamily="18" charset="-78"/>
                <a:cs typeface="Andalus" pitchFamily="18" charset="-78"/>
              </a:rPr>
              <a:t>Copy of FIR and </a:t>
            </a:r>
            <a:r>
              <a:rPr lang="en-US" sz="1800" dirty="0" err="1">
                <a:latin typeface="Andalus" pitchFamily="18" charset="-78"/>
                <a:cs typeface="Andalus" pitchFamily="18" charset="-78"/>
              </a:rPr>
              <a:t>Panchanama</a:t>
            </a:r>
            <a:endParaRPr lang="en-US" sz="1800" dirty="0">
              <a:latin typeface="Andalus" pitchFamily="18" charset="-78"/>
              <a:cs typeface="Andalus" pitchFamily="18" charset="-78"/>
            </a:endParaRPr>
          </a:p>
          <a:p>
            <a:pPr lvl="1"/>
            <a:r>
              <a:rPr lang="en-US" sz="1800" dirty="0">
                <a:latin typeface="Andalus" pitchFamily="18" charset="-78"/>
                <a:cs typeface="Andalus" pitchFamily="18" charset="-78"/>
              </a:rPr>
              <a:t>Survey report</a:t>
            </a:r>
            <a:endParaRPr lang="en-US" dirty="0"/>
          </a:p>
          <a:p>
            <a:pPr lvl="1">
              <a:buNone/>
            </a:pPr>
            <a:r>
              <a:rPr lang="en-US" sz="1800" dirty="0">
                <a:latin typeface="Andalus" pitchFamily="18" charset="-78"/>
                <a:cs typeface="Andalus" pitchFamily="18" charset="-78"/>
              </a:rPr>
              <a:t>On receipt of intimation of loss a surveyor will be appointed based on the estimate of repairs, assess the quantum of payable claim, verify vehicular documents and confirm that the loss claimed is in conformity with narration of the accident. Wherever replacement of parts is allowed surveyors must physically verify serial </a:t>
            </a:r>
            <a:r>
              <a:rPr lang="en-US" sz="1800" dirty="0" err="1">
                <a:latin typeface="Andalus" pitchFamily="18" charset="-78"/>
                <a:cs typeface="Andalus" pitchFamily="18" charset="-78"/>
              </a:rPr>
              <a:t>nos</a:t>
            </a:r>
            <a:r>
              <a:rPr lang="en-US" sz="1800" dirty="0">
                <a:latin typeface="Andalus" pitchFamily="18" charset="-78"/>
                <a:cs typeface="Andalus" pitchFamily="18" charset="-78"/>
              </a:rPr>
              <a:t> as appearing on the major parts which carry such nos.</a:t>
            </a:r>
          </a:p>
          <a:p>
            <a:pPr lvl="1">
              <a:buFont typeface="Arial" pitchFamily="34" charset="0"/>
              <a:buChar char="•"/>
            </a:pPr>
            <a:r>
              <a:rPr lang="en-US" sz="1800" dirty="0">
                <a:latin typeface="Andalus" pitchFamily="18" charset="-78"/>
                <a:cs typeface="Andalus" pitchFamily="18" charset="-78"/>
              </a:rPr>
              <a:t>The procedure differs for theft claims and third party claims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ln>
            <a:solidFill>
              <a:schemeClr val="accent2"/>
            </a:solidFill>
          </a:ln>
        </p:spPr>
        <p:txBody>
          <a:bodyPr>
            <a:normAutofit fontScale="90000"/>
          </a:bodyPr>
          <a:lstStyle/>
          <a:p>
            <a:r>
              <a:rPr lang="en-US" dirty="0">
                <a:latin typeface="Times New Roman" pitchFamily="18" charset="0"/>
                <a:cs typeface="Times New Roman" pitchFamily="18" charset="0"/>
              </a:rPr>
              <a:t>DUE DATES and GRACE DAYS</a:t>
            </a:r>
          </a:p>
        </p:txBody>
      </p:sp>
      <p:sp>
        <p:nvSpPr>
          <p:cNvPr id="3" name="Content Placeholder 2"/>
          <p:cNvSpPr>
            <a:spLocks noGrp="1"/>
          </p:cNvSpPr>
          <p:nvPr>
            <p:ph idx="1"/>
          </p:nvPr>
        </p:nvSpPr>
        <p:spPr>
          <a:xfrm>
            <a:off x="457200" y="1066800"/>
            <a:ext cx="8229600" cy="5486400"/>
          </a:xfrm>
        </p:spPr>
        <p:txBody>
          <a:bodyPr>
            <a:normAutofit lnSpcReduction="10000"/>
          </a:bodyPr>
          <a:lstStyle/>
          <a:p>
            <a:r>
              <a:rPr lang="en-US" sz="2000" dirty="0">
                <a:latin typeface="Times New Roman" pitchFamily="18" charset="0"/>
                <a:cs typeface="Times New Roman" pitchFamily="18" charset="0"/>
              </a:rPr>
              <a:t>The </a:t>
            </a:r>
            <a:r>
              <a:rPr lang="en-US" sz="2000" u="sng" dirty="0">
                <a:solidFill>
                  <a:srgbClr val="FF0000"/>
                </a:solidFill>
                <a:latin typeface="Times New Roman" pitchFamily="18" charset="0"/>
                <a:cs typeface="Times New Roman" pitchFamily="18" charset="0"/>
              </a:rPr>
              <a:t>policy stipulates </a:t>
            </a:r>
            <a:r>
              <a:rPr lang="en-US" sz="2000" dirty="0">
                <a:latin typeface="Times New Roman" pitchFamily="18" charset="0"/>
                <a:cs typeface="Times New Roman" pitchFamily="18" charset="0"/>
              </a:rPr>
              <a:t>that the </a:t>
            </a:r>
            <a:r>
              <a:rPr lang="en-US" sz="2000" u="sng" dirty="0">
                <a:solidFill>
                  <a:srgbClr val="FF0000"/>
                </a:solidFill>
                <a:latin typeface="Times New Roman" pitchFamily="18" charset="0"/>
                <a:cs typeface="Times New Roman" pitchFamily="18" charset="0"/>
              </a:rPr>
              <a:t>premium has to be paid </a:t>
            </a:r>
            <a:r>
              <a:rPr lang="en-US" sz="2000" dirty="0">
                <a:latin typeface="Times New Roman" pitchFamily="18" charset="0"/>
                <a:cs typeface="Times New Roman" pitchFamily="18" charset="0"/>
              </a:rPr>
              <a:t>in the </a:t>
            </a:r>
            <a:r>
              <a:rPr lang="en-US" sz="2000" u="sng" dirty="0">
                <a:solidFill>
                  <a:srgbClr val="FF0000"/>
                </a:solidFill>
                <a:latin typeface="Times New Roman" pitchFamily="18" charset="0"/>
                <a:cs typeface="Times New Roman" pitchFamily="18" charset="0"/>
              </a:rPr>
              <a:t>insurer’s office </a:t>
            </a:r>
            <a:r>
              <a:rPr lang="en-US" sz="2000" dirty="0">
                <a:latin typeface="Times New Roman" pitchFamily="18" charset="0"/>
                <a:cs typeface="Times New Roman" pitchFamily="18" charset="0"/>
              </a:rPr>
              <a:t>on the </a:t>
            </a:r>
            <a:r>
              <a:rPr lang="en-US" sz="2000" u="sng" dirty="0">
                <a:solidFill>
                  <a:srgbClr val="FF0000"/>
                </a:solidFill>
                <a:latin typeface="Times New Roman" pitchFamily="18" charset="0"/>
                <a:cs typeface="Times New Roman" pitchFamily="18" charset="0"/>
              </a:rPr>
              <a:t>dates specified therein</a:t>
            </a:r>
            <a:r>
              <a:rPr lang="en-US" sz="2000" dirty="0">
                <a:latin typeface="Times New Roman" pitchFamily="18" charset="0"/>
                <a:cs typeface="Times New Roman" pitchFamily="18" charset="0"/>
              </a:rPr>
              <a:t>. These dates are called </a:t>
            </a:r>
            <a:r>
              <a:rPr lang="en-US" sz="2000" u="sng" dirty="0">
                <a:solidFill>
                  <a:srgbClr val="FF0000"/>
                </a:solidFill>
                <a:latin typeface="Times New Roman" pitchFamily="18" charset="0"/>
                <a:cs typeface="Times New Roman" pitchFamily="18" charset="0"/>
              </a:rPr>
              <a:t>“due dates”.</a:t>
            </a:r>
            <a:endParaRPr lang="en-US" sz="2000" u="sng" dirty="0">
              <a:latin typeface="Times New Roman" pitchFamily="18" charset="0"/>
              <a:cs typeface="Times New Roman" pitchFamily="18" charset="0"/>
            </a:endParaRPr>
          </a:p>
          <a:p>
            <a:r>
              <a:rPr lang="en-US" sz="2000" dirty="0">
                <a:latin typeface="Times New Roman" pitchFamily="18" charset="0"/>
                <a:cs typeface="Times New Roman" pitchFamily="18" charset="0"/>
              </a:rPr>
              <a:t>Premium may be paid by any of the normal modes – </a:t>
            </a:r>
            <a:r>
              <a:rPr lang="en-US" sz="2000" dirty="0" err="1">
                <a:latin typeface="Times New Roman" pitchFamily="18" charset="0"/>
                <a:cs typeface="Times New Roman" pitchFamily="18" charset="0"/>
              </a:rPr>
              <a:t>cash,cheque,DD,PO,MO</a:t>
            </a:r>
            <a:r>
              <a:rPr lang="en-US" sz="2000" dirty="0">
                <a:latin typeface="Times New Roman" pitchFamily="18" charset="0"/>
                <a:cs typeface="Times New Roman" pitchFamily="18" charset="0"/>
              </a:rPr>
              <a:t> Banker’ Orders /Credit /Debit cards</a:t>
            </a:r>
          </a:p>
          <a:p>
            <a:r>
              <a:rPr lang="en-US" sz="2000" dirty="0">
                <a:latin typeface="Times New Roman" pitchFamily="18" charset="0"/>
                <a:cs typeface="Times New Roman" pitchFamily="18" charset="0"/>
              </a:rPr>
              <a:t>Insurer has the option to decide whether the </a:t>
            </a:r>
            <a:r>
              <a:rPr lang="en-US" sz="2000" u="sng" dirty="0">
                <a:latin typeface="Times New Roman" pitchFamily="18" charset="0"/>
                <a:cs typeface="Times New Roman" pitchFamily="18" charset="0"/>
              </a:rPr>
              <a:t>collection charges </a:t>
            </a:r>
            <a:r>
              <a:rPr lang="en-US" sz="2000" dirty="0">
                <a:latin typeface="Times New Roman" pitchFamily="18" charset="0"/>
                <a:cs typeface="Times New Roman" pitchFamily="18" charset="0"/>
              </a:rPr>
              <a:t>should be collected from the policyholder.</a:t>
            </a:r>
          </a:p>
          <a:p>
            <a:r>
              <a:rPr lang="en-US" sz="2000" dirty="0">
                <a:latin typeface="Times New Roman" pitchFamily="18" charset="0"/>
                <a:cs typeface="Times New Roman" pitchFamily="18" charset="0"/>
              </a:rPr>
              <a:t>Premiums are required </a:t>
            </a:r>
            <a:r>
              <a:rPr lang="en-US" sz="2000" u="sng" dirty="0">
                <a:latin typeface="Times New Roman" pitchFamily="18" charset="0"/>
                <a:cs typeface="Times New Roman" pitchFamily="18" charset="0"/>
              </a:rPr>
              <a:t>to be paid on the due dates  </a:t>
            </a:r>
            <a:r>
              <a:rPr lang="en-US" sz="2000" dirty="0">
                <a:latin typeface="Times New Roman" pitchFamily="18" charset="0"/>
                <a:cs typeface="Times New Roman" pitchFamily="18" charset="0"/>
              </a:rPr>
              <a:t>mentioned in the policy.</a:t>
            </a:r>
          </a:p>
          <a:p>
            <a:r>
              <a:rPr lang="en-US" sz="2000" dirty="0">
                <a:latin typeface="Times New Roman" pitchFamily="18" charset="0"/>
                <a:cs typeface="Times New Roman" pitchFamily="18" charset="0"/>
              </a:rPr>
              <a:t>However insurer’s allow a </a:t>
            </a:r>
            <a:r>
              <a:rPr lang="en-US" sz="2000" u="sng" dirty="0">
                <a:latin typeface="Times New Roman" pitchFamily="18" charset="0"/>
                <a:cs typeface="Times New Roman" pitchFamily="18" charset="0"/>
              </a:rPr>
              <a:t>‘grace period’ for payment of premium</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Payment within the grace period is considered to be </a:t>
            </a:r>
            <a:r>
              <a:rPr lang="en-US" sz="2000" u="sng" dirty="0">
                <a:latin typeface="Times New Roman" pitchFamily="18" charset="0"/>
                <a:cs typeface="Times New Roman" pitchFamily="18" charset="0"/>
              </a:rPr>
              <a:t>payment on time</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The GP would be one month, but not less than </a:t>
            </a:r>
            <a:r>
              <a:rPr lang="en-US" sz="2000" u="sng" dirty="0">
                <a:solidFill>
                  <a:srgbClr val="FF0000"/>
                </a:solidFill>
                <a:latin typeface="Times New Roman" pitchFamily="18" charset="0"/>
                <a:cs typeface="Times New Roman" pitchFamily="18" charset="0"/>
              </a:rPr>
              <a:t>30 days </a:t>
            </a:r>
            <a:r>
              <a:rPr lang="en-US" sz="2000" dirty="0">
                <a:latin typeface="Times New Roman" pitchFamily="18" charset="0"/>
                <a:cs typeface="Times New Roman" pitchFamily="18" charset="0"/>
              </a:rPr>
              <a:t>for yearly, half-yearly or quarterly modes of premium </a:t>
            </a:r>
            <a:r>
              <a:rPr lang="en-US" sz="2000" u="sng" dirty="0">
                <a:solidFill>
                  <a:srgbClr val="FF0000"/>
                </a:solidFill>
                <a:latin typeface="Times New Roman" pitchFamily="18" charset="0"/>
                <a:cs typeface="Times New Roman" pitchFamily="18" charset="0"/>
              </a:rPr>
              <a:t>15 days </a:t>
            </a:r>
            <a:r>
              <a:rPr lang="en-US" sz="2000" dirty="0">
                <a:latin typeface="Times New Roman" pitchFamily="18" charset="0"/>
                <a:cs typeface="Times New Roman" pitchFamily="18" charset="0"/>
              </a:rPr>
              <a:t>for monthly modes of premium.</a:t>
            </a:r>
          </a:p>
          <a:p>
            <a:r>
              <a:rPr lang="en-US" sz="2000" dirty="0">
                <a:latin typeface="Times New Roman" pitchFamily="18" charset="0"/>
                <a:cs typeface="Times New Roman" pitchFamily="18" charset="0"/>
              </a:rPr>
              <a:t>If the </a:t>
            </a:r>
            <a:r>
              <a:rPr lang="en-US" sz="2000" u="sng" dirty="0">
                <a:latin typeface="Times New Roman" pitchFamily="18" charset="0"/>
                <a:cs typeface="Times New Roman" pitchFamily="18" charset="0"/>
              </a:rPr>
              <a:t>premium is not paid within </a:t>
            </a:r>
            <a:r>
              <a:rPr lang="en-US" sz="2000" dirty="0">
                <a:latin typeface="Times New Roman" pitchFamily="18" charset="0"/>
                <a:cs typeface="Times New Roman" pitchFamily="18" charset="0"/>
              </a:rPr>
              <a:t>the </a:t>
            </a:r>
            <a:r>
              <a:rPr lang="en-US" sz="2000" u="sng" dirty="0">
                <a:latin typeface="Times New Roman" pitchFamily="18" charset="0"/>
                <a:cs typeface="Times New Roman" pitchFamily="18" charset="0"/>
              </a:rPr>
              <a:t>days of grace</a:t>
            </a:r>
            <a:r>
              <a:rPr lang="en-US" sz="2000" dirty="0">
                <a:latin typeface="Times New Roman" pitchFamily="18" charset="0"/>
                <a:cs typeface="Times New Roman" pitchFamily="18" charset="0"/>
              </a:rPr>
              <a:t>, it is considered a </a:t>
            </a:r>
            <a:r>
              <a:rPr lang="en-US" sz="2000" u="sng" dirty="0">
                <a:latin typeface="Times New Roman" pitchFamily="18" charset="0"/>
                <a:cs typeface="Times New Roman" pitchFamily="18" charset="0"/>
              </a:rPr>
              <a:t>default</a:t>
            </a:r>
            <a:r>
              <a:rPr lang="en-US" sz="2000" dirty="0">
                <a:latin typeface="Times New Roman" pitchFamily="18" charset="0"/>
                <a:cs typeface="Times New Roman" pitchFamily="18" charset="0"/>
              </a:rPr>
              <a:t> and the </a:t>
            </a:r>
            <a:r>
              <a:rPr lang="en-US" sz="2000" u="sng" dirty="0">
                <a:solidFill>
                  <a:srgbClr val="FF0000"/>
                </a:solidFill>
                <a:latin typeface="Times New Roman" pitchFamily="18" charset="0"/>
                <a:cs typeface="Times New Roman" pitchFamily="18" charset="0"/>
              </a:rPr>
              <a:t>policy is said to lapse</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If the </a:t>
            </a:r>
            <a:r>
              <a:rPr lang="en-US" sz="2000" u="sng" dirty="0">
                <a:solidFill>
                  <a:srgbClr val="FF0000"/>
                </a:solidFill>
                <a:latin typeface="Times New Roman" pitchFamily="18" charset="0"/>
                <a:cs typeface="Times New Roman" pitchFamily="18" charset="0"/>
              </a:rPr>
              <a:t>insured happens to die</a:t>
            </a:r>
            <a:r>
              <a:rPr lang="en-US" sz="2000" dirty="0">
                <a:latin typeface="Times New Roman" pitchFamily="18" charset="0"/>
                <a:cs typeface="Times New Roman" pitchFamily="18" charset="0"/>
              </a:rPr>
              <a:t> within the </a:t>
            </a:r>
            <a:r>
              <a:rPr lang="en-US" sz="2000" u="sng" dirty="0">
                <a:solidFill>
                  <a:srgbClr val="FF0000"/>
                </a:solidFill>
                <a:latin typeface="Times New Roman" pitchFamily="18" charset="0"/>
                <a:cs typeface="Times New Roman" pitchFamily="18" charset="0"/>
              </a:rPr>
              <a:t>days of grace </a:t>
            </a:r>
            <a:r>
              <a:rPr lang="en-US" sz="2000" dirty="0">
                <a:latin typeface="Times New Roman" pitchFamily="18" charset="0"/>
                <a:cs typeface="Times New Roman" pitchFamily="18" charset="0"/>
              </a:rPr>
              <a:t>and the </a:t>
            </a:r>
            <a:r>
              <a:rPr lang="en-US" sz="2000" u="sng" dirty="0">
                <a:solidFill>
                  <a:srgbClr val="FF0000"/>
                </a:solidFill>
                <a:latin typeface="Times New Roman" pitchFamily="18" charset="0"/>
                <a:cs typeface="Times New Roman" pitchFamily="18" charset="0"/>
              </a:rPr>
              <a:t>premium has not been paid</a:t>
            </a:r>
            <a:r>
              <a:rPr lang="en-US" sz="2000" dirty="0">
                <a:latin typeface="Times New Roman" pitchFamily="18" charset="0"/>
                <a:cs typeface="Times New Roman" pitchFamily="18" charset="0"/>
              </a:rPr>
              <a:t>, the </a:t>
            </a:r>
            <a:r>
              <a:rPr lang="en-US" sz="2000" u="sng" dirty="0">
                <a:solidFill>
                  <a:srgbClr val="FF0000"/>
                </a:solidFill>
                <a:latin typeface="Times New Roman" pitchFamily="18" charset="0"/>
                <a:cs typeface="Times New Roman" pitchFamily="18" charset="0"/>
              </a:rPr>
              <a:t>claim will be admitted in full </a:t>
            </a:r>
            <a:r>
              <a:rPr lang="en-US" sz="2000" dirty="0">
                <a:latin typeface="Times New Roman" pitchFamily="18" charset="0"/>
                <a:cs typeface="Times New Roman" pitchFamily="18" charset="0"/>
              </a:rPr>
              <a:t>and the </a:t>
            </a:r>
            <a:r>
              <a:rPr lang="en-US" sz="2000" u="sng" dirty="0">
                <a:solidFill>
                  <a:srgbClr val="FF0000"/>
                </a:solidFill>
                <a:latin typeface="Times New Roman" pitchFamily="18" charset="0"/>
                <a:cs typeface="Times New Roman" pitchFamily="18" charset="0"/>
              </a:rPr>
              <a:t>premium</a:t>
            </a:r>
            <a:r>
              <a:rPr lang="en-US" sz="2000" dirty="0">
                <a:latin typeface="Times New Roman" pitchFamily="18" charset="0"/>
                <a:cs typeface="Times New Roman" pitchFamily="18" charset="0"/>
              </a:rPr>
              <a:t> of the </a:t>
            </a:r>
            <a:r>
              <a:rPr lang="en-US" sz="2000" u="sng" dirty="0">
                <a:solidFill>
                  <a:srgbClr val="FF0000"/>
                </a:solidFill>
                <a:latin typeface="Times New Roman" pitchFamily="18" charset="0"/>
                <a:cs typeface="Times New Roman" pitchFamily="18" charset="0"/>
              </a:rPr>
              <a:t>current  year will be deducted </a:t>
            </a:r>
            <a:r>
              <a:rPr lang="en-US" sz="2000" dirty="0">
                <a:latin typeface="Times New Roman" pitchFamily="18" charset="0"/>
                <a:cs typeface="Times New Roman" pitchFamily="18" charset="0"/>
              </a:rPr>
              <a:t>from the </a:t>
            </a:r>
            <a:r>
              <a:rPr lang="en-US" sz="2000" u="sng" dirty="0">
                <a:solidFill>
                  <a:srgbClr val="FF0000"/>
                </a:solidFill>
                <a:latin typeface="Times New Roman" pitchFamily="18" charset="0"/>
                <a:cs typeface="Times New Roman" pitchFamily="18" charset="0"/>
              </a:rPr>
              <a:t>claim amount.</a:t>
            </a:r>
          </a:p>
          <a:p>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lstStyle/>
          <a:p>
            <a:r>
              <a:rPr lang="en-US" dirty="0">
                <a:latin typeface="Times New Roman" pitchFamily="18" charset="0"/>
                <a:cs typeface="Times New Roman" pitchFamily="18" charset="0"/>
              </a:rPr>
              <a:t>NOMINATION</a:t>
            </a:r>
          </a:p>
        </p:txBody>
      </p:sp>
      <p:sp>
        <p:nvSpPr>
          <p:cNvPr id="3" name="Content Placeholder 2"/>
          <p:cNvSpPr>
            <a:spLocks noGrp="1"/>
          </p:cNvSpPr>
          <p:nvPr>
            <p:ph idx="1"/>
          </p:nvPr>
        </p:nvSpPr>
        <p:spPr/>
        <p:txBody>
          <a:bodyPr>
            <a:normAutofit fontScale="85000" lnSpcReduction="20000"/>
          </a:bodyPr>
          <a:lstStyle/>
          <a:p>
            <a:r>
              <a:rPr lang="en-US" dirty="0">
                <a:latin typeface="Times New Roman" pitchFamily="18" charset="0"/>
                <a:cs typeface="Times New Roman" pitchFamily="18" charset="0"/>
              </a:rPr>
              <a:t>Is a way to ensure easy </a:t>
            </a:r>
            <a:r>
              <a:rPr lang="en-US" u="sng" dirty="0">
                <a:solidFill>
                  <a:srgbClr val="FF0000"/>
                </a:solidFill>
                <a:latin typeface="Times New Roman" pitchFamily="18" charset="0"/>
                <a:cs typeface="Times New Roman" pitchFamily="18" charset="0"/>
              </a:rPr>
              <a:t>payment of policy moneys </a:t>
            </a:r>
            <a:r>
              <a:rPr lang="en-US" dirty="0">
                <a:latin typeface="Times New Roman" pitchFamily="18" charset="0"/>
                <a:cs typeface="Times New Roman" pitchFamily="18" charset="0"/>
              </a:rPr>
              <a:t>in the </a:t>
            </a:r>
            <a:r>
              <a:rPr lang="en-US" u="sng" dirty="0">
                <a:latin typeface="Times New Roman" pitchFamily="18" charset="0"/>
                <a:cs typeface="Times New Roman" pitchFamily="18" charset="0"/>
              </a:rPr>
              <a:t>case of a </a:t>
            </a:r>
            <a:r>
              <a:rPr lang="en-US" u="sng" dirty="0">
                <a:solidFill>
                  <a:srgbClr val="FF0000"/>
                </a:solidFill>
                <a:latin typeface="Times New Roman" pitchFamily="18" charset="0"/>
                <a:cs typeface="Times New Roman" pitchFamily="18" charset="0"/>
              </a:rPr>
              <a:t>death</a:t>
            </a:r>
            <a:r>
              <a:rPr lang="en-US" u="sng" dirty="0">
                <a:latin typeface="Times New Roman" pitchFamily="18" charset="0"/>
                <a:cs typeface="Times New Roman" pitchFamily="18" charset="0"/>
              </a:rPr>
              <a:t> of the </a:t>
            </a:r>
            <a:r>
              <a:rPr lang="en-US" u="sng" dirty="0">
                <a:solidFill>
                  <a:srgbClr val="FF0000"/>
                </a:solidFill>
                <a:latin typeface="Times New Roman" pitchFamily="18" charset="0"/>
                <a:cs typeface="Times New Roman" pitchFamily="18" charset="0"/>
              </a:rPr>
              <a:t>life assured</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It </a:t>
            </a:r>
            <a:r>
              <a:rPr lang="en-US" dirty="0">
                <a:solidFill>
                  <a:srgbClr val="FF0000"/>
                </a:solidFill>
                <a:latin typeface="Times New Roman" pitchFamily="18" charset="0"/>
                <a:cs typeface="Times New Roman" pitchFamily="18" charset="0"/>
              </a:rPr>
              <a:t>can </a:t>
            </a:r>
            <a:r>
              <a:rPr lang="en-US" u="sng" dirty="0">
                <a:solidFill>
                  <a:srgbClr val="FF0000"/>
                </a:solidFill>
                <a:latin typeface="Times New Roman" pitchFamily="18" charset="0"/>
                <a:cs typeface="Times New Roman" pitchFamily="18" charset="0"/>
              </a:rPr>
              <a:t>be made </a:t>
            </a:r>
            <a:r>
              <a:rPr lang="en-US" dirty="0">
                <a:latin typeface="Times New Roman" pitchFamily="18" charset="0"/>
                <a:cs typeface="Times New Roman" pitchFamily="18" charset="0"/>
              </a:rPr>
              <a:t>at the </a:t>
            </a:r>
            <a:r>
              <a:rPr lang="en-US" u="sng" dirty="0">
                <a:solidFill>
                  <a:srgbClr val="FF0000"/>
                </a:solidFill>
                <a:latin typeface="Times New Roman" pitchFamily="18" charset="0"/>
                <a:cs typeface="Times New Roman" pitchFamily="18" charset="0"/>
              </a:rPr>
              <a:t>time of proposal </a:t>
            </a:r>
            <a:r>
              <a:rPr lang="en-US" dirty="0">
                <a:latin typeface="Times New Roman" pitchFamily="18" charset="0"/>
                <a:cs typeface="Times New Roman" pitchFamily="18" charset="0"/>
              </a:rPr>
              <a:t>or at </a:t>
            </a:r>
            <a:r>
              <a:rPr lang="en-US" u="sng" dirty="0">
                <a:solidFill>
                  <a:srgbClr val="FF0000"/>
                </a:solidFill>
                <a:latin typeface="Times New Roman" pitchFamily="18" charset="0"/>
                <a:cs typeface="Times New Roman" pitchFamily="18" charset="0"/>
              </a:rPr>
              <a:t>any time </a:t>
            </a:r>
            <a:r>
              <a:rPr lang="en-US" dirty="0">
                <a:solidFill>
                  <a:srgbClr val="FF0000"/>
                </a:solidFill>
                <a:latin typeface="Times New Roman" pitchFamily="18" charset="0"/>
                <a:cs typeface="Times New Roman" pitchFamily="18" charset="0"/>
              </a:rPr>
              <a:t>during the policy</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It </a:t>
            </a:r>
            <a:r>
              <a:rPr lang="en-US" u="sng" dirty="0">
                <a:solidFill>
                  <a:srgbClr val="FF0000"/>
                </a:solidFill>
                <a:latin typeface="Times New Roman" pitchFamily="18" charset="0"/>
                <a:cs typeface="Times New Roman" pitchFamily="18" charset="0"/>
              </a:rPr>
              <a:t>can be changed </a:t>
            </a:r>
            <a:r>
              <a:rPr lang="en-US" dirty="0">
                <a:latin typeface="Times New Roman" pitchFamily="18" charset="0"/>
                <a:cs typeface="Times New Roman" pitchFamily="18" charset="0"/>
              </a:rPr>
              <a:t>through </a:t>
            </a:r>
            <a:r>
              <a:rPr lang="en-US" u="sng" dirty="0">
                <a:solidFill>
                  <a:srgbClr val="FF0000"/>
                </a:solidFill>
                <a:latin typeface="Times New Roman" pitchFamily="18" charset="0"/>
                <a:cs typeface="Times New Roman" pitchFamily="18" charset="0"/>
              </a:rPr>
              <a:t>endorsemen</a:t>
            </a:r>
            <a:r>
              <a:rPr lang="en-US" dirty="0">
                <a:solidFill>
                  <a:srgbClr val="FF0000"/>
                </a:solidFill>
                <a:latin typeface="Times New Roman" pitchFamily="18" charset="0"/>
                <a:cs typeface="Times New Roman" pitchFamily="18" charset="0"/>
              </a:rPr>
              <a:t>t in the policy.</a:t>
            </a:r>
          </a:p>
          <a:p>
            <a:r>
              <a:rPr lang="en-US" dirty="0">
                <a:latin typeface="Times New Roman" pitchFamily="18" charset="0"/>
                <a:cs typeface="Times New Roman" pitchFamily="18" charset="0"/>
              </a:rPr>
              <a:t>A nominee </a:t>
            </a:r>
            <a:r>
              <a:rPr lang="en-US" u="sng" dirty="0">
                <a:solidFill>
                  <a:srgbClr val="FF0000"/>
                </a:solidFill>
                <a:latin typeface="Times New Roman" pitchFamily="18" charset="0"/>
                <a:cs typeface="Times New Roman" pitchFamily="18" charset="0"/>
              </a:rPr>
              <a:t>does not have any right </a:t>
            </a:r>
            <a:r>
              <a:rPr lang="en-US" dirty="0">
                <a:latin typeface="Times New Roman" pitchFamily="18" charset="0"/>
                <a:cs typeface="Times New Roman" pitchFamily="18" charset="0"/>
              </a:rPr>
              <a:t>to the whole or part of the </a:t>
            </a:r>
            <a:r>
              <a:rPr lang="en-US" dirty="0">
                <a:solidFill>
                  <a:srgbClr val="FF0000"/>
                </a:solidFill>
                <a:latin typeface="Times New Roman" pitchFamily="18" charset="0"/>
                <a:cs typeface="Times New Roman" pitchFamily="18" charset="0"/>
              </a:rPr>
              <a:t>claim.</a:t>
            </a:r>
          </a:p>
          <a:p>
            <a:r>
              <a:rPr lang="en-US" dirty="0">
                <a:latin typeface="Times New Roman" pitchFamily="18" charset="0"/>
                <a:cs typeface="Times New Roman" pitchFamily="18" charset="0"/>
              </a:rPr>
              <a:t>If the nominee is a </a:t>
            </a:r>
            <a:r>
              <a:rPr lang="en-US" u="sng" dirty="0" err="1">
                <a:solidFill>
                  <a:srgbClr val="FF0000"/>
                </a:solidFill>
                <a:latin typeface="Times New Roman" pitchFamily="18" charset="0"/>
                <a:cs typeface="Times New Roman" pitchFamily="18" charset="0"/>
              </a:rPr>
              <a:t>minor</a:t>
            </a:r>
            <a:r>
              <a:rPr lang="en-US" u="sng" dirty="0" err="1">
                <a:latin typeface="Times New Roman" pitchFamily="18" charset="0"/>
                <a:cs typeface="Times New Roman" pitchFamily="18" charset="0"/>
              </a:rPr>
              <a:t>,an</a:t>
            </a:r>
            <a:r>
              <a:rPr lang="en-US" u="sng" dirty="0">
                <a:latin typeface="Times New Roman" pitchFamily="18" charset="0"/>
                <a:cs typeface="Times New Roman" pitchFamily="18" charset="0"/>
              </a:rPr>
              <a:t> </a:t>
            </a:r>
            <a:r>
              <a:rPr lang="en-US" u="sng" dirty="0">
                <a:solidFill>
                  <a:srgbClr val="FF0000"/>
                </a:solidFill>
                <a:latin typeface="Times New Roman" pitchFamily="18" charset="0"/>
                <a:cs typeface="Times New Roman" pitchFamily="18" charset="0"/>
              </a:rPr>
              <a:t>appointee</a:t>
            </a:r>
            <a:r>
              <a:rPr lang="en-US" u="sng" dirty="0">
                <a:latin typeface="Times New Roman" pitchFamily="18" charset="0"/>
                <a:cs typeface="Times New Roman" pitchFamily="18" charset="0"/>
              </a:rPr>
              <a:t> should be </a:t>
            </a:r>
            <a:r>
              <a:rPr lang="en-US" dirty="0">
                <a:latin typeface="Times New Roman" pitchFamily="18" charset="0"/>
                <a:cs typeface="Times New Roman" pitchFamily="18" charset="0"/>
              </a:rPr>
              <a:t>appointed.</a:t>
            </a:r>
          </a:p>
          <a:p>
            <a:r>
              <a:rPr lang="en-US" dirty="0">
                <a:latin typeface="Times New Roman" pitchFamily="18" charset="0"/>
                <a:cs typeface="Times New Roman" pitchFamily="18" charset="0"/>
              </a:rPr>
              <a:t>When the nominees are </a:t>
            </a:r>
            <a:r>
              <a:rPr lang="en-US" u="sng" dirty="0">
                <a:solidFill>
                  <a:srgbClr val="FF0000"/>
                </a:solidFill>
                <a:latin typeface="Times New Roman" pitchFamily="18" charset="0"/>
                <a:cs typeface="Times New Roman" pitchFamily="18" charset="0"/>
              </a:rPr>
              <a:t>more than one </a:t>
            </a:r>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polcy</a:t>
            </a:r>
            <a:r>
              <a:rPr lang="en-US" dirty="0">
                <a:latin typeface="Times New Roman" pitchFamily="18" charset="0"/>
                <a:cs typeface="Times New Roman" pitchFamily="18" charset="0"/>
              </a:rPr>
              <a:t> </a:t>
            </a:r>
            <a:r>
              <a:rPr lang="en-US" u="sng" dirty="0">
                <a:solidFill>
                  <a:srgbClr val="FF0000"/>
                </a:solidFill>
                <a:latin typeface="Times New Roman" pitchFamily="18" charset="0"/>
                <a:cs typeface="Times New Roman" pitchFamily="18" charset="0"/>
              </a:rPr>
              <a:t>moneys are payable </a:t>
            </a:r>
            <a:r>
              <a:rPr lang="en-US" dirty="0">
                <a:latin typeface="Times New Roman" pitchFamily="18" charset="0"/>
                <a:cs typeface="Times New Roman" pitchFamily="18" charset="0"/>
              </a:rPr>
              <a:t>to them </a:t>
            </a:r>
            <a:r>
              <a:rPr lang="en-US" u="sng" dirty="0">
                <a:solidFill>
                  <a:srgbClr val="FF0000"/>
                </a:solidFill>
                <a:latin typeface="Times New Roman" pitchFamily="18" charset="0"/>
                <a:cs typeface="Times New Roman" pitchFamily="18" charset="0"/>
              </a:rPr>
              <a:t>jointly</a:t>
            </a:r>
            <a:r>
              <a:rPr lang="en-US" dirty="0">
                <a:solidFill>
                  <a:srgbClr val="FF0000"/>
                </a:solidFill>
                <a:latin typeface="Times New Roman" pitchFamily="18" charset="0"/>
                <a:cs typeface="Times New Roman" pitchFamily="18" charset="0"/>
              </a:rPr>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ASSIGNMENT</a:t>
            </a: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A life insurance </a:t>
            </a:r>
            <a:r>
              <a:rPr lang="en-US" sz="2800" dirty="0">
                <a:solidFill>
                  <a:srgbClr val="FF0000"/>
                </a:solidFill>
                <a:latin typeface="Times New Roman" pitchFamily="18" charset="0"/>
                <a:cs typeface="Times New Roman" pitchFamily="18" charset="0"/>
              </a:rPr>
              <a:t>policy</a:t>
            </a:r>
            <a:r>
              <a:rPr lang="en-US" sz="2800" dirty="0">
                <a:latin typeface="Times New Roman" pitchFamily="18" charset="0"/>
                <a:cs typeface="Times New Roman" pitchFamily="18" charset="0"/>
              </a:rPr>
              <a:t> is </a:t>
            </a:r>
            <a:r>
              <a:rPr lang="en-US" sz="2800" dirty="0">
                <a:solidFill>
                  <a:srgbClr val="FF0000"/>
                </a:solidFill>
                <a:latin typeface="Times New Roman" pitchFamily="18" charset="0"/>
                <a:cs typeface="Times New Roman" pitchFamily="18" charset="0"/>
              </a:rPr>
              <a:t>property</a:t>
            </a:r>
            <a:r>
              <a:rPr lang="en-US" sz="2800" dirty="0">
                <a:latin typeface="Times New Roman" pitchFamily="18" charset="0"/>
                <a:cs typeface="Times New Roman" pitchFamily="18" charset="0"/>
              </a:rPr>
              <a:t>. It represents </a:t>
            </a:r>
            <a:r>
              <a:rPr lang="en-US" sz="2800" dirty="0">
                <a:solidFill>
                  <a:srgbClr val="FF0000"/>
                </a:solidFill>
                <a:latin typeface="Times New Roman" pitchFamily="18" charset="0"/>
                <a:cs typeface="Times New Roman" pitchFamily="18" charset="0"/>
              </a:rPr>
              <a:t>rights</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A life insurance policy </a:t>
            </a:r>
            <a:r>
              <a:rPr lang="en-US" sz="2800" dirty="0">
                <a:solidFill>
                  <a:srgbClr val="FF0000"/>
                </a:solidFill>
                <a:latin typeface="Times New Roman" pitchFamily="18" charset="0"/>
                <a:cs typeface="Times New Roman" pitchFamily="18" charset="0"/>
              </a:rPr>
              <a:t>forms a part </a:t>
            </a:r>
            <a:r>
              <a:rPr lang="en-US" sz="2800" dirty="0">
                <a:latin typeface="Times New Roman" pitchFamily="18" charset="0"/>
                <a:cs typeface="Times New Roman" pitchFamily="18" charset="0"/>
              </a:rPr>
              <a:t>of the </a:t>
            </a:r>
            <a:r>
              <a:rPr lang="en-US" sz="2800" dirty="0">
                <a:solidFill>
                  <a:srgbClr val="FF0000"/>
                </a:solidFill>
                <a:latin typeface="Times New Roman" pitchFamily="18" charset="0"/>
                <a:cs typeface="Times New Roman" pitchFamily="18" charset="0"/>
              </a:rPr>
              <a:t>estate</a:t>
            </a:r>
            <a:r>
              <a:rPr lang="en-US" sz="2800" dirty="0">
                <a:latin typeface="Times New Roman" pitchFamily="18" charset="0"/>
                <a:cs typeface="Times New Roman" pitchFamily="18" charset="0"/>
              </a:rPr>
              <a:t> of the </a:t>
            </a:r>
            <a:r>
              <a:rPr lang="en-US" sz="2800" dirty="0">
                <a:solidFill>
                  <a:srgbClr val="FF0000"/>
                </a:solidFill>
                <a:latin typeface="Times New Roman" pitchFamily="18" charset="0"/>
                <a:cs typeface="Times New Roman" pitchFamily="18" charset="0"/>
              </a:rPr>
              <a:t>policyholder</a:t>
            </a:r>
            <a:r>
              <a:rPr lang="en-US" sz="2800" dirty="0">
                <a:latin typeface="Times New Roman" pitchFamily="18" charset="0"/>
                <a:cs typeface="Times New Roman" pitchFamily="18" charset="0"/>
              </a:rPr>
              <a:t> and can be </a:t>
            </a:r>
            <a:r>
              <a:rPr lang="en-US" sz="2800" dirty="0">
                <a:solidFill>
                  <a:srgbClr val="FF0000"/>
                </a:solidFill>
                <a:latin typeface="Times New Roman" pitchFamily="18" charset="0"/>
                <a:cs typeface="Times New Roman" pitchFamily="18" charset="0"/>
              </a:rPr>
              <a:t>sold, mortgaged, charged gifted or bequeathed.</a:t>
            </a:r>
          </a:p>
          <a:p>
            <a:r>
              <a:rPr lang="en-US" sz="2800" dirty="0">
                <a:latin typeface="Times New Roman" pitchFamily="18" charset="0"/>
                <a:cs typeface="Times New Roman" pitchFamily="18" charset="0"/>
              </a:rPr>
              <a:t>One of the </a:t>
            </a:r>
            <a:r>
              <a:rPr lang="en-US" sz="2800" dirty="0">
                <a:solidFill>
                  <a:srgbClr val="FF0000"/>
                </a:solidFill>
                <a:latin typeface="Times New Roman" pitchFamily="18" charset="0"/>
                <a:cs typeface="Times New Roman" pitchFamily="18" charset="0"/>
              </a:rPr>
              <a:t>methods of transfer </a:t>
            </a:r>
            <a:r>
              <a:rPr lang="en-US" sz="2800" dirty="0">
                <a:latin typeface="Times New Roman" pitchFamily="18" charset="0"/>
                <a:cs typeface="Times New Roman" pitchFamily="18" charset="0"/>
              </a:rPr>
              <a:t>is the  </a:t>
            </a:r>
            <a:r>
              <a:rPr lang="en-US" sz="2800" u="sng" dirty="0">
                <a:solidFill>
                  <a:srgbClr val="FF0000"/>
                </a:solidFill>
                <a:latin typeface="Times New Roman" pitchFamily="18" charset="0"/>
                <a:cs typeface="Times New Roman" pitchFamily="18" charset="0"/>
              </a:rPr>
              <a:t>assignment.</a:t>
            </a:r>
          </a:p>
          <a:p>
            <a:r>
              <a:rPr lang="en-US" sz="2800" dirty="0">
                <a:latin typeface="Times New Roman" pitchFamily="18" charset="0"/>
                <a:cs typeface="Times New Roman" pitchFamily="18" charset="0"/>
              </a:rPr>
              <a:t>An assignment </a:t>
            </a:r>
            <a:r>
              <a:rPr lang="en-US" sz="2800" dirty="0">
                <a:solidFill>
                  <a:srgbClr val="FF0000"/>
                </a:solidFill>
                <a:latin typeface="Times New Roman" pitchFamily="18" charset="0"/>
                <a:cs typeface="Times New Roman" pitchFamily="18" charset="0"/>
              </a:rPr>
              <a:t>transfers the rights, title and interest </a:t>
            </a:r>
            <a:r>
              <a:rPr lang="en-US" sz="2800" dirty="0">
                <a:latin typeface="Times New Roman" pitchFamily="18" charset="0"/>
                <a:cs typeface="Times New Roman" pitchFamily="18" charset="0"/>
              </a:rPr>
              <a:t>of the </a:t>
            </a:r>
            <a:r>
              <a:rPr lang="en-US" sz="2800" dirty="0">
                <a:solidFill>
                  <a:srgbClr val="FF0000"/>
                </a:solidFill>
                <a:latin typeface="Times New Roman" pitchFamily="18" charset="0"/>
                <a:cs typeface="Times New Roman" pitchFamily="18" charset="0"/>
              </a:rPr>
              <a:t>assignor to the assignee</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latin typeface="Times New Roman" pitchFamily="18" charset="0"/>
                <a:cs typeface="Times New Roman" pitchFamily="18" charset="0"/>
              </a:rPr>
              <a:t>Section 38 </a:t>
            </a:r>
            <a:r>
              <a:rPr lang="en-US" dirty="0">
                <a:latin typeface="Times New Roman" pitchFamily="18" charset="0"/>
                <a:cs typeface="Times New Roman" pitchFamily="18" charset="0"/>
              </a:rPr>
              <a:t>of the </a:t>
            </a:r>
            <a:r>
              <a:rPr lang="en-US" dirty="0">
                <a:solidFill>
                  <a:srgbClr val="FF0000"/>
                </a:solidFill>
                <a:latin typeface="Times New Roman" pitchFamily="18" charset="0"/>
                <a:cs typeface="Times New Roman" pitchFamily="18" charset="0"/>
              </a:rPr>
              <a:t>Insurance Act 1938 </a:t>
            </a:r>
            <a:r>
              <a:rPr lang="en-US" dirty="0">
                <a:latin typeface="Times New Roman" pitchFamily="18" charset="0"/>
                <a:cs typeface="Times New Roman" pitchFamily="18" charset="0"/>
              </a:rPr>
              <a:t>states that:</a:t>
            </a:r>
          </a:p>
          <a:p>
            <a:pPr>
              <a:buFontTx/>
              <a:buChar char="-"/>
            </a:pPr>
            <a:r>
              <a:rPr lang="en-US" dirty="0">
                <a:solidFill>
                  <a:srgbClr val="FF0000"/>
                </a:solidFill>
                <a:latin typeface="Times New Roman" pitchFamily="18" charset="0"/>
                <a:cs typeface="Times New Roman" pitchFamily="18" charset="0"/>
              </a:rPr>
              <a:t>Can be done </a:t>
            </a:r>
            <a:r>
              <a:rPr lang="en-US" dirty="0">
                <a:latin typeface="Times New Roman" pitchFamily="18" charset="0"/>
                <a:cs typeface="Times New Roman" pitchFamily="18" charset="0"/>
              </a:rPr>
              <a:t>by </a:t>
            </a:r>
            <a:r>
              <a:rPr lang="en-US" dirty="0">
                <a:solidFill>
                  <a:srgbClr val="FF0000"/>
                </a:solidFill>
                <a:latin typeface="Times New Roman" pitchFamily="18" charset="0"/>
                <a:cs typeface="Times New Roman" pitchFamily="18" charset="0"/>
              </a:rPr>
              <a:t>endorsement (no stamp duty) </a:t>
            </a:r>
            <a:r>
              <a:rPr lang="en-US" dirty="0">
                <a:latin typeface="Times New Roman" pitchFamily="18" charset="0"/>
                <a:cs typeface="Times New Roman" pitchFamily="18" charset="0"/>
              </a:rPr>
              <a:t>or by a </a:t>
            </a:r>
            <a:r>
              <a:rPr lang="en-US" dirty="0">
                <a:solidFill>
                  <a:srgbClr val="FF0000"/>
                </a:solidFill>
                <a:latin typeface="Times New Roman" pitchFamily="18" charset="0"/>
                <a:cs typeface="Times New Roman" pitchFamily="18" charset="0"/>
              </a:rPr>
              <a:t>separate deed (stamped)</a:t>
            </a:r>
          </a:p>
          <a:p>
            <a:pPr>
              <a:buFontTx/>
              <a:buChar char="-"/>
            </a:pPr>
            <a:r>
              <a:rPr lang="en-US" dirty="0">
                <a:latin typeface="Times New Roman" pitchFamily="18" charset="0"/>
                <a:cs typeface="Times New Roman" pitchFamily="18" charset="0"/>
              </a:rPr>
              <a:t>Must be </a:t>
            </a:r>
            <a:r>
              <a:rPr lang="en-US" dirty="0">
                <a:solidFill>
                  <a:srgbClr val="FF0000"/>
                </a:solidFill>
                <a:latin typeface="Times New Roman" pitchFamily="18" charset="0"/>
                <a:cs typeface="Times New Roman" pitchFamily="18" charset="0"/>
              </a:rPr>
              <a:t>signed by the </a:t>
            </a:r>
            <a:r>
              <a:rPr lang="en-US" dirty="0" err="1">
                <a:solidFill>
                  <a:srgbClr val="FF0000"/>
                </a:solidFill>
                <a:latin typeface="Times New Roman" pitchFamily="18" charset="0"/>
                <a:cs typeface="Times New Roman" pitchFamily="18" charset="0"/>
              </a:rPr>
              <a:t>transferer</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or duly authorized agent</a:t>
            </a:r>
          </a:p>
          <a:p>
            <a:pPr>
              <a:buFontTx/>
              <a:buChar char="-"/>
            </a:pPr>
            <a:r>
              <a:rPr lang="en-US" dirty="0">
                <a:latin typeface="Times New Roman" pitchFamily="18" charset="0"/>
                <a:cs typeface="Times New Roman" pitchFamily="18" charset="0"/>
              </a:rPr>
              <a:t>Signature </a:t>
            </a:r>
            <a:r>
              <a:rPr lang="en-US" dirty="0">
                <a:solidFill>
                  <a:srgbClr val="FF0000"/>
                </a:solidFill>
                <a:latin typeface="Times New Roman" pitchFamily="18" charset="0"/>
                <a:cs typeface="Times New Roman" pitchFamily="18" charset="0"/>
              </a:rPr>
              <a:t>attested by witness</a:t>
            </a:r>
          </a:p>
          <a:p>
            <a:pPr>
              <a:buFontTx/>
              <a:buChar char="-"/>
            </a:pPr>
            <a:r>
              <a:rPr lang="en-US" dirty="0">
                <a:solidFill>
                  <a:srgbClr val="FF0000"/>
                </a:solidFill>
                <a:latin typeface="Times New Roman" pitchFamily="18" charset="0"/>
                <a:cs typeface="Times New Roman" pitchFamily="18" charset="0"/>
              </a:rPr>
              <a:t>Effective</a:t>
            </a:r>
            <a:r>
              <a:rPr lang="en-US" dirty="0">
                <a:latin typeface="Times New Roman" pitchFamily="18" charset="0"/>
                <a:cs typeface="Times New Roman" pitchFamily="18" charset="0"/>
              </a:rPr>
              <a:t> as </a:t>
            </a:r>
            <a:r>
              <a:rPr lang="en-US" dirty="0">
                <a:solidFill>
                  <a:srgbClr val="FF0000"/>
                </a:solidFill>
                <a:latin typeface="Times New Roman" pitchFamily="18" charset="0"/>
                <a:cs typeface="Times New Roman" pitchFamily="18" charset="0"/>
              </a:rPr>
              <a:t>soon</a:t>
            </a:r>
            <a:r>
              <a:rPr lang="en-US" dirty="0">
                <a:latin typeface="Times New Roman" pitchFamily="18" charset="0"/>
                <a:cs typeface="Times New Roman" pitchFamily="18" charset="0"/>
              </a:rPr>
              <a:t> as it is </a:t>
            </a:r>
            <a:r>
              <a:rPr lang="en-US" dirty="0">
                <a:solidFill>
                  <a:srgbClr val="FF0000"/>
                </a:solidFill>
                <a:latin typeface="Times New Roman" pitchFamily="18" charset="0"/>
                <a:cs typeface="Times New Roman" pitchFamily="18" charset="0"/>
              </a:rPr>
              <a:t>executed</a:t>
            </a:r>
          </a:p>
          <a:p>
            <a:pPr>
              <a:buFontTx/>
              <a:buChar char="-"/>
            </a:pPr>
            <a:r>
              <a:rPr lang="en-US" dirty="0">
                <a:latin typeface="Times New Roman" pitchFamily="18" charset="0"/>
                <a:cs typeface="Times New Roman" pitchFamily="18" charset="0"/>
              </a:rPr>
              <a:t>Must be </a:t>
            </a:r>
            <a:r>
              <a:rPr lang="en-US" dirty="0">
                <a:solidFill>
                  <a:srgbClr val="FF0000"/>
                </a:solidFill>
                <a:latin typeface="Times New Roman" pitchFamily="18" charset="0"/>
                <a:cs typeface="Times New Roman" pitchFamily="18" charset="0"/>
              </a:rPr>
              <a:t>sent to the insurer </a:t>
            </a:r>
            <a:r>
              <a:rPr lang="en-US" dirty="0">
                <a:latin typeface="Times New Roman" pitchFamily="18" charset="0"/>
                <a:cs typeface="Times New Roman" pitchFamily="18" charset="0"/>
              </a:rPr>
              <a:t>along </a:t>
            </a:r>
            <a:r>
              <a:rPr lang="en-US" dirty="0">
                <a:solidFill>
                  <a:srgbClr val="FF0000"/>
                </a:solidFill>
                <a:latin typeface="Times New Roman" pitchFamily="18" charset="0"/>
                <a:cs typeface="Times New Roman" pitchFamily="18" charset="0"/>
              </a:rPr>
              <a:t>with a notice</a:t>
            </a:r>
          </a:p>
          <a:p>
            <a:pPr>
              <a:buFontTx/>
              <a:buChar char="-"/>
            </a:pPr>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assignor</a:t>
            </a:r>
            <a:r>
              <a:rPr lang="en-US" dirty="0">
                <a:latin typeface="Times New Roman" pitchFamily="18" charset="0"/>
                <a:cs typeface="Times New Roman" pitchFamily="18" charset="0"/>
              </a:rPr>
              <a:t> must be a </a:t>
            </a:r>
            <a:r>
              <a:rPr lang="en-US" dirty="0">
                <a:solidFill>
                  <a:srgbClr val="FF0000"/>
                </a:solidFill>
                <a:latin typeface="Times New Roman" pitchFamily="18" charset="0"/>
                <a:cs typeface="Times New Roman" pitchFamily="18" charset="0"/>
              </a:rPr>
              <a:t>major</a:t>
            </a:r>
            <a:r>
              <a:rPr lang="en-US" dirty="0">
                <a:latin typeface="Times New Roman" pitchFamily="18" charset="0"/>
                <a:cs typeface="Times New Roman" pitchFamily="18" charset="0"/>
              </a:rPr>
              <a:t> and </a:t>
            </a:r>
            <a:r>
              <a:rPr lang="en-US" dirty="0">
                <a:solidFill>
                  <a:srgbClr val="FF0000"/>
                </a:solidFill>
                <a:latin typeface="Times New Roman" pitchFamily="18" charset="0"/>
                <a:cs typeface="Times New Roman" pitchFamily="18" charset="0"/>
              </a:rPr>
              <a:t>competent for contract</a:t>
            </a:r>
          </a:p>
          <a:p>
            <a:pPr>
              <a:buFontTx/>
              <a:buChar char="-"/>
            </a:pPr>
            <a:r>
              <a:rPr lang="en-US" dirty="0">
                <a:latin typeface="Times New Roman" pitchFamily="18" charset="0"/>
                <a:cs typeface="Times New Roman" pitchFamily="18" charset="0"/>
              </a:rPr>
              <a:t>It can be </a:t>
            </a:r>
            <a:r>
              <a:rPr lang="en-US" dirty="0">
                <a:solidFill>
                  <a:srgbClr val="FF0000"/>
                </a:solidFill>
                <a:latin typeface="Times New Roman" pitchFamily="18" charset="0"/>
                <a:cs typeface="Times New Roman" pitchFamily="18" charset="0"/>
              </a:rPr>
              <a:t>absolute </a:t>
            </a:r>
            <a:r>
              <a:rPr lang="en-US" dirty="0">
                <a:latin typeface="Times New Roman" pitchFamily="18" charset="0"/>
                <a:cs typeface="Times New Roman" pitchFamily="18" charset="0"/>
              </a:rPr>
              <a:t>or</a:t>
            </a:r>
            <a:r>
              <a:rPr lang="en-US" dirty="0">
                <a:solidFill>
                  <a:srgbClr val="FF0000"/>
                </a:solidFill>
                <a:latin typeface="Times New Roman" pitchFamily="18" charset="0"/>
                <a:cs typeface="Times New Roman" pitchFamily="18" charset="0"/>
              </a:rPr>
              <a:t> conditional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normAutofit/>
          </a:bodyPr>
          <a:lstStyle/>
          <a:p>
            <a:r>
              <a:rPr lang="en-US" sz="2000" dirty="0">
                <a:latin typeface="Andalus" pitchFamily="18" charset="-78"/>
                <a:cs typeface="Andalus" pitchFamily="18" charset="-78"/>
              </a:rPr>
              <a:t>DISTINCTION BETWEEN NOMINATION AND ASSIGNMENT</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ln>
            <a:solidFill>
              <a:schemeClr val="accent2"/>
            </a:solidFill>
          </a:ln>
        </p:spPr>
        <p:txBody>
          <a:bodyPr>
            <a:normAutofit/>
          </a:bodyPr>
          <a:lstStyle/>
          <a:p>
            <a:r>
              <a:rPr lang="en-US" sz="3200" dirty="0">
                <a:latin typeface="Times New Roman" pitchFamily="18" charset="0"/>
                <a:cs typeface="Times New Roman" pitchFamily="18" charset="0"/>
              </a:rPr>
              <a:t>SURRENDER VALUE/CASH VALUE</a:t>
            </a:r>
          </a:p>
        </p:txBody>
      </p:sp>
      <p:sp>
        <p:nvSpPr>
          <p:cNvPr id="3" name="Content Placeholder 2"/>
          <p:cNvSpPr>
            <a:spLocks noGrp="1"/>
          </p:cNvSpPr>
          <p:nvPr>
            <p:ph idx="1"/>
          </p:nvPr>
        </p:nvSpPr>
        <p:spPr>
          <a:xfrm>
            <a:off x="457200" y="914400"/>
            <a:ext cx="8229600" cy="5562600"/>
          </a:xfrm>
        </p:spPr>
        <p:txBody>
          <a:bodyPr>
            <a:normAutofit fontScale="85000" lnSpcReduction="10000"/>
          </a:bodyPr>
          <a:lstStyle/>
          <a:p>
            <a:r>
              <a:rPr lang="en-US" dirty="0">
                <a:latin typeface="Times New Roman" pitchFamily="18" charset="0"/>
                <a:cs typeface="Times New Roman" pitchFamily="18" charset="0"/>
              </a:rPr>
              <a:t>Is a </a:t>
            </a:r>
            <a:r>
              <a:rPr lang="en-US" dirty="0">
                <a:solidFill>
                  <a:srgbClr val="FF0000"/>
                </a:solidFill>
                <a:latin typeface="Times New Roman" pitchFamily="18" charset="0"/>
                <a:cs typeface="Times New Roman" pitchFamily="18" charset="0"/>
              </a:rPr>
              <a:t>voluntary termination </a:t>
            </a:r>
            <a:r>
              <a:rPr lang="en-US" dirty="0">
                <a:latin typeface="Times New Roman" pitchFamily="18" charset="0"/>
                <a:cs typeface="Times New Roman" pitchFamily="18" charset="0"/>
              </a:rPr>
              <a:t>of a </a:t>
            </a:r>
            <a:r>
              <a:rPr lang="en-US" dirty="0">
                <a:solidFill>
                  <a:srgbClr val="FF0000"/>
                </a:solidFill>
                <a:latin typeface="Times New Roman" pitchFamily="18" charset="0"/>
                <a:cs typeface="Times New Roman" pitchFamily="18" charset="0"/>
              </a:rPr>
              <a:t>contract</a:t>
            </a:r>
            <a:r>
              <a:rPr lang="en-US" dirty="0">
                <a:latin typeface="Times New Roman" pitchFamily="18" charset="0"/>
                <a:cs typeface="Times New Roman" pitchFamily="18" charset="0"/>
              </a:rPr>
              <a:t> by the </a:t>
            </a:r>
            <a:r>
              <a:rPr lang="en-US" dirty="0">
                <a:solidFill>
                  <a:srgbClr val="FF0000"/>
                </a:solidFill>
                <a:latin typeface="Times New Roman" pitchFamily="18" charset="0"/>
                <a:cs typeface="Times New Roman" pitchFamily="18" charset="0"/>
              </a:rPr>
              <a:t>policyholder.</a:t>
            </a:r>
          </a:p>
          <a:p>
            <a:r>
              <a:rPr lang="en-US" dirty="0">
                <a:latin typeface="Times New Roman" pitchFamily="18" charset="0"/>
                <a:cs typeface="Times New Roman" pitchFamily="18" charset="0"/>
              </a:rPr>
              <a:t>A  policyholder </a:t>
            </a:r>
            <a:r>
              <a:rPr lang="en-US" dirty="0">
                <a:solidFill>
                  <a:srgbClr val="FF0000"/>
                </a:solidFill>
                <a:latin typeface="Times New Roman" pitchFamily="18" charset="0"/>
                <a:cs typeface="Times New Roman" pitchFamily="18" charset="0"/>
              </a:rPr>
              <a:t>can surrender </a:t>
            </a:r>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life insurance policy </a:t>
            </a:r>
            <a:r>
              <a:rPr lang="en-US" dirty="0">
                <a:latin typeface="Times New Roman" pitchFamily="18" charset="0"/>
                <a:cs typeface="Times New Roman" pitchFamily="18" charset="0"/>
              </a:rPr>
              <a:t>before it </a:t>
            </a:r>
            <a:r>
              <a:rPr lang="en-US" dirty="0">
                <a:solidFill>
                  <a:srgbClr val="FF0000"/>
                </a:solidFill>
                <a:latin typeface="Times New Roman" pitchFamily="18" charset="0"/>
                <a:cs typeface="Times New Roman" pitchFamily="18" charset="0"/>
              </a:rPr>
              <a:t>becomes a claim</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Surrenders are </a:t>
            </a:r>
            <a:r>
              <a:rPr lang="en-US" dirty="0">
                <a:solidFill>
                  <a:srgbClr val="FF0000"/>
                </a:solidFill>
                <a:latin typeface="Times New Roman" pitchFamily="18" charset="0"/>
                <a:cs typeface="Times New Roman" pitchFamily="18" charset="0"/>
              </a:rPr>
              <a:t>not allowed </a:t>
            </a:r>
            <a:r>
              <a:rPr lang="en-US" dirty="0">
                <a:latin typeface="Times New Roman" pitchFamily="18" charset="0"/>
                <a:cs typeface="Times New Roman" pitchFamily="18" charset="0"/>
              </a:rPr>
              <a:t>unless the policy has run for a </a:t>
            </a:r>
            <a:r>
              <a:rPr lang="en-US" dirty="0">
                <a:solidFill>
                  <a:srgbClr val="FF0000"/>
                </a:solidFill>
                <a:latin typeface="Times New Roman" pitchFamily="18" charset="0"/>
                <a:cs typeface="Times New Roman" pitchFamily="18" charset="0"/>
              </a:rPr>
              <a:t>minimum period of time (3 to 7 years).</a:t>
            </a:r>
          </a:p>
          <a:p>
            <a:r>
              <a:rPr lang="en-US" dirty="0">
                <a:latin typeface="Times New Roman" pitchFamily="18" charset="0"/>
                <a:cs typeface="Times New Roman" pitchFamily="18" charset="0"/>
              </a:rPr>
              <a:t>They </a:t>
            </a:r>
            <a:r>
              <a:rPr lang="en-US" dirty="0">
                <a:solidFill>
                  <a:srgbClr val="FF0000"/>
                </a:solidFill>
                <a:latin typeface="Times New Roman" pitchFamily="18" charset="0"/>
                <a:cs typeface="Times New Roman" pitchFamily="18" charset="0"/>
              </a:rPr>
              <a:t>are published </a:t>
            </a:r>
            <a:r>
              <a:rPr lang="en-US" dirty="0">
                <a:latin typeface="Times New Roman" pitchFamily="18" charset="0"/>
                <a:cs typeface="Times New Roman" pitchFamily="18" charset="0"/>
              </a:rPr>
              <a:t>and  </a:t>
            </a:r>
            <a:r>
              <a:rPr lang="en-US" dirty="0">
                <a:solidFill>
                  <a:srgbClr val="FF0000"/>
                </a:solidFill>
                <a:latin typeface="Times New Roman" pitchFamily="18" charset="0"/>
                <a:cs typeface="Times New Roman" pitchFamily="18" charset="0"/>
              </a:rPr>
              <a:t>made known to policyholders </a:t>
            </a:r>
            <a:r>
              <a:rPr lang="en-US" dirty="0">
                <a:latin typeface="Times New Roman" pitchFamily="18" charset="0"/>
                <a:cs typeface="Times New Roman" pitchFamily="18" charset="0"/>
              </a:rPr>
              <a:t>(</a:t>
            </a:r>
            <a:r>
              <a:rPr lang="en-US" dirty="0">
                <a:solidFill>
                  <a:srgbClr val="FF0000"/>
                </a:solidFill>
                <a:latin typeface="Times New Roman" pitchFamily="18" charset="0"/>
                <a:cs typeface="Times New Roman" pitchFamily="18" charset="0"/>
              </a:rPr>
              <a:t>prospectus or policy conditions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actual SV </a:t>
            </a:r>
            <a:r>
              <a:rPr lang="en-US" dirty="0">
                <a:latin typeface="Times New Roman" pitchFamily="18" charset="0"/>
                <a:cs typeface="Times New Roman" pitchFamily="18" charset="0"/>
              </a:rPr>
              <a:t>will be </a:t>
            </a:r>
            <a:r>
              <a:rPr lang="en-US" dirty="0">
                <a:solidFill>
                  <a:srgbClr val="FF0000"/>
                </a:solidFill>
                <a:latin typeface="Times New Roman" pitchFamily="18" charset="0"/>
                <a:cs typeface="Times New Roman" pitchFamily="18" charset="0"/>
              </a:rPr>
              <a:t>higher</a:t>
            </a:r>
            <a:r>
              <a:rPr lang="en-US" dirty="0">
                <a:latin typeface="Times New Roman" pitchFamily="18" charset="0"/>
                <a:cs typeface="Times New Roman" pitchFamily="18" charset="0"/>
              </a:rPr>
              <a:t>  than the </a:t>
            </a:r>
            <a:r>
              <a:rPr lang="en-US" dirty="0">
                <a:solidFill>
                  <a:srgbClr val="FF0000"/>
                </a:solidFill>
                <a:latin typeface="Times New Roman" pitchFamily="18" charset="0"/>
                <a:cs typeface="Times New Roman" pitchFamily="18" charset="0"/>
              </a:rPr>
              <a:t>guaranteed SV</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It is usually a </a:t>
            </a:r>
            <a:r>
              <a:rPr lang="en-US" dirty="0">
                <a:solidFill>
                  <a:srgbClr val="FF0000"/>
                </a:solidFill>
                <a:latin typeface="Times New Roman" pitchFamily="18" charset="0"/>
                <a:cs typeface="Times New Roman" pitchFamily="18" charset="0"/>
              </a:rPr>
              <a:t>% of the premiums paid </a:t>
            </a:r>
            <a:r>
              <a:rPr lang="en-US" dirty="0">
                <a:latin typeface="Times New Roman" pitchFamily="18" charset="0"/>
                <a:cs typeface="Times New Roman" pitchFamily="18" charset="0"/>
              </a:rPr>
              <a:t>or a </a:t>
            </a:r>
            <a:r>
              <a:rPr lang="en-US" dirty="0">
                <a:solidFill>
                  <a:srgbClr val="FF0000"/>
                </a:solidFill>
                <a:latin typeface="Times New Roman" pitchFamily="18" charset="0"/>
                <a:cs typeface="Times New Roman" pitchFamily="18" charset="0"/>
              </a:rPr>
              <a:t>% of the paid up value.</a:t>
            </a:r>
          </a:p>
          <a:p>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 increases </a:t>
            </a:r>
            <a:r>
              <a:rPr lang="en-US" dirty="0">
                <a:latin typeface="Times New Roman" pitchFamily="18" charset="0"/>
                <a:cs typeface="Times New Roman" pitchFamily="18" charset="0"/>
              </a:rPr>
              <a:t>as the </a:t>
            </a:r>
            <a:r>
              <a:rPr lang="en-US" dirty="0">
                <a:solidFill>
                  <a:srgbClr val="FF0000"/>
                </a:solidFill>
                <a:latin typeface="Times New Roman" pitchFamily="18" charset="0"/>
                <a:cs typeface="Times New Roman" pitchFamily="18" charset="0"/>
              </a:rPr>
              <a:t>duration</a:t>
            </a:r>
            <a:r>
              <a:rPr lang="en-US" dirty="0">
                <a:latin typeface="Times New Roman" pitchFamily="18" charset="0"/>
                <a:cs typeface="Times New Roman" pitchFamily="18" charset="0"/>
              </a:rPr>
              <a:t> of the </a:t>
            </a:r>
            <a:r>
              <a:rPr lang="en-US" dirty="0">
                <a:solidFill>
                  <a:srgbClr val="FF0000"/>
                </a:solidFill>
                <a:latin typeface="Times New Roman" pitchFamily="18" charset="0"/>
                <a:cs typeface="Times New Roman" pitchFamily="18" charset="0"/>
              </a:rPr>
              <a:t>policy increases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Insurer’s provide </a:t>
            </a:r>
            <a:r>
              <a:rPr lang="en-US" dirty="0">
                <a:solidFill>
                  <a:srgbClr val="FF0000"/>
                </a:solidFill>
                <a:latin typeface="Times New Roman" pitchFamily="18" charset="0"/>
                <a:cs typeface="Times New Roman" pitchFamily="18" charset="0"/>
              </a:rPr>
              <a:t>loan facility (80 to 90% ) of SV.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a:solidFill>
              <a:schemeClr val="tx1"/>
            </a:solidFill>
          </a:ln>
        </p:spPr>
        <p:txBody>
          <a:bodyPr>
            <a:normAutofit/>
          </a:bodyPr>
          <a:lstStyle/>
          <a:p>
            <a:r>
              <a:rPr lang="en-US" sz="2400" dirty="0">
                <a:latin typeface="Andalus" pitchFamily="18" charset="-78"/>
                <a:cs typeface="Andalus" pitchFamily="18" charset="-78"/>
              </a:rPr>
              <a:t>PAID UP VALUE</a:t>
            </a:r>
          </a:p>
        </p:txBody>
      </p:sp>
      <p:sp>
        <p:nvSpPr>
          <p:cNvPr id="3" name="Content Placeholder 2"/>
          <p:cNvSpPr>
            <a:spLocks noGrp="1"/>
          </p:cNvSpPr>
          <p:nvPr>
            <p:ph idx="1"/>
          </p:nvPr>
        </p:nvSpPr>
        <p:spPr>
          <a:xfrm>
            <a:off x="457200" y="1295400"/>
            <a:ext cx="8229600" cy="4830763"/>
          </a:xfrm>
          <a:ln>
            <a:solidFill>
              <a:schemeClr val="tx1"/>
            </a:solidFill>
          </a:ln>
        </p:spPr>
        <p:txBody>
          <a:bodyPr>
            <a:normAutofit fontScale="92500" lnSpcReduction="20000"/>
          </a:bodyPr>
          <a:lstStyle/>
          <a:p>
            <a:r>
              <a:rPr lang="en-US" sz="1800" dirty="0">
                <a:latin typeface="Andalus" pitchFamily="18" charset="-78"/>
                <a:cs typeface="Andalus" pitchFamily="18" charset="-78"/>
              </a:rPr>
              <a:t>When the premium of a life insurance policy is not paid on time and it lapses, then the policy acquires a paid-up value and is considered as a paid-up policy.</a:t>
            </a:r>
          </a:p>
          <a:p>
            <a:r>
              <a:rPr lang="en-US" sz="1800" dirty="0">
                <a:latin typeface="Andalus" pitchFamily="18" charset="-78"/>
                <a:cs typeface="Andalus" pitchFamily="18" charset="-78"/>
              </a:rPr>
              <a:t>In such a policy the sum assured of the policy is </a:t>
            </a:r>
            <a:r>
              <a:rPr lang="en-US" sz="1800" dirty="0">
                <a:solidFill>
                  <a:srgbClr val="FF0000"/>
                </a:solidFill>
                <a:latin typeface="Andalus" pitchFamily="18" charset="-78"/>
                <a:cs typeface="Andalus" pitchFamily="18" charset="-78"/>
              </a:rPr>
              <a:t> reduced  </a:t>
            </a:r>
            <a:r>
              <a:rPr lang="en-US" sz="1800" dirty="0">
                <a:latin typeface="Andalus" pitchFamily="18" charset="-78"/>
                <a:cs typeface="Andalus" pitchFamily="18" charset="-78"/>
              </a:rPr>
              <a:t>in proportionate with the no of premiums paid and total no of premiums of the policy.</a:t>
            </a:r>
          </a:p>
          <a:p>
            <a:r>
              <a:rPr lang="en-US" sz="1800" dirty="0">
                <a:latin typeface="Andalus" pitchFamily="18" charset="-78"/>
                <a:cs typeface="Andalus" pitchFamily="18" charset="-78"/>
              </a:rPr>
              <a:t>Paid-up value = No of premiums paid/No of premiums payable X sum assured</a:t>
            </a:r>
          </a:p>
          <a:p>
            <a:r>
              <a:rPr lang="en-US" sz="1800" dirty="0" err="1">
                <a:latin typeface="Andalus" pitchFamily="18" charset="-78"/>
                <a:cs typeface="Andalus" pitchFamily="18" charset="-78"/>
              </a:rPr>
              <a:t>Eg</a:t>
            </a:r>
            <a:r>
              <a:rPr lang="en-US" sz="1800" dirty="0">
                <a:latin typeface="Andalus" pitchFamily="18" charset="-78"/>
                <a:cs typeface="Andalus" pitchFamily="18" charset="-78"/>
              </a:rPr>
              <a:t> : If the SA is Rs 10000/- and the total no off premiums payable is 50 ( 25 yrs term and mode of payment half-yearly).If the default occurs after 25 half-yearly payments then the policy acquires a paid up value of Rs 5000/- with effect from the date of the 26</a:t>
            </a:r>
            <a:r>
              <a:rPr lang="en-US" sz="1800" baseline="30000" dirty="0">
                <a:latin typeface="Andalus" pitchFamily="18" charset="-78"/>
                <a:cs typeface="Andalus" pitchFamily="18" charset="-78"/>
              </a:rPr>
              <a:t>th</a:t>
            </a:r>
            <a:r>
              <a:rPr lang="en-US" sz="1800" dirty="0">
                <a:latin typeface="Andalus" pitchFamily="18" charset="-78"/>
                <a:cs typeface="Andalus" pitchFamily="18" charset="-78"/>
              </a:rPr>
              <a:t> installment was due.</a:t>
            </a:r>
          </a:p>
          <a:p>
            <a:pPr>
              <a:buNone/>
            </a:pPr>
            <a:r>
              <a:rPr lang="en-US" sz="1800" dirty="0">
                <a:latin typeface="Andalus" pitchFamily="18" charset="-78"/>
                <a:cs typeface="Andalus" pitchFamily="18" charset="-78"/>
              </a:rPr>
              <a:t>       Paid-up value = 25/50 X 10000 =Rs. 5000/-</a:t>
            </a:r>
          </a:p>
          <a:p>
            <a:pPr>
              <a:buNone/>
            </a:pPr>
            <a:r>
              <a:rPr lang="en-US" sz="1800" dirty="0">
                <a:latin typeface="Andalus" pitchFamily="18" charset="-78"/>
                <a:cs typeface="Andalus" pitchFamily="18" charset="-78"/>
              </a:rPr>
              <a:t>       This means the policy is effective as before except from the date of the 26</a:t>
            </a:r>
            <a:r>
              <a:rPr lang="en-US" sz="1800" baseline="30000" dirty="0">
                <a:latin typeface="Andalus" pitchFamily="18" charset="-78"/>
                <a:cs typeface="Andalus" pitchFamily="18" charset="-78"/>
              </a:rPr>
              <a:t>th</a:t>
            </a:r>
            <a:r>
              <a:rPr lang="en-US" sz="1800" dirty="0">
                <a:latin typeface="Andalus" pitchFamily="18" charset="-78"/>
                <a:cs typeface="Andalus" pitchFamily="18" charset="-78"/>
              </a:rPr>
              <a:t> installment , the SA is Rs. 5000/- instead of the original Rs. 10000/-.</a:t>
            </a:r>
          </a:p>
          <a:p>
            <a:r>
              <a:rPr lang="en-US" sz="1800" dirty="0">
                <a:latin typeface="Andalus" pitchFamily="18" charset="-78"/>
                <a:cs typeface="Andalus" pitchFamily="18" charset="-78"/>
              </a:rPr>
              <a:t>The insurance cover will continue till the end of the term or death of the policy holder which earlier.</a:t>
            </a:r>
          </a:p>
          <a:p>
            <a:r>
              <a:rPr lang="en-US" sz="1800" dirty="0">
                <a:latin typeface="Andalus" pitchFamily="18" charset="-78"/>
                <a:cs typeface="Andalus" pitchFamily="18" charset="-78"/>
              </a:rPr>
              <a:t>Only the SA is reduced proportionately.</a:t>
            </a:r>
          </a:p>
          <a:p>
            <a:r>
              <a:rPr lang="en-US" sz="1800" dirty="0">
                <a:latin typeface="Andalus" pitchFamily="18" charset="-78"/>
                <a:cs typeface="Andalus" pitchFamily="18" charset="-78"/>
              </a:rPr>
              <a:t>Bonuses vested already is unaffected.</a:t>
            </a:r>
          </a:p>
          <a:p>
            <a:r>
              <a:rPr lang="en-US" sz="1800" dirty="0">
                <a:latin typeface="Andalus" pitchFamily="18" charset="-78"/>
                <a:cs typeface="Andalus" pitchFamily="18" charset="-78"/>
              </a:rPr>
              <a:t>However Paid-up policy will not have further bonuses added to it.</a:t>
            </a:r>
          </a:p>
          <a:p>
            <a:r>
              <a:rPr lang="en-US" sz="1800" dirty="0">
                <a:latin typeface="Andalus" pitchFamily="18" charset="-78"/>
                <a:cs typeface="Andalus" pitchFamily="18" charset="-78"/>
              </a:rPr>
              <a:t>Premiums are not required to be paid on a policy which is paid-up.</a:t>
            </a:r>
          </a:p>
          <a:p>
            <a:r>
              <a:rPr lang="en-US" sz="1800" dirty="0">
                <a:latin typeface="Andalus" pitchFamily="18" charset="-78"/>
                <a:cs typeface="Andalus" pitchFamily="18" charset="-78"/>
              </a:rPr>
              <a:t>The policyholder may be able to collect the surrender value…….</a:t>
            </a:r>
          </a:p>
          <a:p>
            <a:pPr>
              <a:buNone/>
            </a:pPr>
            <a:endParaRPr lang="en-US" sz="1800" dirty="0">
              <a:latin typeface="Andalus" pitchFamily="18" charset="-78"/>
              <a:cs typeface="Andalus" pitchFamily="18" charset="-78"/>
            </a:endParaRPr>
          </a:p>
          <a:p>
            <a:pPr>
              <a:buNone/>
            </a:pPr>
            <a:endParaRPr lang="en-US" sz="1800" dirty="0">
              <a:latin typeface="Andalus" pitchFamily="18" charset="-78"/>
              <a:cs typeface="Andalus" pitchFamily="18" charset="-78"/>
            </a:endParaRPr>
          </a:p>
          <a:p>
            <a:endParaRPr lang="en-US" sz="1800" dirty="0">
              <a:latin typeface="Andalus" pitchFamily="18" charset="-78"/>
              <a:cs typeface="Andalus"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3311</Words>
  <Application>Microsoft Office PowerPoint</Application>
  <PresentationFormat>On-screen Show (4:3)</PresentationFormat>
  <Paragraphs>218</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Agency FB</vt:lpstr>
      <vt:lpstr>Algerian</vt:lpstr>
      <vt:lpstr>Andalus</vt:lpstr>
      <vt:lpstr>Arial</vt:lpstr>
      <vt:lpstr>Calibri</vt:lpstr>
      <vt:lpstr>Times New Roman</vt:lpstr>
      <vt:lpstr>Office Theme</vt:lpstr>
      <vt:lpstr>PRACTICE OF INSURANCE –GE2 SEMESTER II</vt:lpstr>
      <vt:lpstr>CLAIM</vt:lpstr>
      <vt:lpstr>DUE DATES and GRACE DAYS</vt:lpstr>
      <vt:lpstr>NOMINATION</vt:lpstr>
      <vt:lpstr>ASSIGNMENT</vt:lpstr>
      <vt:lpstr>PowerPoint Presentation</vt:lpstr>
      <vt:lpstr>DISTINCTION BETWEEN NOMINATION AND ASSIGNMENT</vt:lpstr>
      <vt:lpstr>SURRENDER VALUE/CASH VALUE</vt:lpstr>
      <vt:lpstr>PAID UP VALUE</vt:lpstr>
      <vt:lpstr>FORECLOSURE</vt:lpstr>
      <vt:lpstr>MATURITY  CLAIM</vt:lpstr>
      <vt:lpstr>DEATH CLAIM</vt:lpstr>
      <vt:lpstr>IMPORTANCE OF CLAIM MANAGEMENT</vt:lpstr>
      <vt:lpstr>    Settling claims professionally is regarded the biggest advertisement for an insurance company.   </vt:lpstr>
      <vt:lpstr>(The Organization for Economic Cooperation and Development) OECD GUIDELINES ON BEST PRACTICES IN CLAIM MANAGEMENT</vt:lpstr>
      <vt:lpstr>REPUDIATION OF CLAIM IN LIFE INSURANCE</vt:lpstr>
      <vt:lpstr>Repudiation of claim in Life Insurance</vt:lpstr>
      <vt:lpstr>CLAIM SETTLEMENT RATIO</vt:lpstr>
      <vt:lpstr>CLAIM PROCEDURE FOR GENERAL INSURANCE</vt:lpstr>
      <vt:lpstr>PowerPoint Presentation</vt:lpstr>
      <vt:lpstr>PROCEDURE FOR CLAIMS IN FIRE INSURANCE</vt:lpstr>
      <vt:lpstr>PROCEDURE FOR CLAIMS IN MARINE INSURANCE</vt:lpstr>
      <vt:lpstr>PROCEDURE FOR CLAIMS IN MOTOR VEHICLE INSURANCE  (own damage claims)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OF INSURANCE –GE2 SEMESTER II</dc:title>
  <dc:creator>admin</dc:creator>
  <cp:lastModifiedBy>Sylvia Britto</cp:lastModifiedBy>
  <cp:revision>57</cp:revision>
  <dcterms:created xsi:type="dcterms:W3CDTF">2020-02-13T03:05:24Z</dcterms:created>
  <dcterms:modified xsi:type="dcterms:W3CDTF">2023-07-17T02:43:00Z</dcterms:modified>
</cp:coreProperties>
</file>