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85C75-2EE3-4D2A-9618-E7F742E6A8FD}"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85C75-2EE3-4D2A-9618-E7F742E6A8FD}"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85C75-2EE3-4D2A-9618-E7F742E6A8FD}"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85C75-2EE3-4D2A-9618-E7F742E6A8FD}"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5C75-2EE3-4D2A-9618-E7F742E6A8FD}"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85C75-2EE3-4D2A-9618-E7F742E6A8FD}"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85C75-2EE3-4D2A-9618-E7F742E6A8FD}"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85C75-2EE3-4D2A-9618-E7F742E6A8FD}"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5C75-2EE3-4D2A-9618-E7F742E6A8FD}"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5C75-2EE3-4D2A-9618-E7F742E6A8FD}"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5C75-2EE3-4D2A-9618-E7F742E6A8FD}"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0F60B-1651-4804-805D-7C5E29D4A8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5C75-2EE3-4D2A-9618-E7F742E6A8FD}"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0F60B-1651-4804-805D-7C5E29D4A8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1"/>
            <a:ext cx="7772400" cy="1066800"/>
          </a:xfrm>
          <a:ln>
            <a:solidFill>
              <a:schemeClr val="tx1"/>
            </a:solidFill>
          </a:ln>
        </p:spPr>
        <p:txBody>
          <a:bodyPr/>
          <a:lstStyle/>
          <a:p>
            <a:r>
              <a:rPr lang="en-US" dirty="0" smtClean="0">
                <a:latin typeface="Andalus" pitchFamily="18" charset="-78"/>
                <a:cs typeface="Andalus" pitchFamily="18" charset="-78"/>
              </a:rPr>
              <a:t>Chapter IV</a:t>
            </a:r>
            <a:endParaRPr lang="en-US" dirty="0">
              <a:latin typeface="Andalus" pitchFamily="18" charset="-78"/>
              <a:cs typeface="Andalus" pitchFamily="18" charset="-78"/>
            </a:endParaRPr>
          </a:p>
        </p:txBody>
      </p:sp>
      <p:sp>
        <p:nvSpPr>
          <p:cNvPr id="3" name="Subtitle 2"/>
          <p:cNvSpPr>
            <a:spLocks noGrp="1"/>
          </p:cNvSpPr>
          <p:nvPr>
            <p:ph type="subTitle" idx="1"/>
          </p:nvPr>
        </p:nvSpPr>
        <p:spPr>
          <a:xfrm>
            <a:off x="304800" y="3505200"/>
            <a:ext cx="8382000" cy="1219200"/>
          </a:xfrm>
          <a:ln>
            <a:solidFill>
              <a:srgbClr val="FF0000"/>
            </a:solidFill>
          </a:ln>
        </p:spPr>
        <p:txBody>
          <a:bodyPr>
            <a:normAutofit/>
          </a:bodyPr>
          <a:lstStyle/>
          <a:p>
            <a:r>
              <a:rPr lang="en-US" sz="2800" dirty="0" smtClean="0">
                <a:solidFill>
                  <a:srgbClr val="00B050"/>
                </a:solidFill>
                <a:latin typeface="Andalus" pitchFamily="18" charset="-78"/>
                <a:cs typeface="Andalus" pitchFamily="18" charset="-78"/>
              </a:rPr>
              <a:t>EMERGING CONCEPTS IN INSURANCE INDUSTRY </a:t>
            </a:r>
          </a:p>
          <a:p>
            <a:r>
              <a:rPr lang="en-US" sz="2000" dirty="0" smtClean="0">
                <a:solidFill>
                  <a:schemeClr val="tx1"/>
                </a:solidFill>
                <a:latin typeface="Andalus" pitchFamily="18" charset="-78"/>
                <a:cs typeface="Andalus" pitchFamily="18" charset="-78"/>
              </a:rPr>
              <a:t>(</a:t>
            </a:r>
            <a:r>
              <a:rPr lang="en-US" sz="2000" smtClean="0">
                <a:solidFill>
                  <a:schemeClr val="tx1"/>
                </a:solidFill>
                <a:latin typeface="Andalus" pitchFamily="18" charset="-78"/>
                <a:cs typeface="Andalus" pitchFamily="18" charset="-78"/>
              </a:rPr>
              <a:t>25 </a:t>
            </a:r>
            <a:r>
              <a:rPr lang="en-US" sz="2000" smtClean="0">
                <a:solidFill>
                  <a:schemeClr val="tx1"/>
                </a:solidFill>
                <a:latin typeface="Andalus" pitchFamily="18" charset="-78"/>
                <a:cs typeface="Andalus" pitchFamily="18" charset="-78"/>
              </a:rPr>
              <a:t>MARKS</a:t>
            </a:r>
            <a:r>
              <a:rPr lang="en-US" sz="2000" dirty="0" smtClean="0">
                <a:solidFill>
                  <a:schemeClr val="tx1"/>
                </a:solidFill>
                <a:latin typeface="Andalus" pitchFamily="18" charset="-78"/>
                <a:cs typeface="Andalus" pitchFamily="18" charset="-78"/>
              </a:rPr>
              <a:t>)</a:t>
            </a:r>
            <a:endParaRPr lang="en-US" sz="2000" dirty="0">
              <a:solidFill>
                <a:schemeClr val="tx1"/>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chemeClr val="tx1"/>
            </a:solidFill>
          </a:ln>
        </p:spPr>
        <p:txBody>
          <a:bodyPr>
            <a:normAutofit/>
          </a:bodyPr>
          <a:lstStyle/>
          <a:p>
            <a:pPr algn="ctr">
              <a:buNone/>
            </a:pPr>
            <a:r>
              <a:rPr lang="en-US" sz="2000" b="1" dirty="0" smtClean="0">
                <a:latin typeface="Andalus" pitchFamily="18" charset="-78"/>
                <a:cs typeface="Andalus" pitchFamily="18" charset="-78"/>
              </a:rPr>
              <a:t>HORTICULTURE/PLANTATION INSURANCE</a:t>
            </a:r>
          </a:p>
          <a:p>
            <a:pPr>
              <a:buFontTx/>
              <a:buChar char="-"/>
            </a:pPr>
            <a:r>
              <a:rPr lang="en-US" sz="1800" dirty="0" smtClean="0">
                <a:latin typeface="Andalus" pitchFamily="18" charset="-78"/>
                <a:cs typeface="Andalus" pitchFamily="18" charset="-78"/>
              </a:rPr>
              <a:t>This policy is suitable for individual farm-owner or tenant engaged in cultivation of horticulture trees or an association and  registered body of farmers engaged in cultivation of specified crops……</a:t>
            </a:r>
          </a:p>
          <a:p>
            <a:pPr>
              <a:buFontTx/>
              <a:buChar char="-"/>
            </a:pPr>
            <a:r>
              <a:rPr lang="en-US" sz="1800" dirty="0" smtClean="0">
                <a:latin typeface="Andalus" pitchFamily="18" charset="-78"/>
                <a:cs typeface="Andalus" pitchFamily="18" charset="-78"/>
              </a:rPr>
              <a:t>Horticultural trees/ orchards such as citrus fruits (Orange, Lime, Sweet Lime), Grapes, </a:t>
            </a:r>
            <a:r>
              <a:rPr lang="en-US" sz="1800" dirty="0" err="1" smtClean="0">
                <a:latin typeface="Andalus" pitchFamily="18" charset="-78"/>
                <a:cs typeface="Andalus" pitchFamily="18" charset="-78"/>
              </a:rPr>
              <a:t>Chickoo</a:t>
            </a:r>
            <a:r>
              <a:rPr lang="en-US" sz="1800" dirty="0" smtClean="0">
                <a:latin typeface="Andalus" pitchFamily="18" charset="-78"/>
                <a:cs typeface="Andalus" pitchFamily="18" charset="-78"/>
              </a:rPr>
              <a:t>, Pomegranate, Banana and Plantations such as Rubber, Eucalyptus, Poplar, Sugarcane, </a:t>
            </a:r>
            <a:r>
              <a:rPr lang="en-US" sz="1800" dirty="0" err="1" smtClean="0">
                <a:latin typeface="Andalus" pitchFamily="18" charset="-78"/>
                <a:cs typeface="Andalus" pitchFamily="18" charset="-78"/>
              </a:rPr>
              <a:t>Betelvine</a:t>
            </a:r>
            <a:r>
              <a:rPr lang="en-US" sz="1800" dirty="0" smtClean="0">
                <a:latin typeface="Andalus" pitchFamily="18" charset="-78"/>
                <a:cs typeface="Andalus" pitchFamily="18" charset="-78"/>
              </a:rPr>
              <a:t>, Cardamom, Sweet </a:t>
            </a:r>
            <a:r>
              <a:rPr lang="en-US" sz="1800" dirty="0" err="1" smtClean="0">
                <a:latin typeface="Andalus" pitchFamily="18" charset="-78"/>
                <a:cs typeface="Andalus" pitchFamily="18" charset="-78"/>
              </a:rPr>
              <a:t>Chilli</a:t>
            </a:r>
            <a:r>
              <a:rPr lang="en-US" sz="1800" dirty="0" smtClean="0">
                <a:latin typeface="Andalus" pitchFamily="18" charset="-78"/>
                <a:cs typeface="Andalus" pitchFamily="18" charset="-78"/>
              </a:rPr>
              <a:t>, Oil Palm, Teakwood, Strawberry, Tea, Apple and Coconut can be covered by this policy.</a:t>
            </a:r>
          </a:p>
          <a:p>
            <a:pPr>
              <a:buFontTx/>
              <a:buChar char="-"/>
            </a:pPr>
            <a:r>
              <a:rPr lang="en-US" sz="1800" dirty="0" smtClean="0">
                <a:latin typeface="Andalus" pitchFamily="18" charset="-78"/>
                <a:cs typeface="Andalus" pitchFamily="18" charset="-78"/>
              </a:rPr>
              <a:t>The policy covers loss or damage due to the fire, lightning, storm, cyclone and other such natural calamities /acts of terrorist to fruits in respect of horticultural crops.</a:t>
            </a:r>
          </a:p>
          <a:p>
            <a:pPr>
              <a:buFontTx/>
              <a:buChar char="-"/>
            </a:pPr>
            <a:r>
              <a:rPr lang="en-US" sz="1800" dirty="0" smtClean="0">
                <a:latin typeface="Andalus" pitchFamily="18" charset="-78"/>
                <a:cs typeface="Andalus" pitchFamily="18" charset="-78"/>
              </a:rPr>
              <a:t>Claims are paid to the extent of 80% of the assessed loss subject to the overall limit to the sum insured.</a:t>
            </a:r>
          </a:p>
          <a:p>
            <a:pPr>
              <a:buNone/>
            </a:pPr>
            <a:r>
              <a:rPr lang="en-US" sz="1800" dirty="0" smtClean="0">
                <a:latin typeface="Andalus" pitchFamily="18" charset="-78"/>
                <a:cs typeface="Andalus" pitchFamily="18" charset="-78"/>
              </a:rPr>
              <a:t>       …….</a:t>
            </a:r>
          </a:p>
          <a:p>
            <a:pPr>
              <a:buNone/>
            </a:pPr>
            <a:endParaRPr lang="en-US" sz="2000" dirty="0">
              <a:latin typeface="Andalus" pitchFamily="18" charset="-78"/>
              <a:cs typeface="Andalus"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chemeClr val="tx1"/>
            </a:solidFill>
          </a:ln>
        </p:spPr>
        <p:txBody>
          <a:bodyPr>
            <a:normAutofit/>
          </a:bodyPr>
          <a:lstStyle/>
          <a:p>
            <a:pPr algn="ctr">
              <a:buNone/>
            </a:pPr>
            <a:r>
              <a:rPr lang="en-US" sz="2000" b="1" dirty="0" smtClean="0">
                <a:latin typeface="Andalus" pitchFamily="18" charset="-78"/>
                <a:cs typeface="Andalus" pitchFamily="18" charset="-78"/>
              </a:rPr>
              <a:t>POULTRY INSURANCE</a:t>
            </a:r>
          </a:p>
          <a:p>
            <a:pPr>
              <a:buFontTx/>
              <a:buChar char="-"/>
            </a:pPr>
            <a:r>
              <a:rPr lang="en-US" sz="1900" dirty="0" smtClean="0">
                <a:latin typeface="Andalus" pitchFamily="18" charset="-78"/>
                <a:cs typeface="Andalus" pitchFamily="18" charset="-78"/>
              </a:rPr>
              <a:t>This policy is suitable for the poultry farmers, the beneficiaries of schemes sponsored  by DRDA, DPAP, IRDP and financial institutions providing assistance to poultry units.</a:t>
            </a:r>
          </a:p>
          <a:p>
            <a:pPr>
              <a:buFontTx/>
              <a:buChar char="-"/>
            </a:pPr>
            <a:r>
              <a:rPr lang="en-US" sz="1900" dirty="0" smtClean="0">
                <a:latin typeface="Andalus" pitchFamily="18" charset="-78"/>
                <a:cs typeface="Andalus" pitchFamily="18" charset="-78"/>
              </a:rPr>
              <a:t>This comprehensive policy is issued to cover poultry consisting of broiler chicks/ layer chicks/cocks and hens in the poultry farms.</a:t>
            </a:r>
          </a:p>
          <a:p>
            <a:pPr>
              <a:buFontTx/>
              <a:buChar char="-"/>
            </a:pPr>
            <a:r>
              <a:rPr lang="en-US" sz="1900" dirty="0" smtClean="0">
                <a:latin typeface="Andalus" pitchFamily="18" charset="-78"/>
                <a:cs typeface="Andalus" pitchFamily="18" charset="-78"/>
              </a:rPr>
              <a:t>A minimum no of 100 broilers/ 500 layers or 200 birds per batch in the hatchery can be covered under the policy.</a:t>
            </a:r>
          </a:p>
          <a:p>
            <a:pPr>
              <a:buFontTx/>
              <a:buChar char="-"/>
            </a:pPr>
            <a:r>
              <a:rPr lang="en-US" sz="1900" dirty="0" smtClean="0">
                <a:latin typeface="Andalus" pitchFamily="18" charset="-78"/>
                <a:cs typeface="Andalus" pitchFamily="18" charset="-78"/>
              </a:rPr>
              <a:t>The policy provides compensation for loss to birds dead due to accident (including fire, lightning, flood, cyclone, earthquake, riot, strike and terrorist act), disease contacted or occurring during the period of insurance.</a:t>
            </a:r>
          </a:p>
          <a:p>
            <a:pPr>
              <a:buFontTx/>
              <a:buChar char="-"/>
            </a:pPr>
            <a:r>
              <a:rPr lang="en-US" sz="1900" dirty="0" smtClean="0">
                <a:latin typeface="Andalus" pitchFamily="18" charset="-78"/>
                <a:cs typeface="Andalus" pitchFamily="18" charset="-78"/>
              </a:rPr>
              <a:t>Premium depends on the age of the bird, whether or not they are financed under IRDP scheme….</a:t>
            </a:r>
          </a:p>
          <a:p>
            <a:pPr>
              <a:buFontTx/>
              <a:buChar char="-"/>
            </a:pPr>
            <a:r>
              <a:rPr lang="en-US" sz="1900" dirty="0" smtClean="0">
                <a:latin typeface="Andalus" pitchFamily="18" charset="-78"/>
                <a:cs typeface="Andalus" pitchFamily="18" charset="-78"/>
              </a:rPr>
              <a:t>A certificate from a qualified veterinarian is required.</a:t>
            </a:r>
          </a:p>
          <a:p>
            <a:pPr>
              <a:buFontTx/>
              <a:buChar char="-"/>
            </a:pPr>
            <a:r>
              <a:rPr lang="en-US" sz="1900" dirty="0" smtClean="0">
                <a:latin typeface="Andalus" pitchFamily="18" charset="-78"/>
                <a:cs typeface="Andalus" pitchFamily="18" charset="-78"/>
              </a:rPr>
              <a:t>Standard practices of poultry rearing , record keeping shall have to be </a:t>
            </a:r>
            <a:r>
              <a:rPr lang="en-US" sz="1900" dirty="0" err="1" smtClean="0">
                <a:latin typeface="Andalus" pitchFamily="18" charset="-78"/>
                <a:cs typeface="Andalus" pitchFamily="18" charset="-78"/>
              </a:rPr>
              <a:t>practised</a:t>
            </a:r>
            <a:r>
              <a:rPr lang="en-US" sz="1900" dirty="0" smtClean="0">
                <a:latin typeface="Andalus" pitchFamily="18" charset="-78"/>
                <a:cs typeface="Andalus" pitchFamily="18" charset="-78"/>
              </a:rPr>
              <a:t>.</a:t>
            </a:r>
            <a:endParaRPr lang="en-US" sz="1900" dirty="0">
              <a:latin typeface="Andalus" pitchFamily="18" charset="-78"/>
              <a:cs typeface="Andalus"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chemeClr val="tx1"/>
            </a:solidFill>
          </a:ln>
        </p:spPr>
        <p:txBody>
          <a:bodyPr>
            <a:normAutofit fontScale="25000" lnSpcReduction="20000"/>
          </a:bodyPr>
          <a:lstStyle/>
          <a:p>
            <a:pPr algn="ctr">
              <a:buNone/>
            </a:pPr>
            <a:r>
              <a:rPr lang="en-US" sz="5600" b="1" dirty="0" smtClean="0">
                <a:latin typeface="Andalus" pitchFamily="18" charset="-78"/>
                <a:cs typeface="Andalus" pitchFamily="18" charset="-78"/>
              </a:rPr>
              <a:t>SOCIAL  INSURANCE</a:t>
            </a:r>
          </a:p>
          <a:p>
            <a:pPr algn="ctr">
              <a:buNone/>
            </a:pPr>
            <a:endParaRPr lang="en-US" sz="5600" b="1" dirty="0" smtClean="0">
              <a:latin typeface="Andalus" pitchFamily="18" charset="-78"/>
              <a:cs typeface="Andalus" pitchFamily="18" charset="-78"/>
            </a:endParaRPr>
          </a:p>
          <a:p>
            <a:pPr fontAlgn="base">
              <a:buNone/>
            </a:pPr>
            <a:r>
              <a:rPr lang="en-US" sz="5600" b="1" dirty="0" smtClean="0">
                <a:latin typeface="Andalus" pitchFamily="18" charset="-78"/>
                <a:cs typeface="Andalus" pitchFamily="18" charset="-78"/>
              </a:rPr>
              <a:t>-     Definition </a:t>
            </a:r>
            <a:r>
              <a:rPr lang="en-US" sz="5600" b="1" dirty="0" smtClean="0">
                <a:latin typeface="Andalus" pitchFamily="18" charset="-78"/>
                <a:cs typeface="Andalus" pitchFamily="18" charset="-78"/>
              </a:rPr>
              <a:t>of </a:t>
            </a:r>
            <a:r>
              <a:rPr lang="en-US" sz="5600" b="1" i="1" dirty="0" smtClean="0">
                <a:latin typeface="Andalus" pitchFamily="18" charset="-78"/>
                <a:cs typeface="Andalus" pitchFamily="18" charset="-78"/>
              </a:rPr>
              <a:t>social insurance</a:t>
            </a:r>
            <a:r>
              <a:rPr lang="en-US" sz="5600" b="1" dirty="0" smtClean="0">
                <a:latin typeface="Andalus" pitchFamily="18" charset="-78"/>
                <a:cs typeface="Andalus" pitchFamily="18" charset="-78"/>
              </a:rPr>
              <a:t>: </a:t>
            </a:r>
            <a:r>
              <a:rPr lang="en-US" sz="5600" dirty="0" smtClean="0">
                <a:latin typeface="Andalus" pitchFamily="18" charset="-78"/>
                <a:cs typeface="Andalus" pitchFamily="18" charset="-78"/>
              </a:rPr>
              <a:t>protection of the individual against economic hazards (such as unemployment, old age, or disability) in which the government participates or enforces the participation of employers and affected individuals..</a:t>
            </a:r>
          </a:p>
          <a:p>
            <a:pPr fontAlgn="base">
              <a:buNone/>
            </a:pPr>
            <a:endParaRPr lang="en-US" sz="5600" dirty="0" smtClean="0">
              <a:latin typeface="Andalus" pitchFamily="18" charset="-78"/>
              <a:cs typeface="Andalus" pitchFamily="18" charset="-78"/>
            </a:endParaRPr>
          </a:p>
          <a:p>
            <a:pPr>
              <a:buFontTx/>
              <a:buChar char="-"/>
            </a:pPr>
            <a:r>
              <a:rPr lang="en-US" sz="5600" dirty="0" smtClean="0">
                <a:latin typeface="Andalus" pitchFamily="18" charset="-78"/>
                <a:cs typeface="Andalus" pitchFamily="18" charset="-78"/>
              </a:rPr>
              <a:t>Realizing the ever-increasing population of older persons and fast changing socioeconomic &amp; demographic scenario, Government of India has also prioritize old age related issues in its social security and social protection schemes and programs.</a:t>
            </a:r>
          </a:p>
          <a:p>
            <a:pPr>
              <a:buNone/>
            </a:pPr>
            <a:endParaRPr lang="en-US" sz="5600" dirty="0" smtClean="0">
              <a:latin typeface="Andalus" pitchFamily="18" charset="-78"/>
              <a:cs typeface="Andalus" pitchFamily="18" charset="-78"/>
            </a:endParaRPr>
          </a:p>
          <a:p>
            <a:pPr>
              <a:buFontTx/>
              <a:buChar char="-"/>
            </a:pPr>
            <a:r>
              <a:rPr lang="en-US" sz="5600" dirty="0" smtClean="0">
                <a:latin typeface="Andalus" pitchFamily="18" charset="-78"/>
                <a:cs typeface="Andalus" pitchFamily="18" charset="-78"/>
              </a:rPr>
              <a:t>India’s social security system comprises a number of schemes and programs. Still government-controlled social security structure in India applies to only a small portion of the population. </a:t>
            </a:r>
          </a:p>
          <a:p>
            <a:pPr>
              <a:buNone/>
            </a:pPr>
            <a:endParaRPr lang="en-US" sz="5600" dirty="0" smtClean="0">
              <a:latin typeface="Andalus" pitchFamily="18" charset="-78"/>
              <a:cs typeface="Andalus" pitchFamily="18" charset="-78"/>
            </a:endParaRPr>
          </a:p>
          <a:p>
            <a:pPr>
              <a:buFontTx/>
              <a:buChar char="-"/>
            </a:pPr>
            <a:r>
              <a:rPr lang="en-US" sz="5600" dirty="0" smtClean="0">
                <a:latin typeface="Andalus" pitchFamily="18" charset="-78"/>
                <a:cs typeface="Andalus" pitchFamily="18" charset="-78"/>
              </a:rPr>
              <a:t>Generally, India’s social security schemes cover the following social security initiatives; </a:t>
            </a:r>
          </a:p>
          <a:p>
            <a:pPr>
              <a:buNone/>
            </a:pPr>
            <a:r>
              <a:rPr lang="en-US" sz="5600" dirty="0" smtClean="0">
                <a:latin typeface="Andalus" pitchFamily="18" charset="-78"/>
                <a:cs typeface="Andalus" pitchFamily="18" charset="-78"/>
              </a:rPr>
              <a:t>         1. Pension – Retirement pension, Family pension, Widow pension, Old age pension, etc. </a:t>
            </a:r>
          </a:p>
          <a:p>
            <a:pPr>
              <a:buNone/>
            </a:pPr>
            <a:r>
              <a:rPr lang="en-US" sz="5600" dirty="0" smtClean="0">
                <a:latin typeface="Andalus" pitchFamily="18" charset="-78"/>
                <a:cs typeface="Andalus" pitchFamily="18" charset="-78"/>
              </a:rPr>
              <a:t>         2. Health Insurance and Medical Benefits </a:t>
            </a:r>
          </a:p>
          <a:p>
            <a:pPr>
              <a:buNone/>
            </a:pPr>
            <a:r>
              <a:rPr lang="en-US" sz="5600" dirty="0" smtClean="0">
                <a:latin typeface="Andalus" pitchFamily="18" charset="-78"/>
                <a:cs typeface="Andalus" pitchFamily="18" charset="-78"/>
              </a:rPr>
              <a:t>         3. Disability Benefits </a:t>
            </a:r>
          </a:p>
          <a:p>
            <a:pPr>
              <a:buNone/>
            </a:pPr>
            <a:r>
              <a:rPr lang="en-US" sz="5600" dirty="0" smtClean="0">
                <a:latin typeface="Andalus" pitchFamily="18" charset="-78"/>
                <a:cs typeface="Andalus" pitchFamily="18" charset="-78"/>
              </a:rPr>
              <a:t>         4. Maternity Benefits to women </a:t>
            </a:r>
          </a:p>
          <a:p>
            <a:pPr>
              <a:buNone/>
            </a:pPr>
            <a:r>
              <a:rPr lang="en-US" sz="5600" dirty="0" smtClean="0">
                <a:latin typeface="Andalus" pitchFamily="18" charset="-78"/>
                <a:cs typeface="Andalus" pitchFamily="18" charset="-78"/>
              </a:rPr>
              <a:t>         5. Gratuity </a:t>
            </a:r>
          </a:p>
          <a:p>
            <a:pPr>
              <a:buNone/>
            </a:pPr>
            <a:endParaRPr lang="en-US" sz="5600" dirty="0" smtClean="0">
              <a:latin typeface="Andalus" pitchFamily="18" charset="-78"/>
              <a:cs typeface="Andalus" pitchFamily="18" charset="-78"/>
            </a:endParaRPr>
          </a:p>
          <a:p>
            <a:pPr>
              <a:buFontTx/>
              <a:buChar char="-"/>
            </a:pPr>
            <a:r>
              <a:rPr lang="en-US" sz="5600" dirty="0" smtClean="0">
                <a:latin typeface="Andalus" pitchFamily="18" charset="-78"/>
                <a:cs typeface="Andalus" pitchFamily="18" charset="-78"/>
              </a:rPr>
              <a:t>While a major part of country's population is in the unorganized sector and may not have an opportunity to participate in each of these schemes, people working in the organized sector and their employers are entitled to coverage under various government run social security schemes. </a:t>
            </a:r>
          </a:p>
          <a:p>
            <a:pPr>
              <a:buFontTx/>
              <a:buChar char="-"/>
            </a:pPr>
            <a:r>
              <a:rPr lang="en-US" sz="5600" dirty="0" smtClean="0">
                <a:latin typeface="Andalus" pitchFamily="18" charset="-78"/>
                <a:cs typeface="Andalus" pitchFamily="18" charset="-78"/>
              </a:rPr>
              <a:t>The applicability of mandatory contributions to social security programs is varied. Some of the social security  programs require employer contributions from all companies, some from companies with a minimum of 10 or more employees, and some from companies with 20 or more workers.</a:t>
            </a:r>
          </a:p>
          <a:p>
            <a:pPr fontAlgn="base">
              <a:buNone/>
            </a:pPr>
            <a:endParaRPr lang="en-US" sz="2000" dirty="0" smtClean="0"/>
          </a:p>
          <a:p>
            <a:pPr fontAlgn="base">
              <a:buNone/>
            </a:pPr>
            <a:endParaRPr lang="en-US" sz="2000" dirty="0" smtClean="0"/>
          </a:p>
          <a:p>
            <a:pPr>
              <a:buNone/>
            </a:pPr>
            <a:r>
              <a:rPr lang="en-US" sz="2000" dirty="0" smtClean="0"/>
              <a:t/>
            </a:r>
            <a:br>
              <a:rPr lang="en-US" sz="2000" dirty="0" smtClean="0"/>
            </a:br>
            <a:endParaRPr lang="en-US" sz="2000" b="1" dirty="0">
              <a:latin typeface="Andalus" pitchFamily="18" charset="-78"/>
              <a:cs typeface="Andalus"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chemeClr val="tx1"/>
            </a:solidFill>
          </a:ln>
        </p:spPr>
        <p:txBody>
          <a:bodyPr>
            <a:normAutofit lnSpcReduction="10000"/>
          </a:bodyPr>
          <a:lstStyle/>
          <a:p>
            <a:pPr algn="ctr">
              <a:buNone/>
            </a:pPr>
            <a:r>
              <a:rPr lang="en-US" sz="2000" b="1" dirty="0" smtClean="0">
                <a:latin typeface="Andalus" pitchFamily="18" charset="-78"/>
                <a:cs typeface="Andalus" pitchFamily="18" charset="-78"/>
              </a:rPr>
              <a:t>UNEMPLOYMENT INSURANCE </a:t>
            </a:r>
          </a:p>
          <a:p>
            <a:pPr>
              <a:buNone/>
            </a:pPr>
            <a:r>
              <a:rPr lang="en-US" sz="1600" dirty="0" smtClean="0"/>
              <a:t>-     </a:t>
            </a:r>
            <a:r>
              <a:rPr lang="en-US" sz="1600" dirty="0" smtClean="0">
                <a:latin typeface="Andalus" pitchFamily="18" charset="-78"/>
                <a:cs typeface="Andalus" pitchFamily="18" charset="-78"/>
              </a:rPr>
              <a:t>The Employees State Insurance Corporation of India (ESIC) provides medical care, maternity, and work-related disability benefits for employees earning less than Rs. 15,000 a month in factories with 10 or more workers (20 or more in other establishments). It is funded by contributions from both employees (1.75% of wages) and employers (4.75% of wages).</a:t>
            </a:r>
          </a:p>
          <a:p>
            <a:pPr>
              <a:buFontTx/>
              <a:buChar char="-"/>
            </a:pPr>
            <a:r>
              <a:rPr lang="en-US" sz="1600" dirty="0" smtClean="0">
                <a:latin typeface="Andalus" pitchFamily="18" charset="-78"/>
                <a:cs typeface="Andalus" pitchFamily="18" charset="-78"/>
              </a:rPr>
              <a:t>In 2005, the </a:t>
            </a:r>
            <a:r>
              <a:rPr lang="en-US" sz="1600" i="1" u="sng" dirty="0" smtClean="0">
                <a:latin typeface="Andalus" pitchFamily="18" charset="-78"/>
                <a:cs typeface="Andalus" pitchFamily="18" charset="-78"/>
              </a:rPr>
              <a:t>Rajiv Gandhi </a:t>
            </a:r>
            <a:r>
              <a:rPr lang="en-US" sz="1600" i="1" u="sng" dirty="0" err="1" smtClean="0">
                <a:latin typeface="Andalus" pitchFamily="18" charset="-78"/>
                <a:cs typeface="Andalus" pitchFamily="18" charset="-78"/>
              </a:rPr>
              <a:t>Shramik</a:t>
            </a:r>
            <a:r>
              <a:rPr lang="en-US" sz="1600" i="1" u="sng" dirty="0" smtClean="0">
                <a:latin typeface="Andalus" pitchFamily="18" charset="-78"/>
                <a:cs typeface="Andalus" pitchFamily="18" charset="-78"/>
              </a:rPr>
              <a:t> </a:t>
            </a:r>
            <a:r>
              <a:rPr lang="en-US" sz="1600" i="1" u="sng" dirty="0" err="1" smtClean="0">
                <a:latin typeface="Andalus" pitchFamily="18" charset="-78"/>
                <a:cs typeface="Andalus" pitchFamily="18" charset="-78"/>
              </a:rPr>
              <a:t>Kalyan</a:t>
            </a:r>
            <a:r>
              <a:rPr lang="en-US" sz="1600" i="1" u="sng" dirty="0" smtClean="0">
                <a:latin typeface="Andalus" pitchFamily="18" charset="-78"/>
                <a:cs typeface="Andalus" pitchFamily="18" charset="-78"/>
              </a:rPr>
              <a:t> </a:t>
            </a:r>
            <a:r>
              <a:rPr lang="en-US" sz="1600" i="1" u="sng" dirty="0" err="1" smtClean="0">
                <a:latin typeface="Andalus" pitchFamily="18" charset="-78"/>
                <a:cs typeface="Andalus" pitchFamily="18" charset="-78"/>
              </a:rPr>
              <a:t>Yojana</a:t>
            </a:r>
            <a:r>
              <a:rPr lang="en-US" sz="1600" u="sng" dirty="0" smtClean="0">
                <a:latin typeface="Andalus" pitchFamily="18" charset="-78"/>
                <a:cs typeface="Andalus" pitchFamily="18" charset="-78"/>
              </a:rPr>
              <a:t> </a:t>
            </a:r>
            <a:r>
              <a:rPr lang="en-US" sz="1600" dirty="0" smtClean="0">
                <a:latin typeface="Andalus" pitchFamily="18" charset="-78"/>
                <a:cs typeface="Andalus" pitchFamily="18" charset="-78"/>
              </a:rPr>
              <a:t>(RGSKY) was added to the ESIC </a:t>
            </a:r>
            <a:r>
              <a:rPr lang="en-US" sz="1600" dirty="0" err="1" smtClean="0">
                <a:latin typeface="Andalus" pitchFamily="18" charset="-78"/>
                <a:cs typeface="Andalus" pitchFamily="18" charset="-78"/>
              </a:rPr>
              <a:t>programme</a:t>
            </a:r>
            <a:r>
              <a:rPr lang="en-US" sz="1600" dirty="0" smtClean="0">
                <a:latin typeface="Andalus" pitchFamily="18" charset="-78"/>
                <a:cs typeface="Andalus" pitchFamily="18" charset="-78"/>
              </a:rPr>
              <a:t>. RGSKY is the only form of traditional unemployment insurance in the country. Under this scheme, an insured person who loses his job after contributing premium for at least three years is eligible for unemployment allowance equivalent to 50% of wages per month for a maximum period of one year. While the benefits are moderate, the eligibility requirement of three years of contribution is quite stringent. Also, the ESIC requirement that the monthly wage must be less than Rs. 15,000 makes a lot of workers ineligible. The information on how many of the unemployed are actually getting unemployment allowance is not readily available. </a:t>
            </a:r>
          </a:p>
          <a:p>
            <a:pPr>
              <a:buFontTx/>
              <a:buChar char="-"/>
            </a:pPr>
            <a:r>
              <a:rPr lang="en-US" sz="1600" dirty="0" smtClean="0">
                <a:latin typeface="Andalus" pitchFamily="18" charset="-78"/>
                <a:cs typeface="Andalus" pitchFamily="18" charset="-78"/>
              </a:rPr>
              <a:t> In 2006, the Government of India launched an ambitious </a:t>
            </a:r>
            <a:r>
              <a:rPr lang="en-US" sz="1600" dirty="0" err="1" smtClean="0">
                <a:latin typeface="Andalus" pitchFamily="18" charset="-78"/>
                <a:cs typeface="Andalus" pitchFamily="18" charset="-78"/>
              </a:rPr>
              <a:t>programme</a:t>
            </a:r>
            <a:r>
              <a:rPr lang="en-US" sz="1600" dirty="0" smtClean="0">
                <a:latin typeface="Andalus" pitchFamily="18" charset="-78"/>
                <a:cs typeface="Andalus" pitchFamily="18" charset="-78"/>
              </a:rPr>
              <a:t> of social protection for the rural poor under the MNREGA (</a:t>
            </a:r>
            <a:r>
              <a:rPr lang="en-US" sz="1600" u="sng" dirty="0" smtClean="0">
                <a:latin typeface="Andalus" pitchFamily="18" charset="-78"/>
                <a:cs typeface="Andalus" pitchFamily="18" charset="-78"/>
              </a:rPr>
              <a:t>Mahatma Gandhi National Rural Employment Guarantee Act</a:t>
            </a:r>
            <a:r>
              <a:rPr lang="en-US" sz="1600" dirty="0" smtClean="0">
                <a:latin typeface="Andalus" pitchFamily="18" charset="-78"/>
                <a:cs typeface="Andalus" pitchFamily="18" charset="-78"/>
              </a:rPr>
              <a:t>). MNREGA guarantees 100 days of work to each rural household at the prevailing minimum wage. The design of this </a:t>
            </a:r>
            <a:r>
              <a:rPr lang="en-US" sz="1600" dirty="0" err="1" smtClean="0">
                <a:latin typeface="Andalus" pitchFamily="18" charset="-78"/>
                <a:cs typeface="Andalus" pitchFamily="18" charset="-78"/>
              </a:rPr>
              <a:t>programme</a:t>
            </a:r>
            <a:r>
              <a:rPr lang="en-US" sz="1600" dirty="0" smtClean="0">
                <a:latin typeface="Andalus" pitchFamily="18" charset="-78"/>
                <a:cs typeface="Andalus" pitchFamily="18" charset="-78"/>
              </a:rPr>
              <a:t> is different from the standard unemployment insurance </a:t>
            </a:r>
            <a:r>
              <a:rPr lang="en-US" sz="1600" dirty="0" err="1" smtClean="0">
                <a:latin typeface="Andalus" pitchFamily="18" charset="-78"/>
                <a:cs typeface="Andalus" pitchFamily="18" charset="-78"/>
              </a:rPr>
              <a:t>programmes</a:t>
            </a:r>
            <a:r>
              <a:rPr lang="en-US" sz="1600" dirty="0" smtClean="0">
                <a:latin typeface="Andalus" pitchFamily="18" charset="-78"/>
                <a:cs typeface="Andalus" pitchFamily="18" charset="-78"/>
              </a:rPr>
              <a:t> that provide temporary income to the unemployed while they are looking for a job. Rather, a person must work on a public project to obtain income. Therefore, it is more suited to the rural poor who cannot find employment all year round.</a:t>
            </a:r>
          </a:p>
          <a:p>
            <a:pPr>
              <a:buFontTx/>
              <a:buChar char="-"/>
            </a:pPr>
            <a:endParaRPr lang="en-US" sz="2000" b="1" dirty="0" smtClean="0">
              <a:latin typeface="Andalus" pitchFamily="18" charset="-78"/>
              <a:cs typeface="Andalus" pitchFamily="18" charset="-78"/>
            </a:endParaRPr>
          </a:p>
          <a:p>
            <a:pPr>
              <a:buNone/>
            </a:pPr>
            <a:endParaRPr lang="en-US" sz="2000" b="1" dirty="0">
              <a:latin typeface="Andalus" pitchFamily="18" charset="-78"/>
              <a:cs typeface="Andalus"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chemeClr val="tx1"/>
            </a:solidFill>
          </a:ln>
        </p:spPr>
        <p:txBody>
          <a:bodyPr>
            <a:normAutofit fontScale="85000" lnSpcReduction="20000"/>
          </a:bodyPr>
          <a:lstStyle/>
          <a:p>
            <a:pPr algn="ctr">
              <a:buNone/>
            </a:pPr>
            <a:r>
              <a:rPr lang="en-US" sz="2000" b="1" dirty="0" smtClean="0">
                <a:latin typeface="Andalus" pitchFamily="18" charset="-78"/>
                <a:cs typeface="Andalus" pitchFamily="18" charset="-78"/>
              </a:rPr>
              <a:t>DOUBLE INSURANCE</a:t>
            </a:r>
          </a:p>
          <a:p>
            <a:pPr>
              <a:buFontTx/>
              <a:buChar char="-"/>
            </a:pPr>
            <a:r>
              <a:rPr lang="en-US" sz="2100" dirty="0" smtClean="0">
                <a:latin typeface="Andalus" pitchFamily="18" charset="-78"/>
                <a:cs typeface="Andalus" pitchFamily="18" charset="-78"/>
              </a:rPr>
              <a:t>Situation in which the same risk is insured by two overlapping but independent insurance policies. It is lawful to obtain double insurance, and the insured can make claim to both insurers in the event of a loss because both are liable under their respective polices. The insured, however, cannot profit (recover more than the loss suffered) from this arrangement because the insurers are law bound only to share the actual loss in the same proportion they share the total premium. Also called dual insurance.</a:t>
            </a:r>
          </a:p>
          <a:p>
            <a:pPr>
              <a:buNone/>
            </a:pPr>
            <a:r>
              <a:rPr lang="en-US" sz="2100" dirty="0" smtClean="0">
                <a:latin typeface="Andalus" pitchFamily="18" charset="-78"/>
                <a:cs typeface="Andalus" pitchFamily="18" charset="-78"/>
              </a:rPr>
              <a:t>-     The most common double insurance clauses include one or a combination of the following:</a:t>
            </a:r>
          </a:p>
          <a:p>
            <a:pPr>
              <a:buNone/>
            </a:pPr>
            <a:r>
              <a:rPr lang="en-US" sz="2100" b="1" dirty="0" smtClean="0">
                <a:latin typeface="Andalus" pitchFamily="18" charset="-78"/>
                <a:cs typeface="Andalus" pitchFamily="18" charset="-78"/>
              </a:rPr>
              <a:t>      “Notification” clauses</a:t>
            </a:r>
            <a:r>
              <a:rPr lang="en-US" sz="2100" dirty="0" smtClean="0">
                <a:latin typeface="Andalus" pitchFamily="18" charset="-78"/>
                <a:cs typeface="Andalus" pitchFamily="18" charset="-78"/>
              </a:rPr>
              <a:t>: These are clauses providing that unless the insured gives a written notice to the insurer about the existence of a second insurance covering the same risk, the policy will be void. </a:t>
            </a:r>
          </a:p>
          <a:p>
            <a:r>
              <a:rPr lang="en-US" sz="2100" b="1" dirty="0" smtClean="0">
                <a:latin typeface="Andalus" pitchFamily="18" charset="-78"/>
                <a:cs typeface="Andalus" pitchFamily="18" charset="-78"/>
              </a:rPr>
              <a:t>“</a:t>
            </a:r>
            <a:r>
              <a:rPr lang="en-US" sz="2100" b="1" dirty="0" err="1" smtClean="0">
                <a:latin typeface="Andalus" pitchFamily="18" charset="-78"/>
                <a:cs typeface="Andalus" pitchFamily="18" charset="-78"/>
              </a:rPr>
              <a:t>Rateable</a:t>
            </a:r>
            <a:r>
              <a:rPr lang="en-US" sz="2100" b="1" dirty="0" smtClean="0">
                <a:latin typeface="Andalus" pitchFamily="18" charset="-78"/>
                <a:cs typeface="Andalus" pitchFamily="18" charset="-78"/>
              </a:rPr>
              <a:t> proportion” clauses</a:t>
            </a:r>
            <a:r>
              <a:rPr lang="en-US" sz="2100" dirty="0" smtClean="0">
                <a:latin typeface="Andalus" pitchFamily="18" charset="-78"/>
                <a:cs typeface="Andalus" pitchFamily="18" charset="-78"/>
              </a:rPr>
              <a:t>: Such clauses have the effect of preventing an insured from claiming his full loss from one insurer. Instead they provide that each insurer will be liable for a </a:t>
            </a:r>
            <a:r>
              <a:rPr lang="en-US" sz="2100" dirty="0" err="1" smtClean="0">
                <a:latin typeface="Andalus" pitchFamily="18" charset="-78"/>
                <a:cs typeface="Andalus" pitchFamily="18" charset="-78"/>
              </a:rPr>
              <a:t>rateable</a:t>
            </a:r>
            <a:r>
              <a:rPr lang="en-US" sz="2100" dirty="0" smtClean="0">
                <a:latin typeface="Andalus" pitchFamily="18" charset="-78"/>
                <a:cs typeface="Andalus" pitchFamily="18" charset="-78"/>
              </a:rPr>
              <a:t> proportion only. </a:t>
            </a:r>
          </a:p>
          <a:p>
            <a:r>
              <a:rPr lang="en-US" sz="2100" b="1" dirty="0" smtClean="0">
                <a:latin typeface="Andalus" pitchFamily="18" charset="-78"/>
                <a:cs typeface="Andalus" pitchFamily="18" charset="-78"/>
              </a:rPr>
              <a:t>“Escape” clauses</a:t>
            </a:r>
            <a:r>
              <a:rPr lang="en-US" sz="2100" dirty="0" smtClean="0">
                <a:latin typeface="Andalus" pitchFamily="18" charset="-78"/>
                <a:cs typeface="Andalus" pitchFamily="18" charset="-78"/>
              </a:rPr>
              <a:t>: The effect of these clauses is to relieve the insurer from any liability under the policy in the event of double insurance. </a:t>
            </a:r>
          </a:p>
          <a:p>
            <a:pPr>
              <a:buFontTx/>
              <a:buChar char="-"/>
            </a:pPr>
            <a:r>
              <a:rPr lang="en-US" sz="2100" b="1" dirty="0" smtClean="0">
                <a:latin typeface="Andalus" pitchFamily="18" charset="-78"/>
                <a:cs typeface="Andalus" pitchFamily="18" charset="-78"/>
              </a:rPr>
              <a:t>“Excess” clauses</a:t>
            </a:r>
            <a:r>
              <a:rPr lang="en-US" sz="2100" dirty="0" smtClean="0">
                <a:latin typeface="Andalus" pitchFamily="18" charset="-78"/>
                <a:cs typeface="Andalus" pitchFamily="18" charset="-78"/>
              </a:rPr>
              <a:t>: The effect of these clauses is to turn the policy into an excess insurance whereby it will only come into play if the loss exceeds the limit of the other insurance.</a:t>
            </a:r>
            <a:r>
              <a:rPr lang="en-US" sz="2000" dirty="0" smtClean="0"/>
              <a:t/>
            </a:r>
            <a:br>
              <a:rPr lang="en-US" sz="2000" dirty="0" smtClean="0"/>
            </a:br>
            <a:r>
              <a:rPr lang="en-US" sz="2000" dirty="0" smtClean="0"/>
              <a:t/>
            </a:r>
            <a:br>
              <a:rPr lang="en-US" sz="2000" dirty="0" smtClean="0"/>
            </a:br>
            <a:endParaRPr lang="en-US" sz="2000" b="1" dirty="0" smtClean="0">
              <a:latin typeface="Andalus" pitchFamily="18" charset="-78"/>
              <a:cs typeface="Andalus" pitchFamily="18" charset="-78"/>
            </a:endParaRPr>
          </a:p>
          <a:p>
            <a:pPr>
              <a:buNone/>
            </a:pPr>
            <a:endParaRPr lang="en-US" sz="2000" b="1" dirty="0" smtClean="0">
              <a:latin typeface="Andalus" pitchFamily="18" charset="-78"/>
              <a:cs typeface="Andalus" pitchFamily="18" charset="-78"/>
            </a:endParaRPr>
          </a:p>
          <a:p>
            <a:pPr>
              <a:buNone/>
            </a:pPr>
            <a:endParaRPr lang="en-US" sz="2000" b="1" dirty="0">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a:bodyPr>
          <a:lstStyle/>
          <a:p>
            <a:r>
              <a:rPr lang="en-US" sz="2400" dirty="0" smtClean="0">
                <a:latin typeface="Andalus" pitchFamily="18" charset="-78"/>
                <a:cs typeface="Andalus" pitchFamily="18" charset="-78"/>
              </a:rPr>
              <a:t>RURAL INSURANCE</a:t>
            </a:r>
            <a:endParaRPr lang="en-US" sz="2400" dirty="0">
              <a:latin typeface="Andalus" pitchFamily="18" charset="-78"/>
              <a:cs typeface="Andalus" pitchFamily="18" charset="-78"/>
            </a:endParaRPr>
          </a:p>
        </p:txBody>
      </p:sp>
      <p:sp>
        <p:nvSpPr>
          <p:cNvPr id="3" name="Content Placeholder 2"/>
          <p:cNvSpPr>
            <a:spLocks noGrp="1"/>
          </p:cNvSpPr>
          <p:nvPr>
            <p:ph idx="1"/>
          </p:nvPr>
        </p:nvSpPr>
        <p:spPr>
          <a:xfrm>
            <a:off x="457200" y="1295400"/>
            <a:ext cx="8229600" cy="4830763"/>
          </a:xfrm>
          <a:ln>
            <a:solidFill>
              <a:schemeClr val="tx1"/>
            </a:solidFill>
          </a:ln>
        </p:spPr>
        <p:txBody>
          <a:bodyPr>
            <a:normAutofit/>
          </a:bodyPr>
          <a:lstStyle/>
          <a:p>
            <a:pPr algn="ctr">
              <a:buNone/>
            </a:pPr>
            <a:r>
              <a:rPr lang="en-US" sz="2000" b="1" dirty="0" smtClean="0">
                <a:latin typeface="Andalus" pitchFamily="18" charset="-78"/>
                <a:cs typeface="Andalus" pitchFamily="18" charset="-78"/>
              </a:rPr>
              <a:t>NEED AND POTENTIAL</a:t>
            </a:r>
          </a:p>
          <a:p>
            <a:pPr>
              <a:buFontTx/>
              <a:buChar char="-"/>
            </a:pPr>
            <a:r>
              <a:rPr lang="en-US" sz="1800" dirty="0" smtClean="0">
                <a:latin typeface="Andalus" pitchFamily="18" charset="-78"/>
                <a:cs typeface="Andalus" pitchFamily="18" charset="-78"/>
              </a:rPr>
              <a:t>The </a:t>
            </a:r>
            <a:r>
              <a:rPr lang="en-US" sz="1800" dirty="0" smtClean="0">
                <a:latin typeface="Andalus" pitchFamily="18" charset="-78"/>
                <a:cs typeface="Andalus" pitchFamily="18" charset="-78"/>
              </a:rPr>
              <a:t>insurance sector, per se, </a:t>
            </a:r>
            <a:r>
              <a:rPr lang="en-US" sz="1800" dirty="0" smtClean="0">
                <a:latin typeface="Andalus" pitchFamily="18" charset="-78"/>
                <a:cs typeface="Andalus" pitchFamily="18" charset="-78"/>
              </a:rPr>
              <a:t>has not made</a:t>
            </a:r>
            <a:r>
              <a:rPr lang="en-US" sz="1800" dirty="0" smtClean="0">
                <a:latin typeface="Andalus" pitchFamily="18" charset="-78"/>
                <a:cs typeface="Andalus" pitchFamily="18" charset="-78"/>
              </a:rPr>
              <a:t> </a:t>
            </a:r>
            <a:r>
              <a:rPr lang="en-US" sz="1800" dirty="0" smtClean="0">
                <a:latin typeface="Andalus" pitchFamily="18" charset="-78"/>
                <a:cs typeface="Andalus" pitchFamily="18" charset="-78"/>
              </a:rPr>
              <a:t>much headway in the rural sector. The insurance market in India, </a:t>
            </a:r>
            <a:r>
              <a:rPr lang="en-US" sz="1800" dirty="0" smtClean="0">
                <a:latin typeface="Andalus" pitchFamily="18" charset="-78"/>
                <a:cs typeface="Andalus" pitchFamily="18" charset="-78"/>
              </a:rPr>
              <a:t>liberalized </a:t>
            </a:r>
            <a:r>
              <a:rPr lang="en-US" sz="1800" dirty="0" smtClean="0">
                <a:latin typeface="Andalus" pitchFamily="18" charset="-78"/>
                <a:cs typeface="Andalus" pitchFamily="18" charset="-78"/>
              </a:rPr>
              <a:t>in 2000 with the advent of private insurance companies in November 2000 has not expanded in real terms beyond the urban domain. </a:t>
            </a:r>
            <a:endParaRPr lang="en-US" sz="1800" dirty="0" smtClean="0">
              <a:latin typeface="Andalus" pitchFamily="18" charset="-78"/>
              <a:cs typeface="Andalus" pitchFamily="18" charset="-78"/>
            </a:endParaRPr>
          </a:p>
          <a:p>
            <a:pPr>
              <a:buFontTx/>
              <a:buChar char="-"/>
            </a:pPr>
            <a:r>
              <a:rPr lang="en-US" sz="1800" dirty="0" smtClean="0">
                <a:latin typeface="Andalus" pitchFamily="18" charset="-78"/>
                <a:cs typeface="Andalus" pitchFamily="18" charset="-78"/>
              </a:rPr>
              <a:t>The </a:t>
            </a:r>
            <a:r>
              <a:rPr lang="en-US" sz="1800" dirty="0" smtClean="0">
                <a:latin typeface="Andalus" pitchFamily="18" charset="-78"/>
                <a:cs typeface="Andalus" pitchFamily="18" charset="-78"/>
              </a:rPr>
              <a:t>penetration of insurance in India is pitifully low and if we aim for the modest target of insurance premium becoming 5% of GDP, insurance companies need to look at newer market segments rather than fight for a share in the same pie.</a:t>
            </a:r>
          </a:p>
          <a:p>
            <a:pPr>
              <a:buFontTx/>
              <a:buChar char="-"/>
            </a:pPr>
            <a:r>
              <a:rPr lang="en-US" sz="1800" dirty="0" smtClean="0">
                <a:latin typeface="Andalus" pitchFamily="18" charset="-78"/>
                <a:cs typeface="Andalus" pitchFamily="18" charset="-78"/>
              </a:rPr>
              <a:t>There </a:t>
            </a:r>
            <a:r>
              <a:rPr lang="en-US" sz="1800" dirty="0" smtClean="0">
                <a:latin typeface="Andalus" pitchFamily="18" charset="-78"/>
                <a:cs typeface="Andalus" pitchFamily="18" charset="-78"/>
              </a:rPr>
              <a:t>exists a vast potential in the rural areas where more than 70% of our population lives. But it is common perception and belief amongst the insurance companies that it is expensive to do business in rural areas</a:t>
            </a:r>
            <a:r>
              <a:rPr lang="en-US" sz="1800" dirty="0" smtClean="0">
                <a:latin typeface="Andalus" pitchFamily="18" charset="-78"/>
                <a:cs typeface="Andalus" pitchFamily="18" charset="-78"/>
              </a:rPr>
              <a:t>.</a:t>
            </a:r>
          </a:p>
          <a:p>
            <a:pPr>
              <a:buFontTx/>
              <a:buChar char="-"/>
            </a:pPr>
            <a:r>
              <a:rPr lang="en-US" sz="1800" dirty="0" smtClean="0">
                <a:latin typeface="Andalus" pitchFamily="18" charset="-78"/>
                <a:cs typeface="Andalus" pitchFamily="18" charset="-78"/>
              </a:rPr>
              <a:t> </a:t>
            </a:r>
            <a:r>
              <a:rPr lang="en-US" sz="1800" dirty="0" smtClean="0">
                <a:latin typeface="Andalus" pitchFamily="18" charset="-78"/>
                <a:cs typeface="Andalus" pitchFamily="18" charset="-78"/>
              </a:rPr>
              <a:t>Most companies are focusing only on meeting regulatory requirements from rural areas and </a:t>
            </a:r>
            <a:r>
              <a:rPr lang="en-US" sz="1800" dirty="0" smtClean="0">
                <a:latin typeface="Andalus" pitchFamily="18" charset="-78"/>
                <a:cs typeface="Andalus" pitchFamily="18" charset="-78"/>
              </a:rPr>
              <a:t>don’t </a:t>
            </a:r>
            <a:r>
              <a:rPr lang="en-US" sz="1800" dirty="0" smtClean="0">
                <a:latin typeface="Andalus" pitchFamily="18" charset="-78"/>
                <a:cs typeface="Andalus" pitchFamily="18" charset="-78"/>
              </a:rPr>
              <a:t>see them as commercially viable rural business opportunities, waiting to be exploited.</a:t>
            </a:r>
          </a:p>
          <a:p>
            <a:pPr>
              <a:buNone/>
            </a:pPr>
            <a:endParaRPr lang="en-US" sz="2000" b="1" dirty="0" smtClean="0">
              <a:latin typeface="Andalus" pitchFamily="18" charset="-78"/>
              <a:cs typeface="Andalus" pitchFamily="18" charset="-78"/>
            </a:endParaRPr>
          </a:p>
          <a:p>
            <a:pPr>
              <a:buNone/>
            </a:pPr>
            <a:endParaRPr lang="en-US" sz="2000" dirty="0">
              <a:latin typeface="Andalus" pitchFamily="18" charset="-78"/>
              <a:cs typeface="Andalus"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tx1"/>
            </a:solidFill>
          </a:ln>
        </p:spPr>
        <p:txBody>
          <a:bodyPr/>
          <a:lstStyle/>
          <a:p>
            <a:pPr>
              <a:buNone/>
            </a:pPr>
            <a:r>
              <a:rPr lang="en-US" sz="1800" dirty="0" smtClean="0">
                <a:latin typeface="Andalus" pitchFamily="18" charset="-78"/>
                <a:cs typeface="Andalus" pitchFamily="18" charset="-78"/>
              </a:rPr>
              <a:t>Those willing to enter into rural insurance or improvise must do the following:</a:t>
            </a:r>
          </a:p>
          <a:p>
            <a:pPr>
              <a:buAutoNum type="arabicPeriod"/>
            </a:pPr>
            <a:r>
              <a:rPr lang="en-US" sz="1800" dirty="0" smtClean="0">
                <a:latin typeface="Andalus" pitchFamily="18" charset="-78"/>
                <a:cs typeface="Andalus" pitchFamily="18" charset="-78"/>
              </a:rPr>
              <a:t>Design tailored products.</a:t>
            </a:r>
          </a:p>
          <a:p>
            <a:pPr>
              <a:buAutoNum type="arabicPeriod"/>
            </a:pPr>
            <a:r>
              <a:rPr lang="en-US" sz="1800" dirty="0" smtClean="0">
                <a:latin typeface="Andalus" pitchFamily="18" charset="-78"/>
                <a:cs typeface="Andalus" pitchFamily="18" charset="-78"/>
              </a:rPr>
              <a:t>Establish efficient  methods  of premium collection  and claims settlements.</a:t>
            </a:r>
          </a:p>
          <a:p>
            <a:pPr>
              <a:buAutoNum type="arabicPeriod"/>
            </a:pPr>
            <a:r>
              <a:rPr lang="en-US" sz="1800" dirty="0" smtClean="0">
                <a:latin typeface="Andalus" pitchFamily="18" charset="-78"/>
                <a:cs typeface="Andalus" pitchFamily="18" charset="-78"/>
              </a:rPr>
              <a:t>Create awareness  for the need of insurance products.</a:t>
            </a:r>
          </a:p>
          <a:p>
            <a:pPr>
              <a:buAutoNum type="arabicPeriod"/>
            </a:pPr>
            <a:r>
              <a:rPr lang="en-US" sz="1800" dirty="0" smtClean="0">
                <a:latin typeface="Andalus" pitchFamily="18" charset="-78"/>
                <a:cs typeface="Andalus" pitchFamily="18" charset="-78"/>
              </a:rPr>
              <a:t>Educated unemployed youths of the villages can be trained and become valuable assets for the companies.</a:t>
            </a:r>
          </a:p>
          <a:p>
            <a:pPr>
              <a:buAutoNum type="arabicPeriod"/>
            </a:pPr>
            <a:r>
              <a:rPr lang="en-US" sz="1800" dirty="0" smtClean="0">
                <a:latin typeface="Andalus" pitchFamily="18" charset="-78"/>
                <a:cs typeface="Andalus" pitchFamily="18" charset="-78"/>
              </a:rPr>
              <a:t>Reasonable and need-based concessions/relief in taxation and subsidies , required infrastructure facilities and administrative support must be extended. </a:t>
            </a:r>
          </a:p>
          <a:p>
            <a:pPr>
              <a:buAutoNum type="arabicPeriod"/>
            </a:pPr>
            <a:r>
              <a:rPr lang="en-US" sz="1800" dirty="0" smtClean="0">
                <a:latin typeface="Andalus" pitchFamily="18" charset="-78"/>
                <a:cs typeface="Andalus" pitchFamily="18" charset="-78"/>
              </a:rPr>
              <a:t>The government may consider appointing an Expert Committee on Rural Insurance to work out the modalities for private and foreign companies interested in  entering the rural areas</a:t>
            </a:r>
            <a:r>
              <a:rPr lang="en-US" sz="1400" dirty="0" smtClean="0">
                <a:latin typeface="Andalus" pitchFamily="18" charset="-78"/>
                <a:cs typeface="Andalus" pitchFamily="18" charset="-78"/>
              </a:rPr>
              <a: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2400" dirty="0" smtClean="0">
                <a:latin typeface="Andalus" pitchFamily="18" charset="-78"/>
                <a:cs typeface="Andalus" pitchFamily="18" charset="-78"/>
              </a:rPr>
              <a:t>Legal Framework</a:t>
            </a:r>
            <a:endParaRPr lang="en-US" sz="2400" dirty="0">
              <a:latin typeface="Andalus" pitchFamily="18" charset="-78"/>
              <a:cs typeface="Andalus" pitchFamily="18" charset="-78"/>
            </a:endParaRPr>
          </a:p>
        </p:txBody>
      </p:sp>
      <p:sp>
        <p:nvSpPr>
          <p:cNvPr id="3" name="Content Placeholder 2"/>
          <p:cNvSpPr>
            <a:spLocks noGrp="1"/>
          </p:cNvSpPr>
          <p:nvPr>
            <p:ph idx="1"/>
          </p:nvPr>
        </p:nvSpPr>
        <p:spPr>
          <a:ln>
            <a:solidFill>
              <a:schemeClr val="tx1"/>
            </a:solidFill>
          </a:ln>
        </p:spPr>
        <p:txBody>
          <a:bodyPr>
            <a:normAutofit/>
          </a:bodyPr>
          <a:lstStyle/>
          <a:p>
            <a:r>
              <a:rPr lang="en-US" sz="1800" dirty="0" smtClean="0">
                <a:latin typeface="Andalus" pitchFamily="18" charset="-78"/>
                <a:cs typeface="Andalus" pitchFamily="18" charset="-78"/>
              </a:rPr>
              <a:t>The  IRDA Act,1999 (</a:t>
            </a:r>
            <a:r>
              <a:rPr lang="en-US" sz="1800" dirty="0" err="1" smtClean="0">
                <a:latin typeface="Andalus" pitchFamily="18" charset="-78"/>
                <a:cs typeface="Andalus" pitchFamily="18" charset="-78"/>
              </a:rPr>
              <a:t>para</a:t>
            </a:r>
            <a:r>
              <a:rPr lang="en-US" sz="1800" dirty="0" smtClean="0">
                <a:latin typeface="Andalus" pitchFamily="18" charset="-78"/>
                <a:cs typeface="Andalus" pitchFamily="18" charset="-78"/>
              </a:rPr>
              <a:t> 19, First schedule) has amended the Section 32B and 32C of the Insurance Act , 1938 as under:</a:t>
            </a:r>
          </a:p>
          <a:p>
            <a:pPr>
              <a:buNone/>
            </a:pPr>
            <a:r>
              <a:rPr lang="en-US" sz="1800" dirty="0" smtClean="0">
                <a:latin typeface="Andalus" pitchFamily="18" charset="-78"/>
                <a:cs typeface="Andalus" pitchFamily="18" charset="-78"/>
              </a:rPr>
              <a:t>       </a:t>
            </a:r>
            <a:r>
              <a:rPr lang="en-US" sz="1800" u="sng" dirty="0" smtClean="0">
                <a:latin typeface="Andalus" pitchFamily="18" charset="-78"/>
                <a:cs typeface="Andalus" pitchFamily="18" charset="-78"/>
              </a:rPr>
              <a:t>Section 32B </a:t>
            </a:r>
            <a:r>
              <a:rPr lang="en-US" sz="1800" dirty="0" smtClean="0">
                <a:latin typeface="Andalus" pitchFamily="18" charset="-78"/>
                <a:cs typeface="Andalus" pitchFamily="18" charset="-78"/>
              </a:rPr>
              <a:t>– percentage of life insurance business and general insurance business in the rural and social sector specified in the Official Gazette by the authority in this behalf.</a:t>
            </a:r>
          </a:p>
          <a:p>
            <a:pPr>
              <a:buNone/>
            </a:pPr>
            <a:r>
              <a:rPr lang="en-US" sz="1800" dirty="0">
                <a:latin typeface="Andalus" pitchFamily="18" charset="-78"/>
                <a:cs typeface="Andalus" pitchFamily="18" charset="-78"/>
              </a:rPr>
              <a:t> </a:t>
            </a:r>
            <a:r>
              <a:rPr lang="en-US" sz="1800" dirty="0" smtClean="0">
                <a:latin typeface="Andalus" pitchFamily="18" charset="-78"/>
                <a:cs typeface="Andalus" pitchFamily="18" charset="-78"/>
              </a:rPr>
              <a:t>      </a:t>
            </a:r>
            <a:r>
              <a:rPr lang="en-US" sz="1800" u="sng" dirty="0" smtClean="0">
                <a:latin typeface="Andalus" pitchFamily="18" charset="-78"/>
                <a:cs typeface="Andalus" pitchFamily="18" charset="-78"/>
              </a:rPr>
              <a:t>Section 32C </a:t>
            </a:r>
            <a:r>
              <a:rPr lang="en-US" sz="1800" dirty="0" smtClean="0">
                <a:latin typeface="Andalus" pitchFamily="18" charset="-78"/>
                <a:cs typeface="Andalus" pitchFamily="18" charset="-78"/>
              </a:rPr>
              <a:t>– provide insurance policies (life and general) to the rural sector, workers in </a:t>
            </a:r>
            <a:r>
              <a:rPr lang="en-US" sz="1800" dirty="0" err="1" smtClean="0">
                <a:latin typeface="Andalus" pitchFamily="18" charset="-78"/>
                <a:cs typeface="Andalus" pitchFamily="18" charset="-78"/>
              </a:rPr>
              <a:t>unorganised</a:t>
            </a:r>
            <a:r>
              <a:rPr lang="en-US" sz="1800" dirty="0" smtClean="0">
                <a:latin typeface="Andalus" pitchFamily="18" charset="-78"/>
                <a:cs typeface="Andalus" pitchFamily="18" charset="-78"/>
              </a:rPr>
              <a:t>  or informal sector , economically vulnerable or backward classes of the society and other categories of persons as may be specified by the regulations made by the  authority and such insurance policies shall include insurance of crops.</a:t>
            </a:r>
          </a:p>
          <a:p>
            <a:pPr>
              <a:buNone/>
            </a:pPr>
            <a:r>
              <a:rPr lang="en-US" sz="1600" dirty="0" smtClean="0">
                <a:latin typeface="Andalus" pitchFamily="18" charset="-78"/>
                <a:cs typeface="Andalus" pitchFamily="18" charset="-78"/>
              </a:rPr>
              <a:t>      …….</a:t>
            </a:r>
            <a:endParaRPr lang="en-US" sz="1600" dirty="0">
              <a:latin typeface="Andalus" pitchFamily="18" charset="-78"/>
              <a:cs typeface="Andalus"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2800" dirty="0" smtClean="0">
                <a:solidFill>
                  <a:srgbClr val="00B050"/>
                </a:solidFill>
                <a:latin typeface="Andalus" pitchFamily="18" charset="-78"/>
                <a:cs typeface="Andalus" pitchFamily="18" charset="-78"/>
              </a:rPr>
              <a:t>Different Rural Insurance Policies</a:t>
            </a:r>
            <a:endParaRPr lang="en-US" sz="2800" dirty="0">
              <a:solidFill>
                <a:srgbClr val="00B050"/>
              </a:solidFill>
              <a:latin typeface="Andalus" pitchFamily="18" charset="-78"/>
              <a:cs typeface="Andalus" pitchFamily="18" charset="-78"/>
            </a:endParaRPr>
          </a:p>
        </p:txBody>
      </p:sp>
      <p:sp>
        <p:nvSpPr>
          <p:cNvPr id="3" name="Content Placeholder 2"/>
          <p:cNvSpPr>
            <a:spLocks noGrp="1"/>
          </p:cNvSpPr>
          <p:nvPr>
            <p:ph idx="1"/>
          </p:nvPr>
        </p:nvSpPr>
        <p:spPr>
          <a:ln>
            <a:solidFill>
              <a:schemeClr val="tx1"/>
            </a:solidFill>
          </a:ln>
        </p:spPr>
        <p:txBody>
          <a:bodyPr>
            <a:normAutofit/>
          </a:bodyPr>
          <a:lstStyle/>
          <a:p>
            <a:pPr algn="ctr">
              <a:buNone/>
            </a:pPr>
            <a:r>
              <a:rPr lang="en-US" sz="2000" b="1" dirty="0" smtClean="0">
                <a:latin typeface="Andalus" pitchFamily="18" charset="-78"/>
                <a:cs typeface="Andalus" pitchFamily="18" charset="-78"/>
              </a:rPr>
              <a:t>AQUA  CULTURE   INSURANCE</a:t>
            </a:r>
          </a:p>
          <a:p>
            <a:pPr>
              <a:buFontTx/>
              <a:buChar char="-"/>
            </a:pPr>
            <a:r>
              <a:rPr lang="en-US" sz="1800" dirty="0" smtClean="0">
                <a:latin typeface="Andalus" pitchFamily="18" charset="-78"/>
                <a:cs typeface="Andalus" pitchFamily="18" charset="-78"/>
              </a:rPr>
              <a:t>This policy is meant for licensed farms or farms provided in accordance with the Govt. notification</a:t>
            </a:r>
          </a:p>
          <a:p>
            <a:pPr>
              <a:buFontTx/>
              <a:buChar char="-"/>
            </a:pPr>
            <a:r>
              <a:rPr lang="en-US" sz="1800" dirty="0" smtClean="0">
                <a:latin typeface="Andalus" pitchFamily="18" charset="-78"/>
                <a:cs typeface="Andalus" pitchFamily="18" charset="-78"/>
              </a:rPr>
              <a:t>To grow brackish water shrimp/fresh water prawns by adopting extensive/modified extensive/semi-extensive systems.</a:t>
            </a:r>
          </a:p>
          <a:p>
            <a:pPr>
              <a:buFontTx/>
              <a:buChar char="-"/>
            </a:pPr>
            <a:r>
              <a:rPr lang="en-US" sz="1800" dirty="0" smtClean="0">
                <a:latin typeface="Andalus" pitchFamily="18" charset="-78"/>
                <a:cs typeface="Andalus" pitchFamily="18" charset="-78"/>
              </a:rPr>
              <a:t>The policy grants cover under two sections:</a:t>
            </a:r>
          </a:p>
          <a:p>
            <a:pPr>
              <a:buNone/>
            </a:pPr>
            <a:r>
              <a:rPr lang="en-US" sz="1800" dirty="0" smtClean="0">
                <a:latin typeface="Andalus" pitchFamily="18" charset="-78"/>
                <a:cs typeface="Andalus" pitchFamily="18" charset="-78"/>
              </a:rPr>
              <a:t>Section I:   Basic Cover – covers only losses due to natural calamities.</a:t>
            </a:r>
          </a:p>
          <a:p>
            <a:pPr>
              <a:buNone/>
            </a:pPr>
            <a:r>
              <a:rPr lang="en-US" sz="1800" dirty="0" smtClean="0">
                <a:latin typeface="Andalus" pitchFamily="18" charset="-78"/>
                <a:cs typeface="Andalus" pitchFamily="18" charset="-78"/>
              </a:rPr>
              <a:t>Section II: Comprehensive Cover – covers losses due to natural calamities and</a:t>
            </a:r>
          </a:p>
          <a:p>
            <a:pPr>
              <a:buNone/>
            </a:pPr>
            <a:r>
              <a:rPr lang="en-US" sz="1800" dirty="0" smtClean="0">
                <a:latin typeface="Andalus" pitchFamily="18" charset="-78"/>
                <a:cs typeface="Andalus" pitchFamily="18" charset="-78"/>
              </a:rPr>
              <a:t>                 disease also. (period 4 and half months)</a:t>
            </a:r>
          </a:p>
          <a:p>
            <a:pPr>
              <a:buNone/>
            </a:pPr>
            <a:r>
              <a:rPr lang="en-US" sz="1800" dirty="0" smtClean="0">
                <a:latin typeface="Andalus" pitchFamily="18" charset="-78"/>
                <a:cs typeface="Andalus" pitchFamily="18" charset="-78"/>
              </a:rPr>
              <a:t>Compensation is provided against summer kill, pollution from external sources, poisoning, riot, strike, terrorism, explosion, earthquake, storm, flood, cyclone, volcanic eruption etc………</a:t>
            </a:r>
          </a:p>
          <a:p>
            <a:pPr>
              <a:buNone/>
            </a:pPr>
            <a:endParaRPr lang="en-US" sz="2000" b="1" dirty="0">
              <a:latin typeface="Andalus" pitchFamily="18" charset="-78"/>
              <a:cs typeface="Andalus"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chemeClr val="tx1"/>
            </a:solidFill>
          </a:ln>
        </p:spPr>
        <p:txBody>
          <a:bodyPr>
            <a:normAutofit/>
          </a:bodyPr>
          <a:lstStyle/>
          <a:p>
            <a:pPr algn="ctr">
              <a:buNone/>
            </a:pPr>
            <a:r>
              <a:rPr lang="en-US" sz="2000" b="1" dirty="0" smtClean="0">
                <a:latin typeface="Andalus" pitchFamily="18" charset="-78"/>
                <a:cs typeface="Andalus" pitchFamily="18" charset="-78"/>
              </a:rPr>
              <a:t>CATTLE INSURANCE</a:t>
            </a:r>
          </a:p>
          <a:p>
            <a:pPr>
              <a:buFontTx/>
              <a:buChar char="-"/>
            </a:pPr>
            <a:r>
              <a:rPr lang="en-US" sz="1800" dirty="0" smtClean="0">
                <a:latin typeface="Andalus" pitchFamily="18" charset="-78"/>
                <a:cs typeface="Andalus" pitchFamily="18" charset="-78"/>
              </a:rPr>
              <a:t>This policy is suitable for the farmer  who owns the cattle and the banks/financial institutions which have financed the purchase of cattle under IDP/DRDA/DPAP schemes.</a:t>
            </a:r>
          </a:p>
          <a:p>
            <a:pPr>
              <a:buFontTx/>
              <a:buChar char="-"/>
            </a:pPr>
            <a:r>
              <a:rPr lang="en-US" sz="1800" dirty="0" smtClean="0">
                <a:latin typeface="Andalus" pitchFamily="18" charset="-78"/>
                <a:cs typeface="Andalus" pitchFamily="18" charset="-78"/>
              </a:rPr>
              <a:t> ‘Cattle’ refers to cows and buffalos, stud bulls , bullocks ,he buffalos, calves and heifers.</a:t>
            </a:r>
          </a:p>
          <a:p>
            <a:pPr>
              <a:buFontTx/>
              <a:buChar char="-"/>
            </a:pPr>
            <a:r>
              <a:rPr lang="en-US" sz="1800" dirty="0" smtClean="0">
                <a:latin typeface="Andalus" pitchFamily="18" charset="-78"/>
                <a:cs typeface="Andalus" pitchFamily="18" charset="-78"/>
              </a:rPr>
              <a:t> The period is 12 months or for a long term of 3 to 5 years as per term of loan.</a:t>
            </a:r>
          </a:p>
          <a:p>
            <a:pPr>
              <a:buFontTx/>
              <a:buChar char="-"/>
            </a:pPr>
            <a:r>
              <a:rPr lang="en-US" sz="1800" dirty="0" smtClean="0">
                <a:latin typeface="Andalus" pitchFamily="18" charset="-78"/>
                <a:cs typeface="Andalus" pitchFamily="18" charset="-78"/>
              </a:rPr>
              <a:t>Covers loss due to death, accident, illness or disease of the animal.</a:t>
            </a:r>
          </a:p>
          <a:p>
            <a:pPr>
              <a:buFontTx/>
              <a:buChar char="-"/>
            </a:pPr>
            <a:r>
              <a:rPr lang="en-US" sz="1800" dirty="0" smtClean="0">
                <a:latin typeface="Andalus" pitchFamily="18" charset="-78"/>
                <a:cs typeface="Andalus" pitchFamily="18" charset="-78"/>
              </a:rPr>
              <a:t>A qualified veterinary officers certificate is necessary for accepting the proposal and fixing the value of the cattle for loss settlement.</a:t>
            </a:r>
          </a:p>
          <a:p>
            <a:pPr>
              <a:buFontTx/>
              <a:buChar char="-"/>
            </a:pPr>
            <a:r>
              <a:rPr lang="en-US" sz="1800" dirty="0" smtClean="0">
                <a:latin typeface="Andalus" pitchFamily="18" charset="-78"/>
                <a:cs typeface="Andalus" pitchFamily="18" charset="-78"/>
              </a:rPr>
              <a:t>It covers transit of cattle from the place of purchase to stable located within 80 </a:t>
            </a:r>
            <a:r>
              <a:rPr lang="en-US" sz="1800" dirty="0" err="1" smtClean="0">
                <a:latin typeface="Andalus" pitchFamily="18" charset="-78"/>
                <a:cs typeface="Andalus" pitchFamily="18" charset="-78"/>
              </a:rPr>
              <a:t>kms</a:t>
            </a:r>
            <a:r>
              <a:rPr lang="en-US" sz="1800" dirty="0" smtClean="0">
                <a:latin typeface="Andalus" pitchFamily="18" charset="-78"/>
                <a:cs typeface="Andalus" pitchFamily="18" charset="-78"/>
              </a:rPr>
              <a:t>……</a:t>
            </a:r>
            <a:endParaRPr lang="en-US" sz="1800" dirty="0">
              <a:latin typeface="Andalus" pitchFamily="18" charset="-78"/>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chemeClr val="tx1"/>
            </a:solidFill>
          </a:ln>
        </p:spPr>
        <p:txBody>
          <a:bodyPr>
            <a:normAutofit/>
          </a:bodyPr>
          <a:lstStyle/>
          <a:p>
            <a:pPr algn="ctr">
              <a:buNone/>
            </a:pPr>
            <a:r>
              <a:rPr lang="en-US" sz="2000" b="1" dirty="0" smtClean="0">
                <a:latin typeface="Andalus" pitchFamily="18" charset="-78"/>
                <a:cs typeface="Andalus" pitchFamily="18" charset="-78"/>
              </a:rPr>
              <a:t>FARMERS PACKAGE INSURANCE</a:t>
            </a:r>
          </a:p>
          <a:p>
            <a:pPr>
              <a:buFontTx/>
              <a:buChar char="-"/>
            </a:pPr>
            <a:r>
              <a:rPr lang="en-US" sz="1600" dirty="0" smtClean="0">
                <a:latin typeface="Andalus" pitchFamily="18" charset="-78"/>
                <a:cs typeface="Andalus" pitchFamily="18" charset="-78"/>
              </a:rPr>
              <a:t>This policy is suitable for farmers who wish to cover all their property and assets under a single package policy.</a:t>
            </a:r>
          </a:p>
          <a:p>
            <a:pPr>
              <a:buFontTx/>
              <a:buChar char="-"/>
            </a:pPr>
            <a:r>
              <a:rPr lang="en-US" sz="1600" dirty="0" smtClean="0">
                <a:latin typeface="Andalus" pitchFamily="18" charset="-78"/>
                <a:cs typeface="Andalus" pitchFamily="18" charset="-78"/>
              </a:rPr>
              <a:t>The policy can be issued either to individual farmers or a group.</a:t>
            </a:r>
          </a:p>
          <a:p>
            <a:pPr>
              <a:buFontTx/>
              <a:buChar char="-"/>
            </a:pPr>
            <a:r>
              <a:rPr lang="en-US" sz="1600" dirty="0" smtClean="0">
                <a:latin typeface="Andalus" pitchFamily="18" charset="-78"/>
                <a:cs typeface="Andalus" pitchFamily="18" charset="-78"/>
              </a:rPr>
              <a:t>Personal effects, household goods, village//cottage industrial units belonging to the farmer are covered under this insurance.</a:t>
            </a:r>
          </a:p>
          <a:p>
            <a:pPr>
              <a:buFontTx/>
              <a:buChar char="-"/>
            </a:pPr>
            <a:r>
              <a:rPr lang="en-US" sz="1600" dirty="0" smtClean="0">
                <a:latin typeface="Andalus" pitchFamily="18" charset="-78"/>
                <a:cs typeface="Andalus" pitchFamily="18" charset="-78"/>
              </a:rPr>
              <a:t>The policy has 14 sections offering coverage ……</a:t>
            </a:r>
          </a:p>
          <a:p>
            <a:pPr>
              <a:buFontTx/>
              <a:buChar char="-"/>
            </a:pPr>
            <a:r>
              <a:rPr lang="en-US" sz="1600" dirty="0" smtClean="0">
                <a:latin typeface="Andalus" pitchFamily="18" charset="-78"/>
                <a:cs typeface="Andalus" pitchFamily="18" charset="-78"/>
              </a:rPr>
              <a:t>Policy offers compensation as per limits of liability/as per sum insured set against each section.</a:t>
            </a:r>
          </a:p>
          <a:p>
            <a:pPr>
              <a:buFontTx/>
              <a:buChar char="-"/>
            </a:pPr>
            <a:r>
              <a:rPr lang="en-US" sz="1600" dirty="0" smtClean="0">
                <a:latin typeface="Andalus" pitchFamily="18" charset="-78"/>
                <a:cs typeface="Andalus" pitchFamily="18" charset="-78"/>
              </a:rPr>
              <a:t>Rates of premium are fixed for individual sections.</a:t>
            </a:r>
          </a:p>
          <a:p>
            <a:pPr>
              <a:buFontTx/>
              <a:buChar char="-"/>
            </a:pPr>
            <a:r>
              <a:rPr lang="en-US" sz="1600" dirty="0" smtClean="0">
                <a:latin typeface="Andalus" pitchFamily="18" charset="-78"/>
                <a:cs typeface="Andalus" pitchFamily="18" charset="-78"/>
              </a:rPr>
              <a:t>If more than 4 sections are covered, </a:t>
            </a:r>
            <a:r>
              <a:rPr lang="en-US" sz="1600" dirty="0" err="1" smtClean="0">
                <a:latin typeface="Andalus" pitchFamily="18" charset="-78"/>
                <a:cs typeface="Andalus" pitchFamily="18" charset="-78"/>
              </a:rPr>
              <a:t>upto</a:t>
            </a:r>
            <a:r>
              <a:rPr lang="en-US" sz="1600" dirty="0" smtClean="0">
                <a:latin typeface="Andalus" pitchFamily="18" charset="-78"/>
                <a:cs typeface="Andalus" pitchFamily="18" charset="-78"/>
              </a:rPr>
              <a:t> 15% discount is available, more than 6 sections 20% discount allowed.</a:t>
            </a:r>
          </a:p>
          <a:p>
            <a:pPr>
              <a:buFontTx/>
              <a:buChar char="-"/>
            </a:pPr>
            <a:endParaRPr lang="en-US" sz="1600" dirty="0">
              <a:latin typeface="Andalus" pitchFamily="18" charset="-78"/>
              <a:cs typeface="Andalus"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chemeClr val="tx1"/>
            </a:solidFill>
          </a:ln>
        </p:spPr>
        <p:txBody>
          <a:bodyPr>
            <a:normAutofit/>
          </a:bodyPr>
          <a:lstStyle/>
          <a:p>
            <a:pPr algn="ctr">
              <a:buNone/>
            </a:pPr>
            <a:r>
              <a:rPr lang="en-US" sz="2000" b="1" dirty="0" smtClean="0">
                <a:latin typeface="Andalus" pitchFamily="18" charset="-78"/>
                <a:cs typeface="Andalus" pitchFamily="18" charset="-78"/>
              </a:rPr>
              <a:t>FISH INSURANCE</a:t>
            </a:r>
          </a:p>
          <a:p>
            <a:pPr>
              <a:buFontTx/>
              <a:buChar char="-"/>
            </a:pPr>
            <a:r>
              <a:rPr lang="en-US" sz="1800" dirty="0" smtClean="0">
                <a:latin typeface="Andalus" pitchFamily="18" charset="-78"/>
                <a:cs typeface="Andalus" pitchFamily="18" charset="-78"/>
              </a:rPr>
              <a:t>This policy is devised for fresh water fish </a:t>
            </a:r>
            <a:r>
              <a:rPr lang="en-US" sz="1800" dirty="0" err="1" smtClean="0">
                <a:latin typeface="Andalus" pitchFamily="18" charset="-78"/>
                <a:cs typeface="Andalus" pitchFamily="18" charset="-78"/>
              </a:rPr>
              <a:t>rearers</a:t>
            </a:r>
            <a:r>
              <a:rPr lang="en-US" sz="1800" dirty="0" smtClean="0">
                <a:latin typeface="Andalus" pitchFamily="18" charset="-78"/>
                <a:cs typeface="Andalus" pitchFamily="18" charset="-78"/>
              </a:rPr>
              <a:t> of breeds like </a:t>
            </a:r>
            <a:r>
              <a:rPr lang="en-US" sz="1800" dirty="0" err="1" smtClean="0">
                <a:latin typeface="Andalus" pitchFamily="18" charset="-78"/>
                <a:cs typeface="Andalus" pitchFamily="18" charset="-78"/>
              </a:rPr>
              <a:t>Rohu</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Katla</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Mrigal</a:t>
            </a:r>
            <a:r>
              <a:rPr lang="en-US" sz="1800" dirty="0" smtClean="0">
                <a:latin typeface="Andalus" pitchFamily="18" charset="-78"/>
                <a:cs typeface="Andalus" pitchFamily="18" charset="-78"/>
              </a:rPr>
              <a:t>, Common Carp, </a:t>
            </a:r>
            <a:r>
              <a:rPr lang="en-US" sz="1800" dirty="0" err="1" smtClean="0">
                <a:latin typeface="Andalus" pitchFamily="18" charset="-78"/>
                <a:cs typeface="Andalus" pitchFamily="18" charset="-78"/>
              </a:rPr>
              <a:t>Siver</a:t>
            </a:r>
            <a:r>
              <a:rPr lang="en-US" sz="1800" dirty="0" smtClean="0">
                <a:latin typeface="Andalus" pitchFamily="18" charset="-78"/>
                <a:cs typeface="Andalus" pitchFamily="18" charset="-78"/>
              </a:rPr>
              <a:t> Carp or any other </a:t>
            </a:r>
            <a:r>
              <a:rPr lang="en-US" sz="1800" dirty="0" err="1" smtClean="0">
                <a:latin typeface="Andalus" pitchFamily="18" charset="-78"/>
                <a:cs typeface="Andalus" pitchFamily="18" charset="-78"/>
              </a:rPr>
              <a:t>recognised</a:t>
            </a:r>
            <a:r>
              <a:rPr lang="en-US" sz="1800" dirty="0" smtClean="0">
                <a:latin typeface="Andalus" pitchFamily="18" charset="-78"/>
                <a:cs typeface="Andalus" pitchFamily="18" charset="-78"/>
              </a:rPr>
              <a:t> breeds.</a:t>
            </a:r>
          </a:p>
          <a:p>
            <a:pPr>
              <a:buFontTx/>
              <a:buChar char="-"/>
            </a:pPr>
            <a:r>
              <a:rPr lang="en-US" sz="1800" dirty="0" smtClean="0">
                <a:latin typeface="Andalus" pitchFamily="18" charset="-78"/>
                <a:cs typeface="Andalus" pitchFamily="18" charset="-78"/>
              </a:rPr>
              <a:t>The policy covers total loss to the fish due to accident or disease during the period of insurance.</a:t>
            </a:r>
          </a:p>
          <a:p>
            <a:pPr>
              <a:buFontTx/>
              <a:buChar char="-"/>
            </a:pPr>
            <a:r>
              <a:rPr lang="en-US" sz="1800" dirty="0" smtClean="0">
                <a:latin typeface="Andalus" pitchFamily="18" charset="-78"/>
                <a:cs typeface="Andalus" pitchFamily="18" charset="-78"/>
              </a:rPr>
              <a:t>The cover includes loss due to pollution , poisoning, malicious act by third parties, riot and strike.</a:t>
            </a:r>
          </a:p>
          <a:p>
            <a:pPr>
              <a:buFontTx/>
              <a:buChar char="-"/>
            </a:pPr>
            <a:r>
              <a:rPr lang="en-US" sz="1800" dirty="0" smtClean="0">
                <a:latin typeface="Andalus" pitchFamily="18" charset="-78"/>
                <a:cs typeface="Andalus" pitchFamily="18" charset="-78"/>
              </a:rPr>
              <a:t>Partial loss of any kind is not covered.</a:t>
            </a:r>
          </a:p>
          <a:p>
            <a:pPr>
              <a:buFontTx/>
              <a:buChar char="-"/>
            </a:pPr>
            <a:r>
              <a:rPr lang="en-US" sz="1800" dirty="0" smtClean="0">
                <a:latin typeface="Andalus" pitchFamily="18" charset="-78"/>
                <a:cs typeface="Andalus" pitchFamily="18" charset="-78"/>
              </a:rPr>
              <a:t>Flood and allied risks are covered as an extension on payment of extra premium.</a:t>
            </a:r>
          </a:p>
          <a:p>
            <a:pPr>
              <a:buFontTx/>
              <a:buChar char="-"/>
            </a:pPr>
            <a:r>
              <a:rPr lang="en-US" sz="1800" dirty="0" smtClean="0">
                <a:latin typeface="Andalus" pitchFamily="18" charset="-78"/>
                <a:cs typeface="Andalus" pitchFamily="18" charset="-78"/>
              </a:rPr>
              <a:t>The policy can also be extended to cover the fish rearing pond, bunds, sluices etc. against fire and natural calamities on payment of additional premium.</a:t>
            </a:r>
          </a:p>
          <a:p>
            <a:pPr>
              <a:buFontTx/>
              <a:buChar char="-"/>
            </a:pPr>
            <a:r>
              <a:rPr lang="en-US" sz="1800" dirty="0" smtClean="0">
                <a:latin typeface="Andalus" pitchFamily="18" charset="-78"/>
                <a:cs typeface="Andalus" pitchFamily="18" charset="-78"/>
              </a:rPr>
              <a:t>The policy is issued for the rearing period subject to a maximum period of 12 months from the date of stocking.</a:t>
            </a:r>
          </a:p>
          <a:p>
            <a:pPr>
              <a:buFontTx/>
              <a:buChar char="-"/>
            </a:pPr>
            <a:endParaRPr lang="en-US" sz="2000" dirty="0" smtClean="0">
              <a:latin typeface="Andalus" pitchFamily="18" charset="-78"/>
              <a:cs typeface="Andalus" pitchFamily="18" charset="-78"/>
            </a:endParaRPr>
          </a:p>
          <a:p>
            <a:pPr>
              <a:buNone/>
            </a:pPr>
            <a:endParaRPr lang="en-US" sz="2000" dirty="0">
              <a:latin typeface="Andalus" pitchFamily="18" charset="-78"/>
              <a:cs typeface="Andalus"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chemeClr val="tx1"/>
            </a:solidFill>
          </a:ln>
        </p:spPr>
        <p:txBody>
          <a:bodyPr>
            <a:normAutofit/>
          </a:bodyPr>
          <a:lstStyle/>
          <a:p>
            <a:pPr algn="ctr">
              <a:buNone/>
            </a:pPr>
            <a:r>
              <a:rPr lang="en-US" sz="2000" b="1" dirty="0" smtClean="0">
                <a:latin typeface="Andalus" pitchFamily="18" charset="-78"/>
                <a:cs typeface="Andalus" pitchFamily="18" charset="-78"/>
              </a:rPr>
              <a:t>FLORICULTURE INSURANCE</a:t>
            </a:r>
          </a:p>
          <a:p>
            <a:pPr>
              <a:buFontTx/>
              <a:buChar char="-"/>
            </a:pPr>
            <a:r>
              <a:rPr lang="en-US" sz="1800" dirty="0" smtClean="0">
                <a:latin typeface="Andalus" pitchFamily="18" charset="-78"/>
                <a:cs typeface="Andalus" pitchFamily="18" charset="-78"/>
              </a:rPr>
              <a:t>This policy may be taken by growers of commercial flowering plants such as rose, jasmine, </a:t>
            </a:r>
            <a:r>
              <a:rPr lang="en-US" sz="1800" dirty="0" err="1" smtClean="0">
                <a:latin typeface="Andalus" pitchFamily="18" charset="-78"/>
                <a:cs typeface="Andalus" pitchFamily="18" charset="-78"/>
              </a:rPr>
              <a:t>crysanthemum</a:t>
            </a:r>
            <a:r>
              <a:rPr lang="en-US" sz="1800" dirty="0" smtClean="0">
                <a:latin typeface="Andalus" pitchFamily="18" charset="-78"/>
                <a:cs typeface="Andalus" pitchFamily="18" charset="-78"/>
              </a:rPr>
              <a:t> who have adequate </a:t>
            </a:r>
            <a:r>
              <a:rPr lang="en-US" sz="1800" dirty="0" err="1" smtClean="0">
                <a:latin typeface="Andalus" pitchFamily="18" charset="-78"/>
                <a:cs typeface="Andalus" pitchFamily="18" charset="-78"/>
              </a:rPr>
              <a:t>agricultual</a:t>
            </a:r>
            <a:r>
              <a:rPr lang="en-US" sz="1800" dirty="0" smtClean="0">
                <a:latin typeface="Andalus" pitchFamily="18" charset="-78"/>
                <a:cs typeface="Andalus" pitchFamily="18" charset="-78"/>
              </a:rPr>
              <a:t> expertise .</a:t>
            </a:r>
          </a:p>
          <a:p>
            <a:pPr>
              <a:buFontTx/>
              <a:buChar char="-"/>
            </a:pPr>
            <a:r>
              <a:rPr lang="en-US" sz="1800" dirty="0" smtClean="0">
                <a:latin typeface="Andalus" pitchFamily="18" charset="-78"/>
                <a:cs typeface="Andalus" pitchFamily="18" charset="-78"/>
              </a:rPr>
              <a:t>This policy covers only plants growing in the farm/green-house/poly-house against total loss or damage due to fire, lightning, acts of terrorism, riots and strike, storm, hailstorm, cyclone, floods, earthquakes and impact damage by rail/road/air vehicles and animals.</a:t>
            </a:r>
          </a:p>
          <a:p>
            <a:pPr>
              <a:buFontTx/>
              <a:buChar char="-"/>
            </a:pPr>
            <a:r>
              <a:rPr lang="en-US" sz="1800" dirty="0" smtClean="0">
                <a:latin typeface="Andalus" pitchFamily="18" charset="-78"/>
                <a:cs typeface="Andalus" pitchFamily="18" charset="-78"/>
              </a:rPr>
              <a:t>Policy may be extended to cover risks of loss due to droughts, pests and disease specific to flowering plants.</a:t>
            </a:r>
          </a:p>
          <a:p>
            <a:pPr>
              <a:buFontTx/>
              <a:buChar char="-"/>
            </a:pPr>
            <a:r>
              <a:rPr lang="en-US" sz="1800" dirty="0" smtClean="0">
                <a:latin typeface="Andalus" pitchFamily="18" charset="-78"/>
                <a:cs typeface="Andalus" pitchFamily="18" charset="-78"/>
              </a:rPr>
              <a:t>The policy covers the input costs (soil preparation, </a:t>
            </a:r>
            <a:r>
              <a:rPr lang="en-US" sz="1800" dirty="0" err="1" smtClean="0">
                <a:latin typeface="Andalus" pitchFamily="18" charset="-78"/>
                <a:cs typeface="Andalus" pitchFamily="18" charset="-78"/>
              </a:rPr>
              <a:t>fertilisers</a:t>
            </a:r>
            <a:r>
              <a:rPr lang="en-US" sz="1800" dirty="0" smtClean="0">
                <a:latin typeface="Andalus" pitchFamily="18" charset="-78"/>
                <a:cs typeface="Andalus" pitchFamily="18" charset="-78"/>
              </a:rPr>
              <a:t>, </a:t>
            </a:r>
            <a:r>
              <a:rPr lang="en-US" sz="1800" dirty="0" err="1" smtClean="0">
                <a:latin typeface="Andalus" pitchFamily="18" charset="-78"/>
                <a:cs typeface="Andalus" pitchFamily="18" charset="-78"/>
              </a:rPr>
              <a:t>manure,cost</a:t>
            </a:r>
            <a:r>
              <a:rPr lang="en-US" sz="1800" dirty="0" smtClean="0">
                <a:latin typeface="Andalus" pitchFamily="18" charset="-78"/>
                <a:cs typeface="Andalus" pitchFamily="18" charset="-78"/>
              </a:rPr>
              <a:t> of plants/seeds/saplings, cost of planting/sowing and pruning, pesticides, insecticides, irrigation, </a:t>
            </a:r>
            <a:r>
              <a:rPr lang="en-US" sz="1800" dirty="0" err="1" smtClean="0">
                <a:latin typeface="Andalus" pitchFamily="18" charset="-78"/>
                <a:cs typeface="Andalus" pitchFamily="18" charset="-78"/>
              </a:rPr>
              <a:t>labour</a:t>
            </a:r>
            <a:r>
              <a:rPr lang="en-US" sz="1800" dirty="0" smtClean="0">
                <a:latin typeface="Andalus" pitchFamily="18" charset="-78"/>
                <a:cs typeface="Andalus" pitchFamily="18" charset="-78"/>
              </a:rPr>
              <a:t> charges ) till the time of loss.</a:t>
            </a:r>
          </a:p>
          <a:p>
            <a:pPr>
              <a:buFontTx/>
              <a:buChar char="-"/>
            </a:pPr>
            <a:r>
              <a:rPr lang="en-US" sz="1800" dirty="0" smtClean="0">
                <a:latin typeface="Andalus" pitchFamily="18" charset="-78"/>
                <a:cs typeface="Andalus" pitchFamily="18" charset="-78"/>
              </a:rPr>
              <a:t>At the time of taking insurance, the plants should be </a:t>
            </a:r>
            <a:r>
              <a:rPr lang="en-US" sz="1800" dirty="0" err="1" smtClean="0">
                <a:latin typeface="Andalus" pitchFamily="18" charset="-78"/>
                <a:cs typeface="Andalus" pitchFamily="18" charset="-78"/>
              </a:rPr>
              <a:t>atleast</a:t>
            </a:r>
            <a:r>
              <a:rPr lang="en-US" sz="1800" dirty="0" smtClean="0">
                <a:latin typeface="Andalus" pitchFamily="18" charset="-78"/>
                <a:cs typeface="Andalus" pitchFamily="18" charset="-78"/>
              </a:rPr>
              <a:t> one month old after plantation/transplantation i.e. the plants should be well established in the soil.</a:t>
            </a:r>
          </a:p>
          <a:p>
            <a:pPr>
              <a:buFontTx/>
              <a:buChar char="-"/>
            </a:pPr>
            <a:r>
              <a:rPr lang="en-US" sz="1800" dirty="0" smtClean="0">
                <a:latin typeface="Andalus" pitchFamily="18" charset="-78"/>
                <a:cs typeface="Andalus" pitchFamily="18" charset="-78"/>
              </a:rPr>
              <a:t>Insurance cover will be granted subject to pre-acceptance by </a:t>
            </a:r>
            <a:r>
              <a:rPr lang="en-US" sz="1800" dirty="0" err="1" smtClean="0">
                <a:latin typeface="Andalus" pitchFamily="18" charset="-78"/>
                <a:cs typeface="Andalus" pitchFamily="18" charset="-78"/>
              </a:rPr>
              <a:t>insureres</a:t>
            </a:r>
            <a:r>
              <a:rPr lang="en-US" sz="1800" dirty="0" smtClean="0">
                <a:latin typeface="Andalus" pitchFamily="18" charset="-78"/>
                <a:cs typeface="Andalus" pitchFamily="18" charset="-78"/>
              </a:rPr>
              <a:t> and </a:t>
            </a:r>
            <a:r>
              <a:rPr lang="en-US" sz="1800" dirty="0" err="1" smtClean="0">
                <a:latin typeface="Andalus" pitchFamily="18" charset="-78"/>
                <a:cs typeface="Andalus" pitchFamily="18" charset="-78"/>
              </a:rPr>
              <a:t>feasibiity</a:t>
            </a:r>
            <a:r>
              <a:rPr lang="en-US" sz="1800" dirty="0" smtClean="0">
                <a:latin typeface="Andalus" pitchFamily="18" charset="-78"/>
                <a:cs typeface="Andalus" pitchFamily="18" charset="-78"/>
              </a:rPr>
              <a:t> report from State Agricultural Directorate/Expert’s opinion being received.</a:t>
            </a:r>
          </a:p>
          <a:p>
            <a:pPr>
              <a:buFontTx/>
              <a:buChar char="-"/>
            </a:pPr>
            <a:endParaRPr lang="en-US" sz="2000" dirty="0" smtClean="0">
              <a:latin typeface="Andalus" pitchFamily="18" charset="-78"/>
              <a:cs typeface="Andalus" pitchFamily="18" charset="-78"/>
            </a:endParaRPr>
          </a:p>
          <a:p>
            <a:pPr>
              <a:buNone/>
            </a:pPr>
            <a:endParaRPr lang="en-US" sz="2000" dirty="0">
              <a:latin typeface="Andalus" pitchFamily="18" charset="-78"/>
              <a:cs typeface="Andalus"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1689</Words>
  <Application>Microsoft Office PowerPoint</Application>
  <PresentationFormat>On-screen Show (4:3)</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Chapter IV</vt:lpstr>
      <vt:lpstr>RURAL INSURANCE</vt:lpstr>
      <vt:lpstr>Slide 3</vt:lpstr>
      <vt:lpstr>Legal Framework</vt:lpstr>
      <vt:lpstr>Different Rural Insurance Policies</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IV</dc:title>
  <dc:creator>admin</dc:creator>
  <cp:lastModifiedBy>admin</cp:lastModifiedBy>
  <cp:revision>27</cp:revision>
  <dcterms:created xsi:type="dcterms:W3CDTF">2020-03-18T06:19:07Z</dcterms:created>
  <dcterms:modified xsi:type="dcterms:W3CDTF">2020-04-06T06:57:40Z</dcterms:modified>
</cp:coreProperties>
</file>