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055747-7542-4EFD-A98A-DF659CFE7907}" type="datetimeFigureOut">
              <a:rPr lang="en-US" smtClean="0"/>
              <a:pPr/>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FCA47-652B-462D-B8E3-D497BD0F1A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055747-7542-4EFD-A98A-DF659CFE7907}" type="datetimeFigureOut">
              <a:rPr lang="en-US" smtClean="0"/>
              <a:pPr/>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FCA47-652B-462D-B8E3-D497BD0F1A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055747-7542-4EFD-A98A-DF659CFE7907}" type="datetimeFigureOut">
              <a:rPr lang="en-US" smtClean="0"/>
              <a:pPr/>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FCA47-652B-462D-B8E3-D497BD0F1A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055747-7542-4EFD-A98A-DF659CFE7907}" type="datetimeFigureOut">
              <a:rPr lang="en-US" smtClean="0"/>
              <a:pPr/>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FCA47-652B-462D-B8E3-D497BD0F1A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55747-7542-4EFD-A98A-DF659CFE7907}" type="datetimeFigureOut">
              <a:rPr lang="en-US" smtClean="0"/>
              <a:pPr/>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FCA47-652B-462D-B8E3-D497BD0F1A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055747-7542-4EFD-A98A-DF659CFE7907}" type="datetimeFigureOut">
              <a:rPr lang="en-US" smtClean="0"/>
              <a:pPr/>
              <a:t>4/15/2023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FCA47-652B-462D-B8E3-D497BD0F1A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055747-7542-4EFD-A98A-DF659CFE7907}" type="datetimeFigureOut">
              <a:rPr lang="en-US" smtClean="0"/>
              <a:pPr/>
              <a:t>4/15/2023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7FCA47-652B-462D-B8E3-D497BD0F1A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055747-7542-4EFD-A98A-DF659CFE7907}" type="datetimeFigureOut">
              <a:rPr lang="en-US" smtClean="0"/>
              <a:pPr/>
              <a:t>4/15/2023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7FCA47-652B-462D-B8E3-D497BD0F1A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55747-7542-4EFD-A98A-DF659CFE7907}" type="datetimeFigureOut">
              <a:rPr lang="en-US" smtClean="0"/>
              <a:pPr/>
              <a:t>4/15/2023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7FCA47-652B-462D-B8E3-D497BD0F1A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055747-7542-4EFD-A98A-DF659CFE7907}" type="datetimeFigureOut">
              <a:rPr lang="en-US" smtClean="0"/>
              <a:pPr/>
              <a:t>4/15/2023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FCA47-652B-462D-B8E3-D497BD0F1A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055747-7542-4EFD-A98A-DF659CFE7907}" type="datetimeFigureOut">
              <a:rPr lang="en-US" smtClean="0"/>
              <a:pPr/>
              <a:t>4/15/2023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FCA47-652B-462D-B8E3-D497BD0F1A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055747-7542-4EFD-A98A-DF659CFE7907}" type="datetimeFigureOut">
              <a:rPr lang="en-US" smtClean="0"/>
              <a:pPr/>
              <a:t>4/15/2023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FCA47-652B-462D-B8E3-D497BD0F1A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2"/>
          </a:lnRef>
          <a:fillRef idx="1">
            <a:schemeClr val="lt1"/>
          </a:fillRef>
          <a:effectRef idx="0">
            <a:schemeClr val="accent2"/>
          </a:effectRef>
          <a:fontRef idx="minor">
            <a:schemeClr val="dk1"/>
          </a:fontRef>
        </p:style>
        <p:txBody>
          <a:bodyPr/>
          <a:lstStyle/>
          <a:p>
            <a:r>
              <a:rPr lang="en-US" dirty="0">
                <a:latin typeface="Times New Roman" panose="02020603050405020304" pitchFamily="18" charset="0"/>
                <a:cs typeface="Times New Roman" panose="02020603050405020304" pitchFamily="18" charset="0"/>
              </a:rPr>
              <a:t>UNIT 3</a:t>
            </a:r>
          </a:p>
        </p:txBody>
      </p:sp>
      <p:sp>
        <p:nvSpPr>
          <p:cNvPr id="3" name="Subtitle 2"/>
          <p:cNvSpPr>
            <a:spLocks noGrp="1"/>
          </p:cNvSpPr>
          <p:nvPr>
            <p:ph type="subTitle" idx="1"/>
          </p:nvPr>
        </p:nvSpPr>
        <p:spPr>
          <a:ln>
            <a:solidFill>
              <a:schemeClr val="tx2"/>
            </a:solidFill>
          </a:ln>
        </p:spPr>
        <p:txBody>
          <a:bodyPr>
            <a:normAutofit/>
          </a:bodyPr>
          <a:lstStyle/>
          <a:p>
            <a:r>
              <a:rPr lang="en-US" sz="4400" dirty="0">
                <a:solidFill>
                  <a:srgbClr val="FF0000"/>
                </a:solidFill>
                <a:latin typeface="Times New Roman" panose="02020603050405020304" pitchFamily="18" charset="0"/>
                <a:cs typeface="Times New Roman" panose="02020603050405020304" pitchFamily="18" charset="0"/>
              </a:rPr>
              <a:t>INSURANCE MARKETING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normAutofit/>
          </a:bodyPr>
          <a:lstStyle/>
          <a:p>
            <a:r>
              <a:rPr lang="en-US" sz="2800" dirty="0">
                <a:latin typeface="Times New Roman" panose="02020603050405020304" pitchFamily="18" charset="0"/>
                <a:cs typeface="Times New Roman" panose="02020603050405020304" pitchFamily="18" charset="0"/>
              </a:rPr>
              <a:t>NEW DISTRIBUTION CHANNELS</a:t>
            </a:r>
          </a:p>
        </p:txBody>
      </p:sp>
      <p:sp>
        <p:nvSpPr>
          <p:cNvPr id="3" name="Content Placeholder 2"/>
          <p:cNvSpPr>
            <a:spLocks noGrp="1"/>
          </p:cNvSpPr>
          <p:nvPr>
            <p:ph idx="1"/>
          </p:nvPr>
        </p:nvSpPr>
        <p:spPr>
          <a:ln>
            <a:solidFill>
              <a:schemeClr val="tx1"/>
            </a:solidFill>
          </a:ln>
        </p:spPr>
        <p:txBody>
          <a:bodyPr/>
          <a:lstStyle/>
          <a:p>
            <a:pPr marL="514350" indent="-514350">
              <a:buAutoNum type="arabicPeriod"/>
            </a:pPr>
            <a:r>
              <a:rPr lang="en-US" dirty="0">
                <a:latin typeface="Times New Roman" panose="02020603050405020304" pitchFamily="18" charset="0"/>
                <a:cs typeface="Times New Roman" panose="02020603050405020304" pitchFamily="18" charset="0"/>
              </a:rPr>
              <a:t>Direct Marketing</a:t>
            </a:r>
          </a:p>
          <a:p>
            <a:pPr marL="514350" indent="-514350">
              <a:buAutoNum type="arabicPeriod"/>
            </a:pPr>
            <a:r>
              <a:rPr lang="en-US" dirty="0">
                <a:latin typeface="Times New Roman" panose="02020603050405020304" pitchFamily="18" charset="0"/>
                <a:cs typeface="Times New Roman" panose="02020603050405020304" pitchFamily="18" charset="0"/>
              </a:rPr>
              <a:t>Independent Financial Advisors</a:t>
            </a:r>
          </a:p>
          <a:p>
            <a:pPr marL="514350" indent="-514350">
              <a:buAutoNum type="arabicPeriod"/>
            </a:pPr>
            <a:r>
              <a:rPr lang="en-US" dirty="0" err="1">
                <a:latin typeface="Times New Roman" panose="02020603050405020304" pitchFamily="18" charset="0"/>
                <a:cs typeface="Times New Roman" panose="02020603050405020304" pitchFamily="18" charset="0"/>
              </a:rPr>
              <a:t>Telly</a:t>
            </a:r>
            <a:r>
              <a:rPr lang="en-US" dirty="0">
                <a:latin typeface="Times New Roman" panose="02020603050405020304" pitchFamily="18" charset="0"/>
                <a:cs typeface="Times New Roman" panose="02020603050405020304" pitchFamily="18" charset="0"/>
              </a:rPr>
              <a:t> Marketing</a:t>
            </a:r>
          </a:p>
          <a:p>
            <a:pPr marL="514350" indent="-514350">
              <a:buAutoNum type="arabicPeriod"/>
            </a:pPr>
            <a:r>
              <a:rPr lang="en-US" dirty="0">
                <a:latin typeface="Times New Roman" panose="02020603050405020304" pitchFamily="18" charset="0"/>
                <a:cs typeface="Times New Roman" panose="02020603050405020304" pitchFamily="18" charset="0"/>
              </a:rPr>
              <a:t>Work Site Marketing</a:t>
            </a:r>
          </a:p>
          <a:p>
            <a:pPr marL="514350" indent="-514350">
              <a:buAutoNum type="arabicPeriod"/>
            </a:pPr>
            <a:r>
              <a:rPr lang="en-US" dirty="0">
                <a:latin typeface="Times New Roman" panose="02020603050405020304" pitchFamily="18" charset="0"/>
                <a:cs typeface="Times New Roman" panose="02020603050405020304" pitchFamily="18" charset="0"/>
              </a:rPr>
              <a:t>Retail Chain</a:t>
            </a:r>
          </a:p>
          <a:p>
            <a:pPr marL="514350" indent="-514350">
              <a:buAutoNum type="arabicPeriod"/>
            </a:pPr>
            <a:r>
              <a:rPr lang="en-US" dirty="0">
                <a:latin typeface="Times New Roman" panose="02020603050405020304" pitchFamily="18" charset="0"/>
                <a:cs typeface="Times New Roman" panose="02020603050405020304" pitchFamily="18" charset="0"/>
              </a:rPr>
              <a:t>Internet Marketing</a:t>
            </a:r>
          </a:p>
          <a:p>
            <a:pPr marL="514350" indent="-514350">
              <a:buAutoNum type="arabicPeriod"/>
            </a:pPr>
            <a:r>
              <a:rPr lang="en-US" dirty="0">
                <a:latin typeface="Times New Roman" panose="02020603050405020304" pitchFamily="18" charset="0"/>
                <a:cs typeface="Times New Roman" panose="02020603050405020304" pitchFamily="18" charset="0"/>
              </a:rPr>
              <a:t>Brokers/Corporate Agents</a:t>
            </a:r>
          </a:p>
          <a:p>
            <a:pPr marL="514350" indent="-514350">
              <a:buAutoNum type="arabicPeriod"/>
            </a:pPr>
            <a:endParaRPr lang="en-US" dirty="0">
              <a:latin typeface="Andalus" pitchFamily="18" charset="-78"/>
              <a:cs typeface="Andalus"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in)">
                                      <p:cBhvr>
                                        <p:cTn id="13" dur="2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1)">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ln>
            <a:solidFill>
              <a:schemeClr val="tx1"/>
            </a:solidFill>
          </a:ln>
        </p:spPr>
        <p:txBody>
          <a:bodyPr>
            <a:normAutofit/>
          </a:bodyPr>
          <a:lstStyle/>
          <a:p>
            <a:r>
              <a:rPr lang="en-US" sz="3600" dirty="0">
                <a:latin typeface="Times New Roman" panose="02020603050405020304" pitchFamily="18" charset="0"/>
                <a:cs typeface="Times New Roman" panose="02020603050405020304" pitchFamily="18" charset="0"/>
              </a:rPr>
              <a:t>BANCASSURANCE</a:t>
            </a:r>
          </a:p>
        </p:txBody>
      </p:sp>
      <p:sp>
        <p:nvSpPr>
          <p:cNvPr id="3" name="Content Placeholder 2"/>
          <p:cNvSpPr>
            <a:spLocks noGrp="1"/>
          </p:cNvSpPr>
          <p:nvPr>
            <p:ph idx="1"/>
          </p:nvPr>
        </p:nvSpPr>
        <p:spPr>
          <a:xfrm>
            <a:off x="457200" y="1219200"/>
            <a:ext cx="8229600" cy="4906963"/>
          </a:xfrm>
          <a:ln>
            <a:solidFill>
              <a:schemeClr val="tx1"/>
            </a:solidFill>
          </a:ln>
        </p:spPr>
        <p:txBody>
          <a:bodyPr>
            <a:normAutofit/>
          </a:bodyPr>
          <a:lstStyle/>
          <a:p>
            <a:r>
              <a:rPr lang="en-US" sz="2000" dirty="0" err="1">
                <a:latin typeface="Times New Roman" panose="02020603050405020304" pitchFamily="18" charset="0"/>
                <a:cs typeface="Times New Roman" panose="02020603050405020304" pitchFamily="18" charset="0"/>
              </a:rPr>
              <a:t>Bancassurance</a:t>
            </a:r>
            <a:r>
              <a:rPr lang="en-US" sz="2000" dirty="0">
                <a:latin typeface="Times New Roman" panose="02020603050405020304" pitchFamily="18" charset="0"/>
                <a:cs typeface="Times New Roman" panose="02020603050405020304" pitchFamily="18" charset="0"/>
              </a:rPr>
              <a:t> denotes a partnership between a life insurance company and a banking institution.</a:t>
            </a:r>
          </a:p>
          <a:p>
            <a:r>
              <a:rPr lang="en-US" sz="2000" dirty="0">
                <a:latin typeface="Times New Roman" panose="02020603050405020304" pitchFamily="18" charset="0"/>
                <a:cs typeface="Times New Roman" panose="02020603050405020304" pitchFamily="18" charset="0"/>
              </a:rPr>
              <a:t>The need ( for the insurance company) to access a large base of customers and a desire (on the part of the bank) to offer a range of financial products leads to these partnership in different forms. </a:t>
            </a:r>
          </a:p>
          <a:p>
            <a:r>
              <a:rPr lang="en-US" sz="2000" dirty="0">
                <a:latin typeface="Times New Roman" panose="02020603050405020304" pitchFamily="18" charset="0"/>
                <a:cs typeface="Times New Roman" panose="02020603050405020304" pitchFamily="18" charset="0"/>
              </a:rPr>
              <a:t>Key issues to be addressed to make </a:t>
            </a:r>
            <a:r>
              <a:rPr lang="en-US" sz="2000" dirty="0" err="1">
                <a:latin typeface="Times New Roman" panose="02020603050405020304" pitchFamily="18" charset="0"/>
                <a:cs typeface="Times New Roman" panose="02020603050405020304" pitchFamily="18" charset="0"/>
              </a:rPr>
              <a:t>bancassurance</a:t>
            </a:r>
            <a:r>
              <a:rPr lang="en-US" sz="2000" dirty="0">
                <a:latin typeface="Times New Roman" panose="02020603050405020304" pitchFamily="18" charset="0"/>
                <a:cs typeface="Times New Roman" panose="02020603050405020304" pitchFamily="18" charset="0"/>
              </a:rPr>
              <a:t> successful are:</a:t>
            </a:r>
          </a:p>
          <a:p>
            <a:pPr marL="457200" indent="-457200">
              <a:buAutoNum type="arabicPeriod"/>
            </a:pPr>
            <a:r>
              <a:rPr lang="en-US" sz="2000" dirty="0">
                <a:latin typeface="Times New Roman" panose="02020603050405020304" pitchFamily="18" charset="0"/>
                <a:cs typeface="Times New Roman" panose="02020603050405020304" pitchFamily="18" charset="0"/>
              </a:rPr>
              <a:t>Need to improve effectiveness of the sales channel.</a:t>
            </a:r>
          </a:p>
          <a:p>
            <a:pPr marL="457200" indent="-457200">
              <a:buAutoNum type="arabicPeriod"/>
            </a:pPr>
            <a:r>
              <a:rPr lang="en-US" sz="2000" dirty="0">
                <a:latin typeface="Times New Roman" panose="02020603050405020304" pitchFamily="18" charset="0"/>
                <a:cs typeface="Times New Roman" panose="02020603050405020304" pitchFamily="18" charset="0"/>
              </a:rPr>
              <a:t>Tailor-made products to meet the needs of the customers.</a:t>
            </a:r>
          </a:p>
          <a:p>
            <a:pPr marL="457200" indent="-457200">
              <a:buAutoNum type="arabicPeriod"/>
            </a:pPr>
            <a:r>
              <a:rPr lang="en-US" sz="2000" dirty="0">
                <a:latin typeface="Times New Roman" panose="02020603050405020304" pitchFamily="18" charset="0"/>
                <a:cs typeface="Times New Roman" panose="02020603050405020304" pitchFamily="18" charset="0"/>
              </a:rPr>
              <a:t>Technology be put to effective use in sales </a:t>
            </a:r>
            <a:r>
              <a:rPr lang="en-US" sz="2000" dirty="0" err="1">
                <a:latin typeface="Times New Roman" panose="02020603050405020304" pitchFamily="18" charset="0"/>
                <a:cs typeface="Times New Roman" panose="02020603050405020304" pitchFamily="18" charset="0"/>
              </a:rPr>
              <a:t>supportfunction</a:t>
            </a:r>
            <a:r>
              <a:rPr lang="en-US" sz="2000" dirty="0">
                <a:latin typeface="Times New Roman" panose="02020603050405020304" pitchFamily="18" charset="0"/>
                <a:cs typeface="Times New Roman" panose="02020603050405020304" pitchFamily="18" charset="0"/>
              </a:rPr>
              <a:t>, staff training, smoother processing  and online integrated  information systems.</a:t>
            </a:r>
          </a:p>
          <a:p>
            <a:pPr marL="457200" indent="-457200">
              <a:buAutoNum type="arabicPeriod"/>
            </a:pPr>
            <a:r>
              <a:rPr lang="en-US" sz="2000" dirty="0">
                <a:latin typeface="Times New Roman" panose="02020603050405020304" pitchFamily="18" charset="0"/>
                <a:cs typeface="Times New Roman" panose="02020603050405020304" pitchFamily="18" charset="0"/>
              </a:rPr>
              <a:t>Communication needs to be streamlined.</a:t>
            </a:r>
          </a:p>
          <a:p>
            <a:pPr marL="457200" indent="-457200">
              <a:buAutoNum type="arabicPeriod"/>
            </a:pPr>
            <a:r>
              <a:rPr lang="en-US" sz="2000" dirty="0">
                <a:latin typeface="Times New Roman" panose="02020603050405020304" pitchFamily="18" charset="0"/>
                <a:cs typeface="Times New Roman" panose="02020603050405020304" pitchFamily="18" charset="0"/>
              </a:rPr>
              <a:t>Information system needs to be reviewed.</a:t>
            </a:r>
          </a:p>
          <a:p>
            <a:pPr marL="457200" indent="-457200">
              <a:buAutoNum type="arabicPeriod"/>
            </a:pPr>
            <a:endParaRPr lang="en-US" sz="2000" dirty="0">
              <a:latin typeface="Andalus" pitchFamily="18" charset="-78"/>
              <a:cs typeface="Andalus"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heel(1)">
                                      <p:cBhvr>
                                        <p:cTn id="31" dur="2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0"/>
                                        <p:tgtEl>
                                          <p:spTgt spid="3">
                                            <p:txEl>
                                              <p:pRg st="7" end="7"/>
                                            </p:txEl>
                                          </p:spTgt>
                                        </p:tgtEl>
                                      </p:cBhvr>
                                    </p:animEffect>
                                    <p:anim calcmode="lin" valueType="num">
                                      <p:cBhvr>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ln>
            <a:solidFill>
              <a:schemeClr val="tx1"/>
            </a:solidFill>
          </a:ln>
        </p:spPr>
        <p:txBody>
          <a:bodyPr>
            <a:normAutofit fontScale="90000"/>
          </a:bodyPr>
          <a:lstStyle/>
          <a:p>
            <a:r>
              <a:rPr lang="en-US" sz="3600" dirty="0">
                <a:latin typeface="Times New Roman" panose="02020603050405020304" pitchFamily="18" charset="0"/>
                <a:cs typeface="Times New Roman" panose="02020603050405020304" pitchFamily="18" charset="0"/>
              </a:rPr>
              <a:t>TYPES AND NEED OF BANCASSURANCE</a:t>
            </a:r>
          </a:p>
        </p:txBody>
      </p:sp>
      <p:sp>
        <p:nvSpPr>
          <p:cNvPr id="3" name="Content Placeholder 2"/>
          <p:cNvSpPr>
            <a:spLocks noGrp="1"/>
          </p:cNvSpPr>
          <p:nvPr>
            <p:ph idx="1"/>
          </p:nvPr>
        </p:nvSpPr>
        <p:spPr>
          <a:xfrm>
            <a:off x="457200" y="1295400"/>
            <a:ext cx="8229600" cy="4830763"/>
          </a:xfrm>
          <a:ln>
            <a:solidFill>
              <a:schemeClr val="tx1"/>
            </a:solidFill>
          </a:ln>
        </p:spPr>
        <p:txBody>
          <a:bodyPr>
            <a:normAutofit fontScale="92500" lnSpcReduction="10000"/>
          </a:bodyPr>
          <a:lstStyle/>
          <a:p>
            <a:pPr>
              <a:buNone/>
            </a:pPr>
            <a:r>
              <a:rPr lang="en-US" sz="2400" dirty="0">
                <a:latin typeface="Times New Roman" panose="02020603050405020304" pitchFamily="18" charset="0"/>
                <a:cs typeface="Times New Roman" panose="02020603050405020304" pitchFamily="18" charset="0"/>
              </a:rPr>
              <a:t>Types</a:t>
            </a:r>
          </a:p>
          <a:p>
            <a:pPr marL="514350" indent="-514350">
              <a:buAutoNum type="arabicPeriod"/>
            </a:pPr>
            <a:r>
              <a:rPr lang="en-US" sz="2400" dirty="0">
                <a:latin typeface="Times New Roman" panose="02020603050405020304" pitchFamily="18" charset="0"/>
                <a:cs typeface="Times New Roman" panose="02020603050405020304" pitchFamily="18" charset="0"/>
              </a:rPr>
              <a:t>Leveraged life distribution </a:t>
            </a:r>
          </a:p>
          <a:p>
            <a:pPr marL="514350" indent="-514350">
              <a:buAutoNum type="arabicPeriod"/>
            </a:pPr>
            <a:r>
              <a:rPr lang="en-US" sz="2400" dirty="0">
                <a:latin typeface="Times New Roman" panose="02020603050405020304" pitchFamily="18" charset="0"/>
                <a:cs typeface="Times New Roman" panose="02020603050405020304" pitchFamily="18" charset="0"/>
              </a:rPr>
              <a:t>Leveraged bank distribution</a:t>
            </a:r>
          </a:p>
          <a:p>
            <a:pPr marL="514350" indent="-514350">
              <a:buAutoNum type="arabicPeriod"/>
            </a:pPr>
            <a:r>
              <a:rPr lang="en-US" sz="2400" dirty="0">
                <a:latin typeface="Times New Roman" panose="02020603050405020304" pitchFamily="18" charset="0"/>
                <a:cs typeface="Times New Roman" panose="02020603050405020304" pitchFamily="18" charset="0"/>
              </a:rPr>
              <a:t>Bank/life joint venture</a:t>
            </a:r>
          </a:p>
          <a:p>
            <a:pPr marL="514350" indent="-514350">
              <a:buAutoNum type="arabicPeriod"/>
            </a:pPr>
            <a:r>
              <a:rPr lang="en-US" sz="2400" dirty="0">
                <a:latin typeface="Times New Roman" panose="02020603050405020304" pitchFamily="18" charset="0"/>
                <a:cs typeface="Times New Roman" panose="02020603050405020304" pitchFamily="18" charset="0"/>
              </a:rPr>
              <a:t>Distribution</a:t>
            </a:r>
          </a:p>
          <a:p>
            <a:pPr marL="514350" indent="-514350">
              <a:buNone/>
            </a:pPr>
            <a:endParaRPr lang="en-US" sz="2400" dirty="0">
              <a:latin typeface="Times New Roman" panose="02020603050405020304" pitchFamily="18" charset="0"/>
              <a:cs typeface="Times New Roman" panose="02020603050405020304" pitchFamily="18" charset="0"/>
            </a:endParaRPr>
          </a:p>
          <a:p>
            <a:pPr marL="514350" indent="-514350">
              <a:buNone/>
            </a:pPr>
            <a:r>
              <a:rPr lang="en-US" sz="2400" dirty="0">
                <a:latin typeface="Times New Roman" panose="02020603050405020304" pitchFamily="18" charset="0"/>
                <a:cs typeface="Times New Roman" panose="02020603050405020304" pitchFamily="18" charset="0"/>
              </a:rPr>
              <a:t>Need</a:t>
            </a:r>
          </a:p>
          <a:p>
            <a:pPr marL="514350" indent="-514350">
              <a:buNone/>
            </a:pPr>
            <a:r>
              <a:rPr lang="en-US" sz="2400" dirty="0">
                <a:latin typeface="Times New Roman" panose="02020603050405020304" pitchFamily="18" charset="0"/>
                <a:cs typeface="Times New Roman" panose="02020603050405020304" pitchFamily="18" charset="0"/>
              </a:rPr>
              <a:t>1.  The traditional channels of insurance are costlier and obsolete.</a:t>
            </a:r>
          </a:p>
          <a:p>
            <a:pPr marL="514350" indent="-514350">
              <a:buAutoNum type="arabicPeriod" startAt="2"/>
            </a:pPr>
            <a:r>
              <a:rPr lang="en-US" sz="2400" dirty="0">
                <a:latin typeface="Times New Roman" panose="02020603050405020304" pitchFamily="18" charset="0"/>
                <a:cs typeface="Times New Roman" panose="02020603050405020304" pitchFamily="18" charset="0"/>
              </a:rPr>
              <a:t>The commission paid to agents ranges from 5% to 10% of annual premium .</a:t>
            </a:r>
          </a:p>
          <a:p>
            <a:pPr marL="514350" indent="-514350">
              <a:buAutoNum type="arabicPeriod" startAt="2"/>
            </a:pPr>
            <a:r>
              <a:rPr lang="en-US" sz="2400" dirty="0">
                <a:latin typeface="Times New Roman" panose="02020603050405020304" pitchFamily="18" charset="0"/>
                <a:cs typeface="Times New Roman" panose="02020603050405020304" pitchFamily="18" charset="0"/>
              </a:rPr>
              <a:t>One of the ways to increase its return on assets.</a:t>
            </a:r>
          </a:p>
          <a:p>
            <a:pPr marL="514350" indent="-514350">
              <a:buAutoNum type="arabicPeriod" startAt="2"/>
            </a:pPr>
            <a:r>
              <a:rPr lang="en-US" sz="2400" dirty="0">
                <a:latin typeface="Times New Roman" panose="02020603050405020304" pitchFamily="18" charset="0"/>
                <a:cs typeface="Times New Roman" panose="02020603050405020304" pitchFamily="18" charset="0"/>
              </a:rPr>
              <a:t>A banks branch networks allows the face to face contact be important in sale of personal insurance.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inVertical)">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in)">
                                      <p:cBhvr>
                                        <p:cTn id="19" dur="2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wheel(1)">
                                      <p:cBhvr>
                                        <p:cTn id="29" dur="2000"/>
                                        <p:tgtEl>
                                          <p:spTgt spid="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1000"/>
                                        <p:tgtEl>
                                          <p:spTgt spid="3">
                                            <p:txEl>
                                              <p:pRg st="8" end="8"/>
                                            </p:txEl>
                                          </p:spTgt>
                                        </p:tgtEl>
                                      </p:cBhvr>
                                    </p:animEffect>
                                    <p:anim calcmode="lin" valueType="num">
                                      <p:cBhvr>
                                        <p:cTn id="3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circle(in)">
                                      <p:cBhvr>
                                        <p:cTn id="41" dur="2000"/>
                                        <p:tgtEl>
                                          <p:spTgt spid="3">
                                            <p:txEl>
                                              <p:pRg st="9" end="9"/>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1" fill="hold" nodeType="click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wheel(1)">
                                      <p:cBhvr>
                                        <p:cTn id="46"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ln>
            <a:solidFill>
              <a:schemeClr val="tx1"/>
            </a:solidFill>
          </a:ln>
        </p:spPr>
        <p:txBody>
          <a:bodyPr>
            <a:normAutofit/>
          </a:bodyPr>
          <a:lstStyle/>
          <a:p>
            <a:r>
              <a:rPr lang="en-US" sz="3200" dirty="0">
                <a:latin typeface="Times New Roman" panose="02020603050405020304" pitchFamily="18" charset="0"/>
                <a:cs typeface="Times New Roman" panose="02020603050405020304" pitchFamily="18" charset="0"/>
              </a:rPr>
              <a:t>ONLINE INSURANCE (E –INSURANCE)</a:t>
            </a:r>
          </a:p>
        </p:txBody>
      </p:sp>
      <p:sp>
        <p:nvSpPr>
          <p:cNvPr id="3" name="Content Placeholder 2"/>
          <p:cNvSpPr>
            <a:spLocks noGrp="1"/>
          </p:cNvSpPr>
          <p:nvPr>
            <p:ph idx="1"/>
          </p:nvPr>
        </p:nvSpPr>
        <p:spPr>
          <a:xfrm>
            <a:off x="457200" y="1371600"/>
            <a:ext cx="8229600" cy="4754563"/>
          </a:xfrm>
          <a:ln>
            <a:solidFill>
              <a:schemeClr val="tx1"/>
            </a:solidFill>
          </a:ln>
        </p:spPr>
        <p:txBody>
          <a:bodyPr>
            <a:normAutofit lnSpcReduction="10000"/>
          </a:bodyPr>
          <a:lstStyle/>
          <a:p>
            <a:pPr>
              <a:buNone/>
            </a:pPr>
            <a:r>
              <a:rPr lang="en-US" sz="2400" dirty="0">
                <a:latin typeface="Times New Roman" panose="02020603050405020304" pitchFamily="18" charset="0"/>
                <a:cs typeface="Times New Roman" panose="02020603050405020304" pitchFamily="18" charset="0"/>
              </a:rPr>
              <a:t>It is the purchase or sale of insurance products  through the medium of the internet.</a:t>
            </a:r>
          </a:p>
          <a:p>
            <a:pPr>
              <a:buNone/>
            </a:pPr>
            <a:r>
              <a:rPr lang="en-US" sz="2400" dirty="0">
                <a:latin typeface="Times New Roman" panose="02020603050405020304" pitchFamily="18" charset="0"/>
                <a:cs typeface="Times New Roman" panose="02020603050405020304" pitchFamily="18" charset="0"/>
              </a:rPr>
              <a:t>Benefits:</a:t>
            </a:r>
          </a:p>
          <a:p>
            <a:pPr marL="457200" indent="-457200">
              <a:buAutoNum type="arabicPeriod"/>
            </a:pPr>
            <a:r>
              <a:rPr lang="en-US" sz="2400" dirty="0">
                <a:latin typeface="Times New Roman" panose="02020603050405020304" pitchFamily="18" charset="0"/>
                <a:cs typeface="Times New Roman" panose="02020603050405020304" pitchFamily="18" charset="0"/>
              </a:rPr>
              <a:t>Information collection is better and cheaper.</a:t>
            </a:r>
          </a:p>
          <a:p>
            <a:pPr marL="457200" indent="-457200">
              <a:buAutoNum type="arabicPeriod"/>
            </a:pPr>
            <a:r>
              <a:rPr lang="en-US" sz="2400" dirty="0">
                <a:latin typeface="Times New Roman" panose="02020603050405020304" pitchFamily="18" charset="0"/>
                <a:cs typeface="Times New Roman" panose="02020603050405020304" pitchFamily="18" charset="0"/>
              </a:rPr>
              <a:t>Speed of response i.e. issuance of policy and settlement is faster.</a:t>
            </a:r>
          </a:p>
          <a:p>
            <a:pPr marL="457200" indent="-457200">
              <a:buAutoNum type="arabicPeriod"/>
            </a:pPr>
            <a:r>
              <a:rPr lang="en-US" sz="2400" dirty="0">
                <a:latin typeface="Times New Roman" panose="02020603050405020304" pitchFamily="18" charset="0"/>
                <a:cs typeface="Times New Roman" panose="02020603050405020304" pitchFamily="18" charset="0"/>
              </a:rPr>
              <a:t>Global accessibility –lapse of physical boundaries.</a:t>
            </a:r>
          </a:p>
          <a:p>
            <a:pPr marL="457200" indent="-457200">
              <a:buAutoNum type="arabicPeriod"/>
            </a:pPr>
            <a:r>
              <a:rPr lang="en-US" sz="2400" dirty="0">
                <a:latin typeface="Times New Roman" panose="02020603050405020304" pitchFamily="18" charset="0"/>
                <a:cs typeface="Times New Roman" panose="02020603050405020304" pitchFamily="18" charset="0"/>
              </a:rPr>
              <a:t>Increased sales without additional sales force.</a:t>
            </a:r>
          </a:p>
          <a:p>
            <a:pPr marL="457200" indent="-457200">
              <a:buAutoNum type="arabicPeriod"/>
            </a:pPr>
            <a:r>
              <a:rPr lang="en-US" sz="2400" dirty="0">
                <a:latin typeface="Times New Roman" panose="02020603050405020304" pitchFamily="18" charset="0"/>
                <a:cs typeface="Times New Roman" panose="02020603050405020304" pitchFamily="18" charset="0"/>
              </a:rPr>
              <a:t>Immediate premium collection and fund transfer.</a:t>
            </a:r>
          </a:p>
          <a:p>
            <a:pPr marL="457200" indent="-457200">
              <a:buAutoNum type="arabicPeriod"/>
            </a:pPr>
            <a:r>
              <a:rPr lang="en-US" sz="2400" dirty="0">
                <a:latin typeface="Times New Roman" panose="02020603050405020304" pitchFamily="18" charset="0"/>
                <a:cs typeface="Times New Roman" panose="02020603050405020304" pitchFamily="18" charset="0"/>
              </a:rPr>
              <a:t>Reduced cost of transaction.</a:t>
            </a:r>
          </a:p>
          <a:p>
            <a:pPr marL="457200" indent="-457200">
              <a:buAutoNum type="arabicPeriod"/>
            </a:pPr>
            <a:r>
              <a:rPr lang="en-US" sz="2400" dirty="0">
                <a:latin typeface="Times New Roman" panose="02020603050405020304" pitchFamily="18" charset="0"/>
                <a:cs typeface="Times New Roman" panose="02020603050405020304" pitchFamily="18" charset="0"/>
              </a:rPr>
              <a:t>24/7 accessibility of information.</a:t>
            </a:r>
          </a:p>
          <a:p>
            <a:pPr marL="457200" indent="-457200">
              <a:buAutoNum type="arabicPeriod"/>
            </a:pPr>
            <a:r>
              <a:rPr lang="en-US" sz="2400" dirty="0">
                <a:latin typeface="Times New Roman" panose="02020603050405020304" pitchFamily="18" charset="0"/>
                <a:cs typeface="Times New Roman" panose="02020603050405020304" pitchFamily="18" charset="0"/>
              </a:rPr>
              <a:t>Cost effective way of doing business in a competitive market.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circle(in)">
                                      <p:cBhvr>
                                        <p:cTn id="41" dur="20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1"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wheel(1)">
                                      <p:cBhvr>
                                        <p:cTn id="46" dur="200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randombar(horizontal)">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chemeClr val="tx1"/>
            </a:solidFill>
          </a:ln>
        </p:spPr>
        <p:txBody>
          <a:bodyPr>
            <a:normAutofit fontScale="92500" lnSpcReduction="10000"/>
          </a:bodyPr>
          <a:lstStyle/>
          <a:p>
            <a:pPr>
              <a:buNone/>
            </a:pPr>
            <a:r>
              <a:rPr lang="en-US" sz="2800" dirty="0">
                <a:latin typeface="Times New Roman" panose="02020603050405020304" pitchFamily="18" charset="0"/>
                <a:cs typeface="Times New Roman" panose="02020603050405020304" pitchFamily="18" charset="0"/>
              </a:rPr>
              <a:t>The following e-insurance features are offered by most of the Indian insurers websites:</a:t>
            </a:r>
          </a:p>
          <a:p>
            <a:pPr marL="514350" indent="-514350">
              <a:buAutoNum type="arabicPeriod"/>
            </a:pPr>
            <a:r>
              <a:rPr lang="en-US" sz="2800" dirty="0">
                <a:latin typeface="Times New Roman" panose="02020603050405020304" pitchFamily="18" charset="0"/>
                <a:cs typeface="Times New Roman" panose="02020603050405020304" pitchFamily="18" charset="0"/>
              </a:rPr>
              <a:t>Basic details of the various products.</a:t>
            </a:r>
          </a:p>
          <a:p>
            <a:pPr marL="514350" indent="-514350">
              <a:buAutoNum type="arabicPeriod"/>
            </a:pPr>
            <a:r>
              <a:rPr lang="en-US" sz="2800" dirty="0">
                <a:latin typeface="Times New Roman" panose="02020603050405020304" pitchFamily="18" charset="0"/>
                <a:cs typeface="Times New Roman" panose="02020603050405020304" pitchFamily="18" charset="0"/>
              </a:rPr>
              <a:t>A premier on insurance basics, FAQ, glossary of terms etc.</a:t>
            </a:r>
          </a:p>
          <a:p>
            <a:pPr marL="514350" indent="-514350">
              <a:buAutoNum type="arabicPeriod"/>
            </a:pPr>
            <a:r>
              <a:rPr lang="en-US" sz="2800" dirty="0">
                <a:latin typeface="Times New Roman" panose="02020603050405020304" pitchFamily="18" charset="0"/>
                <a:cs typeface="Times New Roman" panose="02020603050405020304" pitchFamily="18" charset="0"/>
              </a:rPr>
              <a:t>Downloadable forms, online customer </a:t>
            </a:r>
            <a:r>
              <a:rPr lang="en-US" sz="2800" dirty="0" err="1">
                <a:latin typeface="Times New Roman" panose="02020603050405020304" pitchFamily="18" charset="0"/>
                <a:cs typeface="Times New Roman" panose="02020603050405020304" pitchFamily="18" charset="0"/>
              </a:rPr>
              <a:t>helplines</a:t>
            </a:r>
            <a:r>
              <a:rPr lang="en-US" sz="2800" dirty="0">
                <a:latin typeface="Times New Roman" panose="02020603050405020304" pitchFamily="18" charset="0"/>
                <a:cs typeface="Times New Roman" panose="02020603050405020304" pitchFamily="18" charset="0"/>
              </a:rPr>
              <a:t>, tax, premium and bonus calculators.</a:t>
            </a:r>
          </a:p>
          <a:p>
            <a:pPr marL="514350" indent="-514350">
              <a:buAutoNum type="arabicPeriod"/>
            </a:pPr>
            <a:r>
              <a:rPr lang="en-US" sz="2800" dirty="0">
                <a:latin typeface="Times New Roman" panose="02020603050405020304" pitchFamily="18" charset="0"/>
                <a:cs typeface="Times New Roman" panose="02020603050405020304" pitchFamily="18" charset="0"/>
              </a:rPr>
              <a:t>Sections on the various tax benefits of insurance products on offer.</a:t>
            </a:r>
          </a:p>
          <a:p>
            <a:pPr marL="514350" indent="-514350">
              <a:buAutoNum type="arabicPeriod"/>
            </a:pPr>
            <a:r>
              <a:rPr lang="en-US" sz="2800" dirty="0">
                <a:latin typeface="Times New Roman" panose="02020603050405020304" pitchFamily="18" charset="0"/>
                <a:cs typeface="Times New Roman" panose="02020603050405020304" pitchFamily="18" charset="0"/>
              </a:rPr>
              <a:t>A contact mechanism –nearest branch office or marketing personnel.</a:t>
            </a:r>
          </a:p>
          <a:p>
            <a:pPr marL="514350" indent="-514350">
              <a:buAutoNum type="arabicPeriod"/>
            </a:pPr>
            <a:r>
              <a:rPr lang="en-US" sz="2800" dirty="0">
                <a:latin typeface="Times New Roman" panose="02020603050405020304" pitchFamily="18" charset="0"/>
                <a:cs typeface="Times New Roman" panose="02020603050405020304" pitchFamily="18" charset="0"/>
              </a:rPr>
              <a:t>Websites serve as a virtual community for insurance professionals (career opportunities, announcement of events, forum for discussion).</a:t>
            </a:r>
          </a:p>
          <a:p>
            <a:pPr marL="514350" indent="-514350">
              <a:buAutoNum type="arabicPeriod"/>
            </a:pPr>
            <a:endParaRPr lang="en-US" sz="2800" dirty="0">
              <a:latin typeface="Andalus" pitchFamily="18" charset="-78"/>
              <a:cs typeface="Andalus"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ipe(down)">
                                      <p:cBhvr>
                                        <p:cTn id="3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ln>
            <a:solidFill>
              <a:schemeClr val="tx1"/>
            </a:solidFill>
          </a:ln>
        </p:spPr>
        <p:txBody>
          <a:bodyPr>
            <a:normAutofit/>
          </a:bodyPr>
          <a:lstStyle/>
          <a:p>
            <a:r>
              <a:rPr lang="en-US" sz="2400" dirty="0">
                <a:latin typeface="Times New Roman" panose="02020603050405020304" pitchFamily="18" charset="0"/>
                <a:cs typeface="Times New Roman" panose="02020603050405020304" pitchFamily="18" charset="0"/>
              </a:rPr>
              <a:t>MARKETING STRATEGIES OF INSURANCE COMPANIES</a:t>
            </a:r>
          </a:p>
        </p:txBody>
      </p:sp>
      <p:sp>
        <p:nvSpPr>
          <p:cNvPr id="3" name="Content Placeholder 2"/>
          <p:cNvSpPr>
            <a:spLocks noGrp="1"/>
          </p:cNvSpPr>
          <p:nvPr>
            <p:ph idx="1"/>
          </p:nvPr>
        </p:nvSpPr>
        <p:spPr>
          <a:xfrm>
            <a:off x="457200" y="1143000"/>
            <a:ext cx="8229600" cy="4983163"/>
          </a:xfrm>
          <a:ln>
            <a:solidFill>
              <a:schemeClr val="tx1"/>
            </a:solidFill>
          </a:ln>
        </p:spPr>
        <p:txBody>
          <a:bodyPr>
            <a:normAutofit lnSpcReduction="10000"/>
          </a:bodyPr>
          <a:lstStyle/>
          <a:p>
            <a:pPr>
              <a:buNone/>
            </a:pPr>
            <a:r>
              <a:rPr lang="en-US" sz="1800" dirty="0">
                <a:latin typeface="Times New Roman" panose="02020603050405020304" pitchFamily="18" charset="0"/>
                <a:cs typeface="Times New Roman" panose="02020603050405020304" pitchFamily="18" charset="0"/>
              </a:rPr>
              <a:t>Insurance companies marketing strategy involve </a:t>
            </a:r>
            <a:r>
              <a:rPr lang="en-US" sz="1800" dirty="0" err="1">
                <a:latin typeface="Times New Roman" panose="02020603050405020304" pitchFamily="18" charset="0"/>
                <a:cs typeface="Times New Roman" panose="02020603050405020304" pitchFamily="18" charset="0"/>
              </a:rPr>
              <a:t>mobilising</a:t>
            </a:r>
            <a:r>
              <a:rPr lang="en-US" sz="1800" dirty="0">
                <a:latin typeface="Times New Roman" panose="02020603050405020304" pitchFamily="18" charset="0"/>
                <a:cs typeface="Times New Roman" panose="02020603050405020304" pitchFamily="18" charset="0"/>
              </a:rPr>
              <a:t> and </a:t>
            </a:r>
            <a:r>
              <a:rPr lang="en-US" sz="1800" dirty="0" err="1">
                <a:latin typeface="Times New Roman" panose="02020603050405020304" pitchFamily="18" charset="0"/>
                <a:cs typeface="Times New Roman" panose="02020603050405020304" pitchFamily="18" charset="0"/>
              </a:rPr>
              <a:t>utilising</a:t>
            </a:r>
            <a:r>
              <a:rPr lang="en-US" sz="1800" dirty="0">
                <a:latin typeface="Times New Roman" panose="02020603050405020304" pitchFamily="18" charset="0"/>
                <a:cs typeface="Times New Roman" panose="02020603050405020304" pitchFamily="18" charset="0"/>
              </a:rPr>
              <a:t> its intangible or invisible assets which will enable the company to:</a:t>
            </a:r>
          </a:p>
          <a:p>
            <a:pPr>
              <a:buAutoNum type="arabicPeriod"/>
            </a:pPr>
            <a:r>
              <a:rPr lang="en-US" sz="1800" dirty="0">
                <a:latin typeface="Times New Roman" panose="02020603050405020304" pitchFamily="18" charset="0"/>
                <a:cs typeface="Times New Roman" panose="02020603050405020304" pitchFamily="18" charset="0"/>
              </a:rPr>
              <a:t>Develop customer relationship that retains the loyalty of existing customers and enable new customer segment and market areas to be served effectively and efficiently.</a:t>
            </a:r>
          </a:p>
          <a:p>
            <a:pPr>
              <a:buAutoNum type="arabicPeriod"/>
            </a:pPr>
            <a:r>
              <a:rPr lang="en-US" sz="1800" dirty="0">
                <a:latin typeface="Times New Roman" panose="02020603050405020304" pitchFamily="18" charset="0"/>
                <a:cs typeface="Times New Roman" panose="02020603050405020304" pitchFamily="18" charset="0"/>
              </a:rPr>
              <a:t>Introduce new and innovative products and services desired by targeted customer segment.</a:t>
            </a:r>
          </a:p>
          <a:p>
            <a:pPr>
              <a:buAutoNum type="arabicPeriod"/>
            </a:pPr>
            <a:r>
              <a:rPr lang="en-US" sz="1800" dirty="0">
                <a:latin typeface="Times New Roman" panose="02020603050405020304" pitchFamily="18" charset="0"/>
                <a:cs typeface="Times New Roman" panose="02020603050405020304" pitchFamily="18" charset="0"/>
              </a:rPr>
              <a:t>Produce </a:t>
            </a:r>
            <a:r>
              <a:rPr lang="en-US" sz="1800" dirty="0" err="1">
                <a:latin typeface="Times New Roman" panose="02020603050405020304" pitchFamily="18" charset="0"/>
                <a:cs typeface="Times New Roman" panose="02020603050405020304" pitchFamily="18" charset="0"/>
              </a:rPr>
              <a:t>customised</a:t>
            </a:r>
            <a:r>
              <a:rPr lang="en-US" sz="1800" dirty="0">
                <a:latin typeface="Times New Roman" panose="02020603050405020304" pitchFamily="18" charset="0"/>
                <a:cs typeface="Times New Roman" panose="02020603050405020304" pitchFamily="18" charset="0"/>
              </a:rPr>
              <a:t> high quality products and service at low cost and with short lead times.</a:t>
            </a:r>
          </a:p>
          <a:p>
            <a:pPr>
              <a:buAutoNum type="arabicPeriod"/>
            </a:pPr>
            <a:r>
              <a:rPr lang="en-US" sz="1800" dirty="0" err="1">
                <a:latin typeface="Times New Roman" panose="02020603050405020304" pitchFamily="18" charset="0"/>
                <a:cs typeface="Times New Roman" panose="02020603050405020304" pitchFamily="18" charset="0"/>
              </a:rPr>
              <a:t>Mobilise</a:t>
            </a:r>
            <a:r>
              <a:rPr lang="en-US" sz="1800" dirty="0">
                <a:latin typeface="Times New Roman" panose="02020603050405020304" pitchFamily="18" charset="0"/>
                <a:cs typeface="Times New Roman" panose="02020603050405020304" pitchFamily="18" charset="0"/>
              </a:rPr>
              <a:t> employee skills and motivation for continuous improvement in process capabilities , quality and response times.</a:t>
            </a:r>
          </a:p>
          <a:p>
            <a:pPr>
              <a:buAutoNum type="arabicPeriod"/>
            </a:pPr>
            <a:r>
              <a:rPr lang="en-US" sz="1800" dirty="0">
                <a:latin typeface="Times New Roman" panose="02020603050405020304" pitchFamily="18" charset="0"/>
                <a:cs typeface="Times New Roman" panose="02020603050405020304" pitchFamily="18" charset="0"/>
              </a:rPr>
              <a:t>Deploy information technology ,databases and systems in an optimum manner.</a:t>
            </a:r>
          </a:p>
          <a:p>
            <a:pPr>
              <a:buNone/>
            </a:pPr>
            <a:r>
              <a:rPr lang="en-US" sz="1800" dirty="0">
                <a:latin typeface="Times New Roman" panose="02020603050405020304" pitchFamily="18" charset="0"/>
                <a:cs typeface="Times New Roman" panose="02020603050405020304" pitchFamily="18" charset="0"/>
              </a:rPr>
              <a:t>The marketing strategy cannot be taken up in isolation. Major elements of the organization- structure, systems, processes, employee, </a:t>
            </a:r>
            <a:r>
              <a:rPr lang="en-US" sz="1800" dirty="0" err="1">
                <a:latin typeface="Times New Roman" panose="02020603050405020304" pitchFamily="18" charset="0"/>
                <a:cs typeface="Times New Roman" panose="02020603050405020304" pitchFamily="18" charset="0"/>
              </a:rPr>
              <a:t>org.cultures</a:t>
            </a:r>
            <a:r>
              <a:rPr lang="en-US" sz="1800" dirty="0">
                <a:latin typeface="Times New Roman" panose="02020603050405020304" pitchFamily="18" charset="0"/>
                <a:cs typeface="Times New Roman" panose="02020603050405020304" pitchFamily="18" charset="0"/>
              </a:rPr>
              <a:t> and shared values should be incorporated in the  implementation of the strategy.</a:t>
            </a:r>
          </a:p>
          <a:p>
            <a:pPr>
              <a:buNone/>
            </a:pPr>
            <a:r>
              <a:rPr lang="en-US" sz="1800" dirty="0">
                <a:latin typeface="Times New Roman" panose="02020603050405020304" pitchFamily="18" charset="0"/>
                <a:cs typeface="Times New Roman" panose="02020603050405020304" pitchFamily="18" charset="0"/>
              </a:rPr>
              <a:t>It must also consider </a:t>
            </a:r>
            <a:r>
              <a:rPr lang="en-US" sz="1800" dirty="0" err="1">
                <a:latin typeface="Times New Roman" panose="02020603050405020304" pitchFamily="18" charset="0"/>
                <a:cs typeface="Times New Roman" panose="02020603050405020304" pitchFamily="18" charset="0"/>
              </a:rPr>
              <a:t>disaggregative</a:t>
            </a:r>
            <a:r>
              <a:rPr lang="en-US" sz="1800" dirty="0">
                <a:latin typeface="Times New Roman" panose="02020603050405020304" pitchFamily="18" charset="0"/>
                <a:cs typeface="Times New Roman" panose="02020603050405020304" pitchFamily="18" charset="0"/>
              </a:rPr>
              <a:t> and aggregative aspects of the business value design of the company </a:t>
            </a:r>
            <a:r>
              <a:rPr lang="en-US" sz="1800" dirty="0" err="1">
                <a:latin typeface="Times New Roman" panose="02020603050405020304" pitchFamily="18" charset="0"/>
                <a:cs typeface="Times New Roman" panose="02020603050405020304" pitchFamily="18" charset="0"/>
              </a:rPr>
              <a:t>etc</a:t>
            </a:r>
            <a:endParaRPr lang="en-US" sz="1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heel(1)">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ln>
            <a:solidFill>
              <a:schemeClr val="tx1"/>
            </a:solidFill>
          </a:ln>
        </p:spPr>
        <p:txBody>
          <a:bodyPr>
            <a:normAutofit fontScale="90000"/>
          </a:bodyPr>
          <a:lstStyle/>
          <a:p>
            <a:r>
              <a:rPr lang="en-US" sz="2400" dirty="0">
                <a:latin typeface="Times New Roman" panose="02020603050405020304" pitchFamily="18" charset="0"/>
                <a:cs typeface="Times New Roman" panose="02020603050405020304" pitchFamily="18" charset="0"/>
              </a:rPr>
              <a:t>MARKETING STRATEGIES OF SOME INSURANCE PLAYERS</a:t>
            </a:r>
          </a:p>
        </p:txBody>
      </p:sp>
      <p:sp>
        <p:nvSpPr>
          <p:cNvPr id="3" name="Content Placeholder 2"/>
          <p:cNvSpPr>
            <a:spLocks noGrp="1"/>
          </p:cNvSpPr>
          <p:nvPr>
            <p:ph idx="1"/>
          </p:nvPr>
        </p:nvSpPr>
        <p:spPr>
          <a:xfrm>
            <a:off x="457200" y="1295400"/>
            <a:ext cx="8229600" cy="4830763"/>
          </a:xfrm>
          <a:ln>
            <a:solidFill>
              <a:schemeClr val="tx1"/>
            </a:solidFill>
          </a:ln>
        </p:spPr>
        <p:txBody>
          <a:bodyPr>
            <a:normAutofit/>
          </a:bodyPr>
          <a:lstStyle/>
          <a:p>
            <a:pPr>
              <a:buNone/>
            </a:pPr>
            <a:r>
              <a:rPr lang="en-US" sz="1800" dirty="0" err="1">
                <a:latin typeface="Times New Roman" panose="02020603050405020304" pitchFamily="18" charset="0"/>
                <a:cs typeface="Times New Roman" panose="02020603050405020304" pitchFamily="18" charset="0"/>
              </a:rPr>
              <a:t>Punchline</a:t>
            </a:r>
            <a:r>
              <a:rPr lang="en-US" sz="1800" dirty="0">
                <a:latin typeface="Times New Roman" panose="02020603050405020304" pitchFamily="18" charset="0"/>
                <a:cs typeface="Times New Roman" panose="02020603050405020304" pitchFamily="18" charset="0"/>
              </a:rPr>
              <a:t> of Some Players</a:t>
            </a:r>
          </a:p>
          <a:p>
            <a:r>
              <a:rPr lang="en-US" sz="1800" dirty="0">
                <a:latin typeface="Times New Roman" panose="02020603050405020304" pitchFamily="18" charset="0"/>
                <a:cs typeface="Times New Roman" panose="02020603050405020304" pitchFamily="18" charset="0"/>
              </a:rPr>
              <a:t>LIC – Life is Beautiful</a:t>
            </a:r>
          </a:p>
          <a:p>
            <a:pPr>
              <a:buNone/>
            </a:pP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Jindgi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sath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jindgi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baad</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bhi</a:t>
            </a:r>
            <a:r>
              <a:rPr lang="en-US" sz="1800" dirty="0">
                <a:latin typeface="Times New Roman" panose="02020603050405020304" pitchFamily="18" charset="0"/>
                <a:cs typeface="Times New Roman" panose="02020603050405020304" pitchFamily="18" charset="0"/>
              </a:rPr>
              <a:t>    </a:t>
            </a:r>
          </a:p>
          <a:p>
            <a:r>
              <a:rPr lang="en-US" sz="1800" dirty="0">
                <a:latin typeface="Times New Roman" panose="02020603050405020304" pitchFamily="18" charset="0"/>
                <a:cs typeface="Times New Roman" panose="02020603050405020304" pitchFamily="18" charset="0"/>
              </a:rPr>
              <a:t>Birla Sun Life insurance – Your Dreams, Our Commitment</a:t>
            </a:r>
          </a:p>
          <a:p>
            <a:r>
              <a:rPr lang="en-US" sz="1800" dirty="0">
                <a:latin typeface="Times New Roman" panose="02020603050405020304" pitchFamily="18" charset="0"/>
                <a:cs typeface="Times New Roman" panose="02020603050405020304" pitchFamily="18" charset="0"/>
              </a:rPr>
              <a:t>ICICI Prudential Life Insurance – We cover you at every step in life</a:t>
            </a:r>
          </a:p>
          <a:p>
            <a:r>
              <a:rPr lang="en-US" sz="1800" dirty="0">
                <a:latin typeface="Times New Roman" panose="02020603050405020304" pitchFamily="18" charset="0"/>
                <a:cs typeface="Times New Roman" panose="02020603050405020304" pitchFamily="18" charset="0"/>
              </a:rPr>
              <a:t>HDFC Standard Life Insurance – Making Life Easier for you</a:t>
            </a:r>
          </a:p>
          <a:p>
            <a:r>
              <a:rPr lang="en-US" sz="1800" dirty="0">
                <a:latin typeface="Times New Roman" panose="02020603050405020304" pitchFamily="18" charset="0"/>
                <a:cs typeface="Times New Roman" panose="02020603050405020304" pitchFamily="18" charset="0"/>
              </a:rPr>
              <a:t>OM </a:t>
            </a:r>
            <a:r>
              <a:rPr lang="en-US" sz="1800" dirty="0" err="1">
                <a:latin typeface="Times New Roman" panose="02020603050405020304" pitchFamily="18" charset="0"/>
                <a:cs typeface="Times New Roman" panose="02020603050405020304" pitchFamily="18" charset="0"/>
              </a:rPr>
              <a:t>Kotak</a:t>
            </a:r>
            <a:r>
              <a:rPr lang="en-US" sz="1800" dirty="0">
                <a:latin typeface="Times New Roman" panose="02020603050405020304" pitchFamily="18" charset="0"/>
                <a:cs typeface="Times New Roman" panose="02020603050405020304" pitchFamily="18" charset="0"/>
              </a:rPr>
              <a:t> Mahindra Life Insurance – </a:t>
            </a:r>
            <a:r>
              <a:rPr lang="en-US" sz="1800" dirty="0" err="1">
                <a:latin typeface="Times New Roman" panose="02020603050405020304" pitchFamily="18" charset="0"/>
                <a:cs typeface="Times New Roman" panose="02020603050405020304" pitchFamily="18" charset="0"/>
              </a:rPr>
              <a:t>Jeeni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Azaadi</a:t>
            </a:r>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ING </a:t>
            </a:r>
            <a:r>
              <a:rPr lang="en-US" sz="1800" dirty="0" err="1">
                <a:latin typeface="Times New Roman" panose="02020603050405020304" pitchFamily="18" charset="0"/>
                <a:cs typeface="Times New Roman" panose="02020603050405020304" pitchFamily="18" charset="0"/>
              </a:rPr>
              <a:t>Vysya</a:t>
            </a:r>
            <a:r>
              <a:rPr lang="en-US" sz="1800" dirty="0">
                <a:latin typeface="Times New Roman" panose="02020603050405020304" pitchFamily="18" charset="0"/>
                <a:cs typeface="Times New Roman" panose="02020603050405020304" pitchFamily="18" charset="0"/>
              </a:rPr>
              <a:t> Life Insurance – Adding life to insurance</a:t>
            </a:r>
          </a:p>
          <a:p>
            <a:r>
              <a:rPr lang="en-US" sz="1800" dirty="0">
                <a:latin typeface="Times New Roman" panose="02020603050405020304" pitchFamily="18" charset="0"/>
                <a:cs typeface="Times New Roman" panose="02020603050405020304" pitchFamily="18" charset="0"/>
              </a:rPr>
              <a:t>TATA AIG Life Insurance – With you always</a:t>
            </a:r>
          </a:p>
          <a:p>
            <a:r>
              <a:rPr lang="en-US" sz="1800" dirty="0">
                <a:latin typeface="Times New Roman" panose="02020603050405020304" pitchFamily="18" charset="0"/>
                <a:cs typeface="Times New Roman" panose="02020603050405020304" pitchFamily="18" charset="0"/>
              </a:rPr>
              <a:t>Max New York Life Insurance- Your partner for life</a:t>
            </a:r>
          </a:p>
          <a:p>
            <a:r>
              <a:rPr lang="en-US" sz="1800" dirty="0">
                <a:latin typeface="Times New Roman" panose="02020603050405020304" pitchFamily="18" charset="0"/>
                <a:cs typeface="Times New Roman" panose="02020603050405020304" pitchFamily="18" charset="0"/>
              </a:rPr>
              <a:t>Bajaj Allianz – We cover almost everything</a:t>
            </a:r>
          </a:p>
          <a:p>
            <a:r>
              <a:rPr lang="en-US" sz="1800" dirty="0">
                <a:latin typeface="Times New Roman" panose="02020603050405020304" pitchFamily="18" charset="0"/>
                <a:cs typeface="Times New Roman" panose="02020603050405020304" pitchFamily="18" charset="0"/>
              </a:rPr>
              <a:t>AMP </a:t>
            </a:r>
            <a:r>
              <a:rPr lang="en-US" sz="1800" dirty="0" err="1">
                <a:latin typeface="Times New Roman" panose="02020603050405020304" pitchFamily="18" charset="0"/>
                <a:cs typeface="Times New Roman" panose="02020603050405020304" pitchFamily="18" charset="0"/>
              </a:rPr>
              <a:t>Sanmar</a:t>
            </a:r>
            <a:r>
              <a:rPr lang="en-US" sz="1800" dirty="0">
                <a:latin typeface="Times New Roman" panose="02020603050405020304" pitchFamily="18" charset="0"/>
                <a:cs typeface="Times New Roman" panose="02020603050405020304" pitchFamily="18" charset="0"/>
              </a:rPr>
              <a:t> – Creating better futures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2000"/>
                                        <p:tgtEl>
                                          <p:spTgt spid="3">
                                            <p:txEl>
                                              <p:pRg st="1" end="1"/>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heel(1)">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wipe(down)">
                                      <p:cBhvr>
                                        <p:cTn id="53" dur="500"/>
                                        <p:tgtEl>
                                          <p:spTgt spid="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1" presetClass="entr" presetSubtype="1" fill="hold"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wheel(1)">
                                      <p:cBhvr>
                                        <p:cTn id="58" dur="20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circle(in)">
                                      <p:cBhvr>
                                        <p:cTn id="63" dur="2000"/>
                                        <p:tgtEl>
                                          <p:spTgt spid="3">
                                            <p:txEl>
                                              <p:pRg st="10" end="1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ln>
            <a:solidFill>
              <a:schemeClr val="accent1"/>
            </a:solidFill>
          </a:ln>
        </p:spPr>
        <p:txBody>
          <a:bodyPr/>
          <a:lstStyle/>
          <a:p>
            <a:r>
              <a:rPr lang="en-US" dirty="0">
                <a:latin typeface="Times New Roman" panose="02020603050405020304" pitchFamily="18" charset="0"/>
                <a:cs typeface="Times New Roman" panose="02020603050405020304" pitchFamily="18" charset="0"/>
              </a:rPr>
              <a:t>DEFINITION OF SERVICE</a:t>
            </a:r>
          </a:p>
        </p:txBody>
      </p:sp>
      <p:sp>
        <p:nvSpPr>
          <p:cNvPr id="3" name="Content Placeholder 2"/>
          <p:cNvSpPr>
            <a:spLocks noGrp="1"/>
          </p:cNvSpPr>
          <p:nvPr>
            <p:ph idx="1"/>
          </p:nvPr>
        </p:nvSpPr>
        <p:spPr>
          <a:ln>
            <a:solidFill>
              <a:schemeClr val="tx1"/>
            </a:solidFill>
          </a:ln>
        </p:spPr>
        <p:txBody>
          <a:bodyPr>
            <a:normAutofit/>
          </a:bodyPr>
          <a:lstStyle/>
          <a:p>
            <a:r>
              <a:rPr lang="en-US" sz="2800" dirty="0">
                <a:latin typeface="Times New Roman" panose="02020603050405020304" pitchFamily="18" charset="0"/>
                <a:cs typeface="Times New Roman" panose="02020603050405020304" pitchFamily="18" charset="0"/>
              </a:rPr>
              <a:t>According to Philip Kotler, a service is an action or benefit that one party can offer to another, which is essentially intangible and does not result in the ownership of anything.</a:t>
            </a:r>
          </a:p>
          <a:p>
            <a:r>
              <a:rPr lang="en-US" sz="2800" dirty="0">
                <a:latin typeface="Times New Roman" panose="02020603050405020304" pitchFamily="18" charset="0"/>
                <a:cs typeface="Times New Roman" panose="02020603050405020304" pitchFamily="18" charset="0"/>
              </a:rPr>
              <a:t> Its production may or may not be tied to a physical product.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normAutofit/>
          </a:bodyPr>
          <a:lstStyle/>
          <a:p>
            <a:r>
              <a:rPr lang="en-US" sz="3200" dirty="0">
                <a:latin typeface="Times New Roman" panose="02020603050405020304" pitchFamily="18" charset="0"/>
                <a:cs typeface="Times New Roman" panose="02020603050405020304" pitchFamily="18" charset="0"/>
              </a:rPr>
              <a:t>Marketing of Insurance Products</a:t>
            </a:r>
          </a:p>
        </p:txBody>
      </p:sp>
      <p:sp>
        <p:nvSpPr>
          <p:cNvPr id="3" name="Content Placeholder 2"/>
          <p:cNvSpPr>
            <a:spLocks noGrp="1"/>
          </p:cNvSpPr>
          <p:nvPr>
            <p:ph idx="1"/>
          </p:nvPr>
        </p:nvSpPr>
        <p:spPr/>
        <p:txBody>
          <a:bodyPr>
            <a:normAutofit/>
          </a:bodyPr>
          <a:lstStyle/>
          <a:p>
            <a:pPr>
              <a:buNone/>
            </a:pPr>
            <a:r>
              <a:rPr lang="en-US" sz="2000" dirty="0">
                <a:latin typeface="Times New Roman" panose="02020603050405020304" pitchFamily="18" charset="0"/>
                <a:cs typeface="Times New Roman" panose="02020603050405020304" pitchFamily="18" charset="0"/>
              </a:rPr>
              <a:t>The future of insurance marketing is likely to be influenced by 3 new</a:t>
            </a:r>
          </a:p>
          <a:p>
            <a:pPr>
              <a:buNone/>
            </a:pPr>
            <a:r>
              <a:rPr lang="en-US" sz="2000" dirty="0">
                <a:latin typeface="Times New Roman" panose="02020603050405020304" pitchFamily="18" charset="0"/>
                <a:cs typeface="Times New Roman" panose="02020603050405020304" pitchFamily="18" charset="0"/>
              </a:rPr>
              <a:t>developments :</a:t>
            </a:r>
          </a:p>
          <a:p>
            <a:pPr marL="514350" indent="-514350">
              <a:buAutoNum type="arabicPeriod"/>
            </a:pPr>
            <a:r>
              <a:rPr lang="en-US" sz="2000" dirty="0">
                <a:latin typeface="Times New Roman" panose="02020603050405020304" pitchFamily="18" charset="0"/>
                <a:cs typeface="Times New Roman" panose="02020603050405020304" pitchFamily="18" charset="0"/>
              </a:rPr>
              <a:t>The convergence of financial services</a:t>
            </a:r>
          </a:p>
          <a:p>
            <a:pPr marL="514350" indent="-514350">
              <a:buAutoNum type="arabicPeriod"/>
            </a:pPr>
            <a:r>
              <a:rPr lang="en-US" sz="2000" dirty="0">
                <a:latin typeface="Times New Roman" panose="02020603050405020304" pitchFamily="18" charset="0"/>
                <a:cs typeface="Times New Roman" panose="02020603050405020304" pitchFamily="18" charset="0"/>
              </a:rPr>
              <a:t>Rise of E-commerce and</a:t>
            </a:r>
          </a:p>
          <a:p>
            <a:pPr marL="514350" indent="-514350">
              <a:buAutoNum type="arabicPeriod"/>
            </a:pPr>
            <a:r>
              <a:rPr lang="en-US" sz="2000" dirty="0">
                <a:latin typeface="Times New Roman" panose="02020603050405020304" pitchFamily="18" charset="0"/>
                <a:cs typeface="Times New Roman" panose="02020603050405020304" pitchFamily="18" charset="0"/>
              </a:rPr>
              <a:t> The emergence of new distribution channels</a:t>
            </a:r>
          </a:p>
          <a:p>
            <a:pPr marL="514350" indent="-514350">
              <a:buNone/>
            </a:pPr>
            <a:r>
              <a:rPr lang="en-US" sz="2000" dirty="0">
                <a:latin typeface="Times New Roman" panose="02020603050405020304" pitchFamily="18" charset="0"/>
                <a:cs typeface="Times New Roman" panose="02020603050405020304" pitchFamily="18" charset="0"/>
              </a:rPr>
              <a:t>The marketing strategies for the players would be significantly influenced by the value propositions of time and cost reduction, effective Customer Relationship Management(CRM) and profitability.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heel(1)">
                                      <p:cBhvr>
                                        <p:cTn id="20" dur="2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ln>
            <a:solidFill>
              <a:schemeClr val="tx1"/>
            </a:solidFill>
          </a:ln>
        </p:spPr>
        <p:txBody>
          <a:bodyPr>
            <a:normAutofit/>
          </a:bodyPr>
          <a:lstStyle/>
          <a:p>
            <a:r>
              <a:rPr lang="en-US" sz="2800" dirty="0">
                <a:latin typeface="Times New Roman" panose="02020603050405020304" pitchFamily="18" charset="0"/>
                <a:cs typeface="Times New Roman" panose="02020603050405020304" pitchFamily="18" charset="0"/>
              </a:rPr>
              <a:t>ISSUES IN INSURANCE MARKETING</a:t>
            </a:r>
          </a:p>
        </p:txBody>
      </p:sp>
      <p:sp>
        <p:nvSpPr>
          <p:cNvPr id="3" name="Content Placeholder 2"/>
          <p:cNvSpPr>
            <a:spLocks noGrp="1"/>
          </p:cNvSpPr>
          <p:nvPr>
            <p:ph idx="1"/>
          </p:nvPr>
        </p:nvSpPr>
        <p:spPr>
          <a:xfrm>
            <a:off x="457200" y="1219200"/>
            <a:ext cx="8229600" cy="4906963"/>
          </a:xfrm>
          <a:ln>
            <a:solidFill>
              <a:schemeClr val="tx1"/>
            </a:solidFill>
          </a:ln>
        </p:spPr>
        <p:txBody>
          <a:bodyPr>
            <a:normAutofit/>
          </a:bodyPr>
          <a:lstStyle/>
          <a:p>
            <a:pPr>
              <a:buNone/>
            </a:pPr>
            <a:r>
              <a:rPr lang="en-US" sz="2000" dirty="0">
                <a:latin typeface="Times New Roman" panose="02020603050405020304" pitchFamily="18" charset="0"/>
                <a:cs typeface="Times New Roman" panose="02020603050405020304" pitchFamily="18" charset="0"/>
              </a:rPr>
              <a:t>The peculiar nature of the insurance industry creates implementation of marketing strategy a difficult task in the following ways:</a:t>
            </a:r>
          </a:p>
          <a:p>
            <a:pPr marL="457200" indent="-457200">
              <a:buAutoNum type="arabicPeriod"/>
            </a:pPr>
            <a:r>
              <a:rPr lang="en-US" sz="2000" dirty="0">
                <a:latin typeface="Times New Roman" panose="02020603050405020304" pitchFamily="18" charset="0"/>
                <a:cs typeface="Times New Roman" panose="02020603050405020304" pitchFamily="18" charset="0"/>
              </a:rPr>
              <a:t>Insurance is unpatented, subjective, requires prior experience and physical evidence is difficult to establish.</a:t>
            </a:r>
          </a:p>
          <a:p>
            <a:pPr marL="457200" indent="-457200">
              <a:buAutoNum type="arabicPeriod"/>
            </a:pPr>
            <a:r>
              <a:rPr lang="en-US" sz="2000" dirty="0">
                <a:latin typeface="Times New Roman" panose="02020603050405020304" pitchFamily="18" charset="0"/>
                <a:cs typeface="Times New Roman" panose="02020603050405020304" pitchFamily="18" charset="0"/>
              </a:rPr>
              <a:t>There is a involvement of customers in production of services, mass production is impossible.</a:t>
            </a:r>
          </a:p>
          <a:p>
            <a:pPr marL="457200" indent="-457200">
              <a:buAutoNum type="arabicPeriod"/>
            </a:pPr>
            <a:r>
              <a:rPr lang="en-US" sz="2000" dirty="0">
                <a:latin typeface="Times New Roman" panose="02020603050405020304" pitchFamily="18" charset="0"/>
                <a:cs typeface="Times New Roman" panose="02020603050405020304" pitchFamily="18" charset="0"/>
              </a:rPr>
              <a:t>The services cannot be inventoried and </a:t>
            </a:r>
            <a:r>
              <a:rPr lang="en-US" sz="2000" dirty="0" err="1">
                <a:latin typeface="Times New Roman" panose="02020603050405020304" pitchFamily="18" charset="0"/>
                <a:cs typeface="Times New Roman" panose="02020603050405020304" pitchFamily="18" charset="0"/>
              </a:rPr>
              <a:t>standardised</a:t>
            </a:r>
            <a:r>
              <a:rPr lang="en-US" sz="2000"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circle(in)">
                                      <p:cBhvr>
                                        <p:cTn id="14" dur="2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1)">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ln>
            <a:solidFill>
              <a:schemeClr val="tx1"/>
            </a:solidFill>
          </a:ln>
        </p:spPr>
        <p:txBody>
          <a:bodyPr>
            <a:normAutofit fontScale="90000"/>
          </a:bodyPr>
          <a:lstStyle/>
          <a:p>
            <a:r>
              <a:rPr lang="en-US" sz="2400" dirty="0">
                <a:latin typeface="Times New Roman" panose="02020603050405020304" pitchFamily="18" charset="0"/>
                <a:cs typeface="Times New Roman" panose="02020603050405020304" pitchFamily="18" charset="0"/>
              </a:rPr>
              <a:t>CRITICAL SUCCESS FACTORS FOR INSURANCE PLAYERS</a:t>
            </a:r>
          </a:p>
        </p:txBody>
      </p:sp>
      <p:sp>
        <p:nvSpPr>
          <p:cNvPr id="3" name="Content Placeholder 2"/>
          <p:cNvSpPr>
            <a:spLocks noGrp="1"/>
          </p:cNvSpPr>
          <p:nvPr>
            <p:ph idx="1"/>
          </p:nvPr>
        </p:nvSpPr>
        <p:spPr>
          <a:xfrm>
            <a:off x="457200" y="1295400"/>
            <a:ext cx="8229600" cy="4830763"/>
          </a:xfrm>
          <a:ln>
            <a:solidFill>
              <a:schemeClr val="tx1"/>
            </a:solidFill>
          </a:ln>
        </p:spPr>
        <p:txBody>
          <a:bodyPr>
            <a:normAutofit fontScale="77500" lnSpcReduction="20000"/>
          </a:bodyPr>
          <a:lstStyle/>
          <a:p>
            <a:pPr marL="514350" indent="-514350">
              <a:buAutoNum type="arabicPeriod"/>
            </a:pPr>
            <a:r>
              <a:rPr lang="en-US" dirty="0">
                <a:latin typeface="Times New Roman" panose="02020603050405020304" pitchFamily="18" charset="0"/>
                <a:cs typeface="Times New Roman" panose="02020603050405020304" pitchFamily="18" charset="0"/>
              </a:rPr>
              <a:t>Change in the attitude of the population (insurance- tax saving tool)</a:t>
            </a:r>
          </a:p>
          <a:p>
            <a:pPr marL="514350" indent="-514350">
              <a:buAutoNum type="arabicPeriod"/>
            </a:pPr>
            <a:r>
              <a:rPr lang="en-US" dirty="0">
                <a:latin typeface="Times New Roman" panose="02020603050405020304" pitchFamily="18" charset="0"/>
                <a:cs typeface="Times New Roman" panose="02020603050405020304" pitchFamily="18" charset="0"/>
              </a:rPr>
              <a:t>Open and transparent environment created under the IRDA</a:t>
            </a:r>
          </a:p>
          <a:p>
            <a:pPr marL="514350" indent="-514350">
              <a:buAutoNum type="arabicPeriod"/>
            </a:pPr>
            <a:r>
              <a:rPr lang="en-US" dirty="0">
                <a:latin typeface="Times New Roman" panose="02020603050405020304" pitchFamily="18" charset="0"/>
                <a:cs typeface="Times New Roman" panose="02020603050405020304" pitchFamily="18" charset="0"/>
              </a:rPr>
              <a:t>Well established distribution network</a:t>
            </a:r>
          </a:p>
          <a:p>
            <a:pPr marL="514350" indent="-514350">
              <a:buAutoNum type="arabicPeriod"/>
            </a:pPr>
            <a:r>
              <a:rPr lang="en-US" dirty="0">
                <a:latin typeface="Times New Roman" panose="02020603050405020304" pitchFamily="18" charset="0"/>
                <a:cs typeface="Times New Roman" panose="02020603050405020304" pitchFamily="18" charset="0"/>
              </a:rPr>
              <a:t>Trained professionals to build and sell the product</a:t>
            </a:r>
          </a:p>
          <a:p>
            <a:pPr marL="514350" indent="-514350">
              <a:buAutoNum type="arabicPeriod"/>
            </a:pPr>
            <a:r>
              <a:rPr lang="en-US" dirty="0">
                <a:latin typeface="Times New Roman" panose="02020603050405020304" pitchFamily="18" charset="0"/>
                <a:cs typeface="Times New Roman" panose="02020603050405020304" pitchFamily="18" charset="0"/>
              </a:rPr>
              <a:t>Rational approach to the investment criteria (IRDA framed guidelines- inv pattern –players –social obligation)</a:t>
            </a:r>
          </a:p>
          <a:p>
            <a:pPr marL="514350" indent="-514350">
              <a:buAutoNum type="arabicPeriod"/>
            </a:pPr>
            <a:r>
              <a:rPr lang="en-US" dirty="0">
                <a:latin typeface="Times New Roman" panose="02020603050405020304" pitchFamily="18" charset="0"/>
                <a:cs typeface="Times New Roman" panose="02020603050405020304" pitchFamily="18" charset="0"/>
              </a:rPr>
              <a:t>Stringent accounting practice to prevent failures amongst the insurers</a:t>
            </a:r>
          </a:p>
          <a:p>
            <a:pPr marL="514350" indent="-514350">
              <a:buAutoNum type="arabicPeriod"/>
            </a:pPr>
            <a:r>
              <a:rPr lang="en-US" dirty="0">
                <a:latin typeface="Times New Roman" panose="02020603050405020304" pitchFamily="18" charset="0"/>
                <a:cs typeface="Times New Roman" panose="02020603050405020304" pitchFamily="18" charset="0"/>
              </a:rPr>
              <a:t>Level playing field at all stages of development in the sector for all the players</a:t>
            </a:r>
          </a:p>
          <a:p>
            <a:pPr marL="514350" indent="-514350">
              <a:buAutoNum type="arabicPeriod"/>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heel(1)">
                                      <p:cBhvr>
                                        <p:cTn id="30" dur="2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heel(1)">
                                      <p:cBhvr>
                                        <p:cTn id="39"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ln>
            <a:solidFill>
              <a:schemeClr val="tx1"/>
            </a:solidFill>
          </a:ln>
        </p:spPr>
        <p:txBody>
          <a:bodyPr>
            <a:normAutofit/>
          </a:bodyPr>
          <a:lstStyle/>
          <a:p>
            <a:r>
              <a:rPr lang="en-US" sz="3200" dirty="0">
                <a:latin typeface="Times New Roman" panose="02020603050405020304" pitchFamily="18" charset="0"/>
                <a:cs typeface="Times New Roman" panose="02020603050405020304" pitchFamily="18" charset="0"/>
              </a:rPr>
              <a:t>MARKETING MIX</a:t>
            </a:r>
          </a:p>
        </p:txBody>
      </p:sp>
      <p:sp>
        <p:nvSpPr>
          <p:cNvPr id="3" name="Content Placeholder 2"/>
          <p:cNvSpPr>
            <a:spLocks noGrp="1"/>
          </p:cNvSpPr>
          <p:nvPr>
            <p:ph idx="1"/>
          </p:nvPr>
        </p:nvSpPr>
        <p:spPr>
          <a:xfrm>
            <a:off x="457200" y="1295400"/>
            <a:ext cx="8229600" cy="4830763"/>
          </a:xfrm>
          <a:ln>
            <a:solidFill>
              <a:schemeClr val="tx1"/>
            </a:solidFill>
          </a:ln>
        </p:spPr>
        <p:txBody>
          <a:bodyPr>
            <a:normAutofit/>
          </a:bodyPr>
          <a:lstStyle/>
          <a:p>
            <a:pPr>
              <a:buNone/>
            </a:pPr>
            <a:r>
              <a:rPr lang="en-US" dirty="0">
                <a:latin typeface="Times New Roman" panose="02020603050405020304" pitchFamily="18" charset="0"/>
                <a:cs typeface="Times New Roman" panose="02020603050405020304" pitchFamily="18" charset="0"/>
              </a:rPr>
              <a:t>Marketing mix is the policy adopted by any concern to get success in the field of marketing.</a:t>
            </a:r>
          </a:p>
          <a:p>
            <a:pPr>
              <a:buNone/>
            </a:pPr>
            <a:r>
              <a:rPr lang="en-US" dirty="0">
                <a:latin typeface="Times New Roman" panose="02020603050405020304" pitchFamily="18" charset="0"/>
                <a:cs typeface="Times New Roman" panose="02020603050405020304" pitchFamily="18" charset="0"/>
              </a:rPr>
              <a:t>Identification of demand and supply may cause various functions of life insurance marketing to attain success in the in the insurance market  and is known as insurance marketing mix.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ln>
            <a:solidFill>
              <a:schemeClr val="tx1"/>
            </a:solidFill>
          </a:ln>
        </p:spPr>
        <p:txBody>
          <a:bodyPr>
            <a:normAutofit/>
          </a:bodyPr>
          <a:lstStyle/>
          <a:p>
            <a:r>
              <a:rPr lang="en-US" sz="2800" dirty="0">
                <a:latin typeface="Times New Roman" panose="02020603050405020304" pitchFamily="18" charset="0"/>
                <a:cs typeface="Times New Roman" panose="02020603050405020304" pitchFamily="18" charset="0"/>
              </a:rPr>
              <a:t>ELEMENTS IN INSURANCE MARKETING MIX</a:t>
            </a:r>
          </a:p>
        </p:txBody>
      </p:sp>
      <p:sp>
        <p:nvSpPr>
          <p:cNvPr id="3" name="Content Placeholder 2"/>
          <p:cNvSpPr>
            <a:spLocks noGrp="1"/>
          </p:cNvSpPr>
          <p:nvPr>
            <p:ph idx="1"/>
          </p:nvPr>
        </p:nvSpPr>
        <p:spPr>
          <a:ln>
            <a:solidFill>
              <a:schemeClr val="tx1"/>
            </a:solidFill>
          </a:ln>
        </p:spPr>
        <p:txBody>
          <a:bodyPr/>
          <a:lstStyle/>
          <a:p>
            <a:pPr>
              <a:buNone/>
            </a:pPr>
            <a:r>
              <a:rPr lang="en-US" dirty="0">
                <a:latin typeface="Times New Roman" panose="02020603050405020304" pitchFamily="18" charset="0"/>
                <a:cs typeface="Times New Roman" panose="02020603050405020304" pitchFamily="18" charset="0"/>
              </a:rPr>
              <a:t>Elements of insurance marketing mix are:</a:t>
            </a:r>
          </a:p>
          <a:p>
            <a:pPr marL="514350" indent="-514350">
              <a:buAutoNum type="arabicPeriod"/>
            </a:pPr>
            <a:r>
              <a:rPr lang="en-US" dirty="0">
                <a:latin typeface="Times New Roman" panose="02020603050405020304" pitchFamily="18" charset="0"/>
                <a:cs typeface="Times New Roman" panose="02020603050405020304" pitchFamily="18" charset="0"/>
              </a:rPr>
              <a:t>The product or scheme</a:t>
            </a:r>
          </a:p>
          <a:p>
            <a:pPr marL="514350" indent="-514350">
              <a:buAutoNum type="arabicPeriod"/>
            </a:pPr>
            <a:r>
              <a:rPr lang="en-US" dirty="0">
                <a:latin typeface="Times New Roman" panose="02020603050405020304" pitchFamily="18" charset="0"/>
                <a:cs typeface="Times New Roman" panose="02020603050405020304" pitchFamily="18" charset="0"/>
              </a:rPr>
              <a:t>The price or premium</a:t>
            </a:r>
          </a:p>
          <a:p>
            <a:pPr marL="514350" indent="-514350">
              <a:buAutoNum type="arabicPeriod"/>
            </a:pPr>
            <a:r>
              <a:rPr lang="en-US" dirty="0">
                <a:latin typeface="Times New Roman" panose="02020603050405020304" pitchFamily="18" charset="0"/>
                <a:cs typeface="Times New Roman" panose="02020603050405020304" pitchFamily="18" charset="0"/>
              </a:rPr>
              <a:t>Physical distribution or place</a:t>
            </a:r>
          </a:p>
          <a:p>
            <a:pPr marL="514350" indent="-514350">
              <a:buAutoNum type="arabicPeriod"/>
            </a:pPr>
            <a:r>
              <a:rPr lang="en-US" dirty="0">
                <a:latin typeface="Times New Roman" panose="02020603050405020304" pitchFamily="18" charset="0"/>
                <a:cs typeface="Times New Roman" panose="02020603050405020304" pitchFamily="18" charset="0"/>
              </a:rPr>
              <a:t>Promotion</a:t>
            </a:r>
          </a:p>
          <a:p>
            <a:pPr marL="514350" indent="-514350">
              <a:buAutoNum type="arabicPeriod"/>
            </a:pPr>
            <a:r>
              <a:rPr lang="en-US" dirty="0">
                <a:latin typeface="Times New Roman" panose="02020603050405020304" pitchFamily="18" charset="0"/>
                <a:cs typeface="Times New Roman" panose="02020603050405020304" pitchFamily="18" charset="0"/>
              </a:rPr>
              <a:t>Policy servicing</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inVertical)">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in)">
                                      <p:cBhvr>
                                        <p:cTn id="19" dur="2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ln>
            <a:solidFill>
              <a:schemeClr val="tx1"/>
            </a:solidFill>
          </a:ln>
        </p:spPr>
        <p:txBody>
          <a:bodyPr>
            <a:normAutofit/>
          </a:bodyPr>
          <a:lstStyle/>
          <a:p>
            <a:r>
              <a:rPr lang="en-US" sz="2800" dirty="0">
                <a:latin typeface="Times New Roman" panose="02020603050405020304" pitchFamily="18" charset="0"/>
                <a:cs typeface="Times New Roman" panose="02020603050405020304" pitchFamily="18" charset="0"/>
              </a:rPr>
              <a:t>DISTRIBUTION CHANNELS</a:t>
            </a:r>
          </a:p>
        </p:txBody>
      </p:sp>
      <p:sp>
        <p:nvSpPr>
          <p:cNvPr id="3" name="Content Placeholder 2"/>
          <p:cNvSpPr>
            <a:spLocks noGrp="1"/>
          </p:cNvSpPr>
          <p:nvPr>
            <p:ph idx="1"/>
          </p:nvPr>
        </p:nvSpPr>
        <p:spPr>
          <a:xfrm>
            <a:off x="457200" y="1219200"/>
            <a:ext cx="8229600" cy="4906963"/>
          </a:xfrm>
          <a:ln>
            <a:solidFill>
              <a:schemeClr val="tx1"/>
            </a:solidFill>
          </a:ln>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Meaning</a:t>
            </a:r>
          </a:p>
          <a:p>
            <a:pPr>
              <a:buNone/>
            </a:pPr>
            <a:r>
              <a:rPr lang="en-US" dirty="0">
                <a:latin typeface="Times New Roman" panose="02020603050405020304" pitchFamily="18" charset="0"/>
                <a:cs typeface="Times New Roman" panose="02020603050405020304" pitchFamily="18" charset="0"/>
              </a:rPr>
              <a:t>The aim of the distribution channel is to allow customers to access and purchase products in the most efficient way for the business. The channel chosen by the insurer will be determined by its structure, strategy and position in the market.</a:t>
            </a:r>
          </a:p>
          <a:p>
            <a:r>
              <a:rPr lang="en-US" dirty="0">
                <a:latin typeface="Times New Roman" panose="02020603050405020304" pitchFamily="18" charset="0"/>
                <a:cs typeface="Times New Roman" panose="02020603050405020304" pitchFamily="18" charset="0"/>
              </a:rPr>
              <a:t>Classification</a:t>
            </a:r>
          </a:p>
          <a:p>
            <a:pPr>
              <a:buNone/>
            </a:pPr>
            <a:r>
              <a:rPr lang="en-US" dirty="0">
                <a:latin typeface="Times New Roman" panose="02020603050405020304" pitchFamily="18" charset="0"/>
                <a:cs typeface="Times New Roman" panose="02020603050405020304" pitchFamily="18" charset="0"/>
              </a:rPr>
              <a:t>Distribution channels can be divided into two categories direct and indirect channels.</a:t>
            </a:r>
          </a:p>
          <a:p>
            <a:r>
              <a:rPr lang="en-US" dirty="0">
                <a:latin typeface="Times New Roman" panose="02020603050405020304" pitchFamily="18" charset="0"/>
                <a:cs typeface="Times New Roman" panose="02020603050405020304" pitchFamily="18" charset="0"/>
              </a:rPr>
              <a:t>Direct Channel –gives the insurer direct contact with the customer(sales person)</a:t>
            </a:r>
          </a:p>
          <a:p>
            <a:r>
              <a:rPr lang="en-US" dirty="0">
                <a:latin typeface="Times New Roman" panose="02020603050405020304" pitchFamily="18" charset="0"/>
                <a:cs typeface="Times New Roman" panose="02020603050405020304" pitchFamily="18" charset="0"/>
              </a:rPr>
              <a:t>Indirect Channel –contains a break in the link between the customer and the business (skilled intermediaries)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500"/>
                                        <p:tgtEl>
                                          <p:spTgt spid="3">
                                            <p:txEl>
                                              <p:pRg st="4" end="4"/>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ipe(down)">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normAutofit/>
          </a:bodyPr>
          <a:lstStyle/>
          <a:p>
            <a:r>
              <a:rPr lang="en-US" sz="2800" dirty="0">
                <a:latin typeface="Times New Roman" panose="02020603050405020304" pitchFamily="18" charset="0"/>
                <a:cs typeface="Times New Roman" panose="02020603050405020304" pitchFamily="18" charset="0"/>
              </a:rPr>
              <a:t>TRADITIONAL CHANNELS OF DISTRIBUTION</a:t>
            </a:r>
          </a:p>
        </p:txBody>
      </p:sp>
      <p:sp>
        <p:nvSpPr>
          <p:cNvPr id="3" name="Content Placeholder 2"/>
          <p:cNvSpPr>
            <a:spLocks noGrp="1"/>
          </p:cNvSpPr>
          <p:nvPr>
            <p:ph idx="1"/>
          </p:nvPr>
        </p:nvSpPr>
        <p:spPr>
          <a:xfrm>
            <a:off x="457200" y="1600201"/>
            <a:ext cx="8229600" cy="1905000"/>
          </a:xfrm>
          <a:ln>
            <a:solidFill>
              <a:schemeClr val="tx1"/>
            </a:solidFill>
          </a:ln>
        </p:spPr>
        <p:txBody>
          <a:bodyPr/>
          <a:lstStyle/>
          <a:p>
            <a:pPr marL="514350" indent="-514350">
              <a:buAutoNum type="arabicPeriod"/>
            </a:pPr>
            <a:r>
              <a:rPr lang="en-US" dirty="0">
                <a:latin typeface="Times New Roman" panose="02020603050405020304" pitchFamily="18" charset="0"/>
                <a:cs typeface="Times New Roman" panose="02020603050405020304" pitchFamily="18" charset="0"/>
              </a:rPr>
              <a:t>Agents</a:t>
            </a:r>
          </a:p>
          <a:p>
            <a:pPr marL="514350" indent="-514350">
              <a:buAutoNum type="arabicPeriod"/>
            </a:pPr>
            <a:r>
              <a:rPr lang="en-US" dirty="0">
                <a:latin typeface="Times New Roman" panose="02020603050405020304" pitchFamily="18" charset="0"/>
                <a:cs typeface="Times New Roman" panose="02020603050405020304" pitchFamily="18" charset="0"/>
              </a:rPr>
              <a:t>Brokers</a:t>
            </a:r>
          </a:p>
          <a:p>
            <a:pPr marL="514350" indent="-514350">
              <a:buNone/>
            </a:pPr>
            <a:endParaRPr lang="en-US" dirty="0">
              <a:latin typeface="Andalus" pitchFamily="18" charset="-78"/>
              <a:cs typeface="Andalus"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TotalTime>
  <Words>1112</Words>
  <Application>Microsoft Office PowerPoint</Application>
  <PresentationFormat>On-screen Show (4:3)</PresentationFormat>
  <Paragraphs>114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Andalus</vt:lpstr>
      <vt:lpstr>Arial</vt:lpstr>
      <vt:lpstr>Calibri</vt:lpstr>
      <vt:lpstr>Times New Roman</vt:lpstr>
      <vt:lpstr>Office Theme</vt:lpstr>
      <vt:lpstr>UNIT 3</vt:lpstr>
      <vt:lpstr>DEFINITION OF SERVICE</vt:lpstr>
      <vt:lpstr>Marketing of Insurance Products</vt:lpstr>
      <vt:lpstr>ISSUES IN INSURANCE MARKETING</vt:lpstr>
      <vt:lpstr>CRITICAL SUCCESS FACTORS FOR INSURANCE PLAYERS</vt:lpstr>
      <vt:lpstr>MARKETING MIX</vt:lpstr>
      <vt:lpstr>ELEMENTS IN INSURANCE MARKETING MIX</vt:lpstr>
      <vt:lpstr>DISTRIBUTION CHANNELS</vt:lpstr>
      <vt:lpstr>TRADITIONAL CHANNELS OF DISTRIBUTION</vt:lpstr>
      <vt:lpstr>NEW DISTRIBUTION CHANNELS</vt:lpstr>
      <vt:lpstr>BANCASSURANCE</vt:lpstr>
      <vt:lpstr>TYPES AND NEED OF BANCASSURANCE</vt:lpstr>
      <vt:lpstr>ONLINE INSURANCE (E –INSURANCE)</vt:lpstr>
      <vt:lpstr>PowerPoint Presentation</vt:lpstr>
      <vt:lpstr>MARKETING STRATEGIES OF INSURANCE COMPANIES</vt:lpstr>
      <vt:lpstr>MARKETING STRATEGIES OF SOME INSURANCE PLAYERS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dc:title>
  <dc:creator>admin</dc:creator>
  <cp:lastModifiedBy>Sylvia Britto</cp:lastModifiedBy>
  <cp:revision>37</cp:revision>
  <dcterms:created xsi:type="dcterms:W3CDTF">2020-03-20T03:58:05Z</dcterms:created>
  <dcterms:modified xsi:type="dcterms:W3CDTF">2023-04-15T06:14:51Z</dcterms:modified>
</cp:coreProperties>
</file>