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73" r:id="rId5"/>
    <p:sldId id="258" r:id="rId6"/>
    <p:sldId id="259" r:id="rId7"/>
    <p:sldId id="260" r:id="rId8"/>
    <p:sldId id="261" r:id="rId9"/>
    <p:sldId id="262" r:id="rId10"/>
    <p:sldId id="269" r:id="rId11"/>
    <p:sldId id="270" r:id="rId12"/>
    <p:sldId id="271" r:id="rId13"/>
    <p:sldId id="263" r:id="rId14"/>
    <p:sldId id="266" r:id="rId15"/>
    <p:sldId id="26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33178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048504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15116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926400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161779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97208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583718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217969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03853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150884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172390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864666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26819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247290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50494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843428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8/6/2020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677393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Introduction to Insurance Business</a:t>
            </a:r>
            <a:endParaRPr lang="en-US" dirty="0"/>
          </a:p>
        </p:txBody>
      </p:sp>
      <p:sp>
        <p:nvSpPr>
          <p:cNvPr id="3" name="Subtitle 2"/>
          <p:cNvSpPr>
            <a:spLocks noGrp="1"/>
          </p:cNvSpPr>
          <p:nvPr>
            <p:ph type="subTitle" idx="1"/>
          </p:nvPr>
        </p:nvSpPr>
        <p:spPr/>
        <p:txBody>
          <a:bodyPr/>
          <a:lstStyle/>
          <a:p>
            <a:r>
              <a:rPr lang="en-US" dirty="0"/>
              <a:t>Chapter 2</a:t>
            </a:r>
          </a:p>
          <a:p>
            <a:r>
              <a:rPr lang="en-US" dirty="0"/>
              <a:t>(25 marks)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0E195-3F8E-4D7D-890C-83730D7DC399}"/>
              </a:ext>
            </a:extLst>
          </p:cNvPr>
          <p:cNvSpPr>
            <a:spLocks noGrp="1"/>
          </p:cNvSpPr>
          <p:nvPr>
            <p:ph type="title"/>
          </p:nvPr>
        </p:nvSpPr>
        <p:spPr/>
        <p:txBody>
          <a:bodyPr/>
          <a:lstStyle/>
          <a:p>
            <a:r>
              <a:rPr lang="en-US" dirty="0"/>
              <a:t>OBJECTIVES OF IRDA</a:t>
            </a:r>
          </a:p>
        </p:txBody>
      </p:sp>
      <p:sp>
        <p:nvSpPr>
          <p:cNvPr id="3" name="Content Placeholder 2">
            <a:extLst>
              <a:ext uri="{FF2B5EF4-FFF2-40B4-BE49-F238E27FC236}">
                <a16:creationId xmlns:a16="http://schemas.microsoft.com/office/drawing/2014/main" xmlns="" id="{02132717-FB48-4345-ABB5-13D0F94D2B19}"/>
              </a:ext>
            </a:extLst>
          </p:cNvPr>
          <p:cNvSpPr>
            <a:spLocks noGrp="1"/>
          </p:cNvSpPr>
          <p:nvPr>
            <p:ph sz="half" idx="1"/>
          </p:nvPr>
        </p:nvSpPr>
        <p:spPr>
          <a:xfrm>
            <a:off x="457200" y="1600200"/>
            <a:ext cx="7924800" cy="4525963"/>
          </a:xfrm>
        </p:spPr>
        <p:txBody>
          <a:bodyPr>
            <a:normAutofit/>
          </a:bodyPr>
          <a:lstStyle/>
          <a:p>
            <a:pPr marL="0" indent="0">
              <a:buNone/>
            </a:pPr>
            <a:r>
              <a:rPr lang="en-US" dirty="0"/>
              <a:t>To :</a:t>
            </a:r>
          </a:p>
          <a:p>
            <a:pPr>
              <a:buFont typeface="Wingdings" panose="05000000000000000000" pitchFamily="2" charset="2"/>
              <a:buChar char="v"/>
            </a:pPr>
            <a:r>
              <a:rPr lang="en-US" dirty="0"/>
              <a:t> Take care of the policy holders' interest</a:t>
            </a:r>
          </a:p>
          <a:p>
            <a:pPr>
              <a:buFont typeface="Wingdings" panose="05000000000000000000" pitchFamily="2" charset="2"/>
              <a:buChar char="v"/>
            </a:pPr>
            <a:r>
              <a:rPr lang="en-US" dirty="0"/>
              <a:t>Open insurance for private sector</a:t>
            </a:r>
          </a:p>
          <a:p>
            <a:pPr>
              <a:buFont typeface="Wingdings" panose="05000000000000000000" pitchFamily="2" charset="2"/>
              <a:buChar char="v"/>
            </a:pPr>
            <a:r>
              <a:rPr lang="en-US" dirty="0"/>
              <a:t>Ensure continued financial soundness and solvency</a:t>
            </a:r>
          </a:p>
          <a:p>
            <a:pPr>
              <a:buFont typeface="Wingdings" panose="05000000000000000000" pitchFamily="2" charset="2"/>
              <a:buChar char="v"/>
            </a:pPr>
            <a:r>
              <a:rPr lang="en-US" dirty="0"/>
              <a:t>Regulate insurance and reinsurance business</a:t>
            </a:r>
          </a:p>
          <a:p>
            <a:pPr>
              <a:buFont typeface="Wingdings" panose="05000000000000000000" pitchFamily="2" charset="2"/>
              <a:buChar char="v"/>
            </a:pPr>
            <a:r>
              <a:rPr lang="en-US" dirty="0"/>
              <a:t>Eliminate dishonesty and unhealthy combination</a:t>
            </a:r>
          </a:p>
          <a:p>
            <a:pPr>
              <a:buFont typeface="Wingdings" panose="05000000000000000000" pitchFamily="2" charset="2"/>
              <a:buChar char="v"/>
            </a:pPr>
            <a:r>
              <a:rPr lang="en-US" dirty="0"/>
              <a:t>Supervise the activates of intermediaries</a:t>
            </a:r>
          </a:p>
        </p:txBody>
      </p:sp>
    </p:spTree>
    <p:extLst>
      <p:ext uri="{BB962C8B-B14F-4D97-AF65-F5344CB8AC3E}">
        <p14:creationId xmlns:p14="http://schemas.microsoft.com/office/powerpoint/2010/main" xmlns="" val="3502767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452673-CF59-4946-81A9-71A684F73F7F}"/>
              </a:ext>
            </a:extLst>
          </p:cNvPr>
          <p:cNvSpPr>
            <a:spLocks noGrp="1"/>
          </p:cNvSpPr>
          <p:nvPr>
            <p:ph type="title"/>
          </p:nvPr>
        </p:nvSpPr>
        <p:spPr>
          <a:xfrm>
            <a:off x="457200" y="274638"/>
            <a:ext cx="6347714" cy="1020762"/>
          </a:xfrm>
        </p:spPr>
        <p:txBody>
          <a:bodyPr>
            <a:normAutofit fontScale="90000"/>
          </a:bodyPr>
          <a:lstStyle/>
          <a:p>
            <a:r>
              <a:rPr lang="en-US" sz="3600" dirty="0"/>
              <a:t>DUTIES, POWERS AND FUNCTIONS OF IRDA</a:t>
            </a:r>
          </a:p>
        </p:txBody>
      </p:sp>
      <p:sp>
        <p:nvSpPr>
          <p:cNvPr id="3" name="Content Placeholder 2">
            <a:extLst>
              <a:ext uri="{FF2B5EF4-FFF2-40B4-BE49-F238E27FC236}">
                <a16:creationId xmlns:a16="http://schemas.microsoft.com/office/drawing/2014/main" xmlns="" id="{68C85F53-0225-4204-9DEB-B4D41EF314B6}"/>
              </a:ext>
            </a:extLst>
          </p:cNvPr>
          <p:cNvSpPr>
            <a:spLocks noGrp="1"/>
          </p:cNvSpPr>
          <p:nvPr>
            <p:ph idx="1"/>
          </p:nvPr>
        </p:nvSpPr>
        <p:spPr/>
        <p:txBody>
          <a:bodyPr>
            <a:normAutofit/>
          </a:bodyPr>
          <a:lstStyle/>
          <a:p>
            <a:pPr>
              <a:buFont typeface="Wingdings" panose="05000000000000000000" pitchFamily="2" charset="2"/>
              <a:buChar char="q"/>
            </a:pPr>
            <a:r>
              <a:rPr lang="en-US" dirty="0"/>
              <a:t>Issue, renew, modify, withdraw, suspend or cancel a certificate of registration</a:t>
            </a:r>
          </a:p>
          <a:p>
            <a:pPr>
              <a:buFont typeface="Wingdings" panose="05000000000000000000" pitchFamily="2" charset="2"/>
              <a:buChar char="q"/>
            </a:pPr>
            <a:r>
              <a:rPr lang="en-US" dirty="0"/>
              <a:t> Protection of the interest of policyholders in matters concerning</a:t>
            </a:r>
          </a:p>
          <a:p>
            <a:r>
              <a:rPr lang="en-US" dirty="0"/>
              <a:t>Policy nomination</a:t>
            </a:r>
          </a:p>
          <a:p>
            <a:r>
              <a:rPr lang="en-US" dirty="0"/>
              <a:t>Insurable interest</a:t>
            </a:r>
          </a:p>
          <a:p>
            <a:r>
              <a:rPr lang="en-US" dirty="0"/>
              <a:t>Settlement of insurance claim</a:t>
            </a:r>
          </a:p>
          <a:p>
            <a:r>
              <a:rPr lang="en-US" dirty="0"/>
              <a:t>Surrender  value of policy</a:t>
            </a:r>
          </a:p>
          <a:p>
            <a:r>
              <a:rPr lang="en-US" dirty="0"/>
              <a:t>Other terms and conditions of insurance contracts</a:t>
            </a:r>
          </a:p>
          <a:p>
            <a:endParaRPr lang="en-US" dirty="0"/>
          </a:p>
          <a:p>
            <a:endParaRPr lang="en-US" dirty="0"/>
          </a:p>
        </p:txBody>
      </p:sp>
    </p:spTree>
    <p:extLst>
      <p:ext uri="{BB962C8B-B14F-4D97-AF65-F5344CB8AC3E}">
        <p14:creationId xmlns:p14="http://schemas.microsoft.com/office/powerpoint/2010/main" xmlns="" val="3046025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EACF0E-DE57-47FC-AD9E-1CD695F84438}"/>
              </a:ext>
            </a:extLst>
          </p:cNvPr>
          <p:cNvSpPr>
            <a:spLocks noGrp="1"/>
          </p:cNvSpPr>
          <p:nvPr>
            <p:ph idx="1"/>
          </p:nvPr>
        </p:nvSpPr>
        <p:spPr>
          <a:xfrm>
            <a:off x="381000" y="838200"/>
            <a:ext cx="6781800" cy="5745163"/>
          </a:xfrm>
        </p:spPr>
        <p:txBody>
          <a:bodyPr>
            <a:normAutofit/>
          </a:bodyPr>
          <a:lstStyle/>
          <a:p>
            <a:pPr>
              <a:buFont typeface="Wingdings" panose="05000000000000000000" pitchFamily="2" charset="2"/>
              <a:buChar char="q"/>
            </a:pPr>
            <a:r>
              <a:rPr lang="en-US" dirty="0"/>
              <a:t> Specifying qualification code of conduct and practical training for insurance intermediaries and agents</a:t>
            </a:r>
          </a:p>
          <a:p>
            <a:pPr>
              <a:buFont typeface="Wingdings" panose="05000000000000000000" pitchFamily="2" charset="2"/>
              <a:buChar char="q"/>
            </a:pPr>
            <a:r>
              <a:rPr lang="en-US" dirty="0"/>
              <a:t>Promoting efficiency in the conduct of insurance business</a:t>
            </a:r>
          </a:p>
          <a:p>
            <a:pPr>
              <a:buFont typeface="Wingdings" panose="05000000000000000000" pitchFamily="2" charset="2"/>
              <a:buChar char="q"/>
            </a:pPr>
            <a:r>
              <a:rPr lang="en-US" dirty="0"/>
              <a:t>Paying fees and other charges for carrying purpose of this act</a:t>
            </a:r>
          </a:p>
          <a:p>
            <a:pPr>
              <a:buFont typeface="Wingdings" panose="05000000000000000000" pitchFamily="2" charset="2"/>
              <a:buChar char="q"/>
            </a:pPr>
            <a:r>
              <a:rPr lang="en-US" dirty="0"/>
              <a:t> Specifying the form and manner in which books of accounts to be maintained</a:t>
            </a:r>
          </a:p>
          <a:p>
            <a:pPr>
              <a:buFont typeface="Wingdings" panose="05000000000000000000" pitchFamily="2" charset="2"/>
              <a:buChar char="q"/>
            </a:pPr>
            <a:r>
              <a:rPr lang="en-US" dirty="0"/>
              <a:t>Regulating investment of funds of insurance company</a:t>
            </a:r>
          </a:p>
          <a:p>
            <a:pPr>
              <a:buFont typeface="Wingdings" panose="05000000000000000000" pitchFamily="2" charset="2"/>
              <a:buChar char="q"/>
            </a:pPr>
            <a:r>
              <a:rPr lang="en-US" dirty="0"/>
              <a:t>Specifying the quantum of life insurance and general insurance business to be undertaken by the insurer in the rural or social sector</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xmlns="" val="817205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 of insurance in</a:t>
            </a:r>
            <a:br>
              <a:rPr lang="en-US" dirty="0"/>
            </a:br>
            <a:r>
              <a:rPr lang="en-US" dirty="0"/>
              <a:t>Economic Development</a:t>
            </a:r>
          </a:p>
        </p:txBody>
      </p:sp>
      <p:sp>
        <p:nvSpPr>
          <p:cNvPr id="3" name="Content Placeholder 2"/>
          <p:cNvSpPr>
            <a:spLocks noGrp="1"/>
          </p:cNvSpPr>
          <p:nvPr>
            <p:ph idx="1"/>
          </p:nvPr>
        </p:nvSpPr>
        <p:spPr/>
        <p:txBody>
          <a:bodyPr/>
          <a:lstStyle/>
          <a:p>
            <a:pPr marL="514350" indent="-514350" algn="just">
              <a:buFont typeface="+mj-lt"/>
              <a:buAutoNum type="arabicPeriod"/>
            </a:pPr>
            <a:r>
              <a:rPr lang="en-US" dirty="0"/>
              <a:t>Risk bearing</a:t>
            </a:r>
          </a:p>
          <a:p>
            <a:pPr marL="0" indent="0" algn="just">
              <a:buNone/>
            </a:pPr>
            <a:r>
              <a:rPr lang="en-US" dirty="0"/>
              <a:t>The main function is providing certainty of payment at uncertainty of loss. </a:t>
            </a:r>
          </a:p>
          <a:p>
            <a:pPr marL="0" indent="0" algn="just">
              <a:buNone/>
            </a:pPr>
            <a:r>
              <a:rPr lang="en-US" dirty="0"/>
              <a:t>2. Provides protection</a:t>
            </a:r>
          </a:p>
          <a:p>
            <a:pPr marL="0" indent="0" algn="just">
              <a:buNone/>
            </a:pPr>
            <a:r>
              <a:rPr lang="en-US" dirty="0"/>
              <a:t>It means protection against risk of loss. The insurer agrees to give the payment of loss to the insured party against any actual loss or damages involved</a:t>
            </a:r>
          </a:p>
          <a:p>
            <a:pPr marL="0" indent="0" algn="just">
              <a:buNone/>
            </a:pPr>
            <a:r>
              <a:rPr lang="en-US" dirty="0"/>
              <a:t>3. Provides immunity</a:t>
            </a:r>
          </a:p>
          <a:p>
            <a:pPr marL="0" indent="0" algn="just">
              <a:buNone/>
            </a:pPr>
            <a:r>
              <a:rPr lang="en-US" dirty="0"/>
              <a:t>A trade or businessman would want to carry on business free from risk whenever possible. Insurance helps the business to cover up such risks and uncertainties.</a:t>
            </a:r>
          </a:p>
          <a:p>
            <a:pPr marL="0" indent="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152131-BAE0-4F50-937B-3ECED53C95C3}"/>
              </a:ext>
            </a:extLst>
          </p:cNvPr>
          <p:cNvSpPr>
            <a:spLocks noGrp="1"/>
          </p:cNvSpPr>
          <p:nvPr>
            <p:ph idx="1"/>
          </p:nvPr>
        </p:nvSpPr>
        <p:spPr>
          <a:xfrm>
            <a:off x="609599" y="457200"/>
            <a:ext cx="6347714" cy="5584163"/>
          </a:xfrm>
        </p:spPr>
        <p:txBody>
          <a:bodyPr>
            <a:normAutofit lnSpcReduction="10000"/>
          </a:bodyPr>
          <a:lstStyle/>
          <a:p>
            <a:pPr marL="0" indent="0" algn="just">
              <a:buNone/>
            </a:pPr>
            <a:r>
              <a:rPr lang="en-US" dirty="0"/>
              <a:t>4. Capital protection</a:t>
            </a:r>
          </a:p>
          <a:p>
            <a:pPr marL="0" indent="0" algn="just">
              <a:buNone/>
            </a:pPr>
            <a:r>
              <a:rPr lang="en-US" dirty="0"/>
              <a:t>The insurance premium, is invested in economic development or productivity, thus providing capital to the society.</a:t>
            </a:r>
          </a:p>
          <a:p>
            <a:pPr marL="0" indent="0" algn="just">
              <a:buNone/>
            </a:pPr>
            <a:r>
              <a:rPr lang="en-US" dirty="0"/>
              <a:t>5. Solves social problems</a:t>
            </a:r>
          </a:p>
          <a:p>
            <a:pPr marL="0" indent="0" algn="just">
              <a:buNone/>
            </a:pPr>
            <a:r>
              <a:rPr lang="en-US" dirty="0"/>
              <a:t>Various insurance plans such as insurance against industrial injuries, road accidents, old age disability or death are provided. Thus acting as a good instrument for solving many social problems.</a:t>
            </a:r>
          </a:p>
          <a:p>
            <a:pPr marL="0" indent="0" algn="just">
              <a:buNone/>
            </a:pPr>
            <a:r>
              <a:rPr lang="en-US" dirty="0"/>
              <a:t>6. Encourages efficiency</a:t>
            </a:r>
          </a:p>
          <a:p>
            <a:pPr marL="0" indent="0" algn="just">
              <a:buNone/>
            </a:pPr>
            <a:r>
              <a:rPr lang="en-US" dirty="0"/>
              <a:t>It eliminates worries and uncertainties of risk, it also relieve the insured from hardship and anxiety. Therefore helping in improving efficiency.</a:t>
            </a:r>
          </a:p>
          <a:p>
            <a:pPr marL="0" indent="0">
              <a:buNone/>
            </a:pPr>
            <a:r>
              <a:rPr lang="en-US" dirty="0"/>
              <a:t>7. Encourages savings</a:t>
            </a:r>
          </a:p>
          <a:p>
            <a:pPr marL="0" indent="0">
              <a:buNone/>
            </a:pPr>
            <a:r>
              <a:rPr lang="en-US" dirty="0"/>
              <a:t>In Life insurance, premium paid is accumulated over a period of years and helps as a source of savings once such policy is matured.</a:t>
            </a:r>
          </a:p>
          <a:p>
            <a:pPr marL="0" indent="0" algn="just">
              <a:buNone/>
            </a:pPr>
            <a:endParaRPr lang="en-US" dirty="0"/>
          </a:p>
          <a:p>
            <a:pPr marL="0" indent="0" algn="just">
              <a:buNone/>
            </a:pPr>
            <a:endParaRPr lang="en-US" dirty="0"/>
          </a:p>
          <a:p>
            <a:pPr marL="0" indent="0">
              <a:buNone/>
            </a:pPr>
            <a:endParaRPr lang="en-US" dirty="0"/>
          </a:p>
        </p:txBody>
      </p:sp>
    </p:spTree>
    <p:extLst>
      <p:ext uri="{BB962C8B-B14F-4D97-AF65-F5344CB8AC3E}">
        <p14:creationId xmlns:p14="http://schemas.microsoft.com/office/powerpoint/2010/main" xmlns="" val="2894134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insurance to society</a:t>
            </a:r>
          </a:p>
        </p:txBody>
      </p:sp>
      <p:sp>
        <p:nvSpPr>
          <p:cNvPr id="3" name="Content Placeholder 2"/>
          <p:cNvSpPr>
            <a:spLocks noGrp="1"/>
          </p:cNvSpPr>
          <p:nvPr>
            <p:ph idx="1"/>
          </p:nvPr>
        </p:nvSpPr>
        <p:spPr/>
        <p:txBody>
          <a:bodyPr>
            <a:normAutofit/>
          </a:bodyPr>
          <a:lstStyle/>
          <a:p>
            <a:r>
              <a:rPr lang="en-US" dirty="0"/>
              <a:t>Creates confidence among the investing public</a:t>
            </a:r>
          </a:p>
          <a:p>
            <a:r>
              <a:rPr lang="en-US" dirty="0"/>
              <a:t>Ensures security and safety</a:t>
            </a:r>
          </a:p>
          <a:p>
            <a:r>
              <a:rPr lang="en-US" dirty="0"/>
              <a:t>Provides tax relief</a:t>
            </a:r>
          </a:p>
          <a:p>
            <a:r>
              <a:rPr lang="en-US" dirty="0"/>
              <a:t>Encourages provision for future needs</a:t>
            </a:r>
          </a:p>
          <a:p>
            <a:r>
              <a:rPr lang="en-US" dirty="0"/>
              <a:t>Creates employment opportunities</a:t>
            </a:r>
          </a:p>
          <a:p>
            <a:r>
              <a:rPr lang="en-US" dirty="0"/>
              <a:t>Promotes economic growth of the country</a:t>
            </a:r>
          </a:p>
          <a:p>
            <a:r>
              <a:rPr lang="en-US" dirty="0"/>
              <a:t>Leads to higher savings and investments</a:t>
            </a:r>
          </a:p>
          <a:p>
            <a:r>
              <a:rPr lang="en-US" dirty="0"/>
              <a:t>Uncertainty and losses in business is reduced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 y="0"/>
            <a:ext cx="7391401" cy="1320800"/>
          </a:xfrm>
        </p:spPr>
        <p:txBody>
          <a:bodyPr/>
          <a:lstStyle/>
          <a:p>
            <a:r>
              <a:rPr lang="en-US" dirty="0"/>
              <a:t>Brief history of insurance in India</a:t>
            </a:r>
          </a:p>
        </p:txBody>
      </p:sp>
      <p:sp>
        <p:nvSpPr>
          <p:cNvPr id="3" name="Content Placeholder 2"/>
          <p:cNvSpPr>
            <a:spLocks noGrp="1"/>
          </p:cNvSpPr>
          <p:nvPr>
            <p:ph idx="1"/>
          </p:nvPr>
        </p:nvSpPr>
        <p:spPr>
          <a:xfrm>
            <a:off x="497058" y="838200"/>
            <a:ext cx="7010400" cy="6019800"/>
          </a:xfrm>
        </p:spPr>
        <p:txBody>
          <a:bodyPr>
            <a:normAutofit/>
          </a:bodyPr>
          <a:lstStyle/>
          <a:p>
            <a:pPr marL="0" indent="0">
              <a:buNone/>
            </a:pPr>
            <a:r>
              <a:rPr lang="en-US" dirty="0"/>
              <a:t>The </a:t>
            </a:r>
            <a:r>
              <a:rPr lang="en-US" b="1" dirty="0"/>
              <a:t>history of general insurance dates</a:t>
            </a:r>
            <a:r>
              <a:rPr lang="en-US" dirty="0"/>
              <a:t> back to the Industrial Revolution in the west and the consequent growth of sea-faring trade and commerce in the 17</a:t>
            </a:r>
            <a:r>
              <a:rPr lang="en-US" baseline="30000" dirty="0"/>
              <a:t>th</a:t>
            </a:r>
            <a:r>
              <a:rPr lang="en-US" dirty="0"/>
              <a:t> century. It came to India as a legacy of British occupation. General Insurance in India has its roots in the establishment of Triton Insurance Company Ltd., in the year 1850 in Calcutta by the British. In 1907, the Indian Mercantile Insurance Ltd, was set up. This was the first company to transact all classes of general insurance business.</a:t>
            </a:r>
          </a:p>
          <a:p>
            <a:pPr marL="0" indent="0">
              <a:buNone/>
            </a:pPr>
            <a:r>
              <a:rPr lang="en-US" dirty="0"/>
              <a:t>1957 saw the formation of the General Insurance Council, a wing of the Insurance Association of India. The General Insurance Council framed a code of conduct for ensuring fair conduct and sound business practices.</a:t>
            </a:r>
          </a:p>
          <a:p>
            <a:pPr marL="0" indent="0">
              <a:buNone/>
            </a:pPr>
            <a:r>
              <a:rPr lang="en-US" dirty="0"/>
              <a:t> In 1968, the Insurance Act was amended to regulate investments and set minimum solvency margins. The Tariff Advisory Committee was also set up then.</a:t>
            </a:r>
          </a:p>
          <a:p>
            <a:pPr marL="0" indent="0">
              <a:buNone/>
            </a:pPr>
            <a:r>
              <a:rPr lang="en-US" dirty="0"/>
              <a:t> In 1972 with the passing of the General Insurance Business (Nationalization) Act, general insurance business was nationalized with effect from 1</a:t>
            </a:r>
            <a:r>
              <a:rPr lang="en-US" baseline="30000" dirty="0"/>
              <a:t>st</a:t>
            </a:r>
            <a:r>
              <a:rPr lang="en-US" dirty="0"/>
              <a:t> January, 1973.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2E1B4E5-06B3-4C2E-B3C1-E2F4C63285E2}"/>
              </a:ext>
            </a:extLst>
          </p:cNvPr>
          <p:cNvSpPr/>
          <p:nvPr/>
        </p:nvSpPr>
        <p:spPr>
          <a:xfrm>
            <a:off x="457200" y="766732"/>
            <a:ext cx="6858000" cy="5324535"/>
          </a:xfrm>
          <a:prstGeom prst="rect">
            <a:avLst/>
          </a:prstGeom>
        </p:spPr>
        <p:txBody>
          <a:bodyPr wrap="square">
            <a:spAutoFit/>
          </a:bodyPr>
          <a:lstStyle/>
          <a:p>
            <a:r>
              <a:rPr lang="en-US" sz="1600" dirty="0"/>
              <a:t>107 insurers were amalgamated and grouped into four companies, namely National Insurance Company Ltd., the New India Assurance Company Ltd., the Oriental Insurance Company Ltd and the United India Insurance Company Ltd. The General Insurance Corporation of India was incorporated as a company in 1971 </a:t>
            </a:r>
            <a:r>
              <a:rPr lang="en-US" dirty="0"/>
              <a:t>and</a:t>
            </a:r>
            <a:r>
              <a:rPr lang="en-US" sz="1600" dirty="0"/>
              <a:t> it commence business on January 1sst 1973.   This millennium has seen insurance come a full circle in a journey extending to nearly 200 years</a:t>
            </a:r>
          </a:p>
          <a:p>
            <a:r>
              <a:rPr lang="en-US" sz="1600" dirty="0"/>
              <a:t>  </a:t>
            </a:r>
          </a:p>
          <a:p>
            <a:r>
              <a:rPr lang="en-US" sz="1600" dirty="0"/>
              <a:t> The process of </a:t>
            </a:r>
            <a:r>
              <a:rPr lang="en-US" sz="1600" b="1" dirty="0"/>
              <a:t>re-opening of the sector </a:t>
            </a:r>
            <a:r>
              <a:rPr lang="en-US" sz="1600" dirty="0"/>
              <a:t>had begun in the early 1990s and the last decade and more has seen it been opened up substantially. In 1993, the Government set up a committee under the chairmanship of RN Malhotra, former Governor of RBI, to propose recommendations for reforms in the insurance </a:t>
            </a:r>
            <a:r>
              <a:rPr lang="en-US" sz="1600" dirty="0" err="1"/>
              <a:t>sector.The</a:t>
            </a:r>
            <a:r>
              <a:rPr lang="en-US" sz="1600" dirty="0"/>
              <a:t> objective was to complement the reforms initiated in the financial sector. The committee submitted its report in 1994 wherein , among other things, it recommended that the private sector be permitted to enter the insurance industry. They stated that foreign companies be allowed to enter by floating Indian companies, preferably a joint venture with Indian partners.</a:t>
            </a:r>
          </a:p>
          <a:p>
            <a:r>
              <a:rPr lang="en-US" sz="1600" dirty="0"/>
              <a:t> </a:t>
            </a:r>
          </a:p>
          <a:p>
            <a:r>
              <a:rPr lang="en-US" sz="1600" dirty="0"/>
              <a:t>     </a:t>
            </a:r>
            <a:r>
              <a:rPr lang="en-US" dirty="0"/>
              <a:t> </a:t>
            </a:r>
          </a:p>
          <a:p>
            <a:r>
              <a:rPr lang="en-US" dirty="0"/>
              <a:t>    I</a:t>
            </a:r>
          </a:p>
        </p:txBody>
      </p:sp>
    </p:spTree>
    <p:extLst>
      <p:ext uri="{BB962C8B-B14F-4D97-AF65-F5344CB8AC3E}">
        <p14:creationId xmlns:p14="http://schemas.microsoft.com/office/powerpoint/2010/main" xmlns="" val="4017749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F5F9D71-D7B6-40D3-A79E-9DBDE1E23DC9}"/>
              </a:ext>
            </a:extLst>
          </p:cNvPr>
          <p:cNvSpPr>
            <a:spLocks noGrp="1"/>
          </p:cNvSpPr>
          <p:nvPr>
            <p:ph idx="1"/>
          </p:nvPr>
        </p:nvSpPr>
        <p:spPr>
          <a:xfrm>
            <a:off x="609599" y="304800"/>
            <a:ext cx="6347714" cy="5736563"/>
          </a:xfrm>
        </p:spPr>
        <p:txBody>
          <a:bodyPr>
            <a:normAutofit/>
          </a:bodyPr>
          <a:lstStyle/>
          <a:p>
            <a:r>
              <a:rPr lang="en-US" dirty="0"/>
              <a:t>Following the recommendations of the Malhotra Committee report, in 1999, the Insurance Regulatory and Development Authority (IRDA) was constituted as an autonomous body to regulate and develop the insurance industry. The IRDA was incorporated as a statutory body in April, 2000. The key objectives of the IRDA include promotion of competition so as to enhance customer satisfaction through increased consumer choice and lower premiums, while ensuring the financial security of the insurance market.</a:t>
            </a:r>
          </a:p>
          <a:p>
            <a:endParaRPr lang="en-US" dirty="0"/>
          </a:p>
          <a:p>
            <a:r>
              <a:rPr lang="en-US" dirty="0"/>
              <a:t>     The IRDA opened up the market in August 2000 with the invitation for application for registrations. Foreign companies were allowed ownership of up to 26%. The Authority has the power to frame regulations under Section 114A of the Insurance Act, 1938 and has from 2000 onwards framed various regulations ranging from registration of companies for carrying on insurance business to protection of policyholders’ interests.</a:t>
            </a:r>
          </a:p>
          <a:p>
            <a:endParaRPr lang="en-US" dirty="0"/>
          </a:p>
        </p:txBody>
      </p:sp>
    </p:spTree>
    <p:extLst>
      <p:ext uri="{BB962C8B-B14F-4D97-AF65-F5344CB8AC3E}">
        <p14:creationId xmlns:p14="http://schemas.microsoft.com/office/powerpoint/2010/main" xmlns="" val="96885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Insurance contract</a:t>
            </a:r>
          </a:p>
        </p:txBody>
      </p:sp>
      <p:sp>
        <p:nvSpPr>
          <p:cNvPr id="3" name="Content Placeholder 2"/>
          <p:cNvSpPr>
            <a:spLocks noGrp="1"/>
          </p:cNvSpPr>
          <p:nvPr>
            <p:ph idx="1"/>
          </p:nvPr>
        </p:nvSpPr>
        <p:spPr>
          <a:xfrm>
            <a:off x="609598" y="1676400"/>
            <a:ext cx="6347714" cy="3880773"/>
          </a:xfrm>
        </p:spPr>
        <p:txBody>
          <a:bodyPr>
            <a:normAutofit/>
          </a:bodyPr>
          <a:lstStyle/>
          <a:p>
            <a:pPr algn="just"/>
            <a:r>
              <a:rPr lang="en-US" dirty="0"/>
              <a:t>Insurance is the device by which the loss likely to be caused by uncertain event is spread over a number of persons who are exposed to it and who propose to insure themselves against such an event.</a:t>
            </a:r>
          </a:p>
          <a:p>
            <a:pPr algn="just"/>
            <a:r>
              <a:rPr lang="en-US" dirty="0"/>
              <a:t>The essence of insurance is the elimination of risk and substitution of certainty for uncertainty. Insurance is thus a co-operative way of spreading  risk.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Functions and Importance of insurance</a:t>
            </a:r>
          </a:p>
        </p:txBody>
      </p:sp>
      <p:sp>
        <p:nvSpPr>
          <p:cNvPr id="3" name="Content Placeholder 2"/>
          <p:cNvSpPr>
            <a:spLocks noGrp="1"/>
          </p:cNvSpPr>
          <p:nvPr>
            <p:ph idx="1"/>
          </p:nvPr>
        </p:nvSpPr>
        <p:spPr/>
        <p:txBody>
          <a:bodyPr/>
          <a:lstStyle/>
          <a:p>
            <a:r>
              <a:rPr lang="en-US" dirty="0"/>
              <a:t>Defines the risk that is to be transferred</a:t>
            </a:r>
          </a:p>
          <a:p>
            <a:r>
              <a:rPr lang="en-US" dirty="0"/>
              <a:t>States the condition under which the contract applies</a:t>
            </a:r>
          </a:p>
          <a:p>
            <a:r>
              <a:rPr lang="en-US" dirty="0"/>
              <a:t>Explains the procedure for setting losses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insurance</a:t>
            </a:r>
          </a:p>
        </p:txBody>
      </p:sp>
      <p:sp>
        <p:nvSpPr>
          <p:cNvPr id="3" name="Content Placeholder 2"/>
          <p:cNvSpPr>
            <a:spLocks noGrp="1"/>
          </p:cNvSpPr>
          <p:nvPr>
            <p:ph idx="1"/>
          </p:nvPr>
        </p:nvSpPr>
        <p:spPr>
          <a:xfrm>
            <a:off x="609599" y="1488613"/>
            <a:ext cx="6347714" cy="3880773"/>
          </a:xfrm>
        </p:spPr>
        <p:txBody>
          <a:bodyPr>
            <a:normAutofit fontScale="92500"/>
          </a:bodyPr>
          <a:lstStyle/>
          <a:p>
            <a:r>
              <a:rPr lang="en-US" dirty="0"/>
              <a:t>Entirety </a:t>
            </a:r>
          </a:p>
          <a:p>
            <a:pPr marL="0" indent="0">
              <a:buNone/>
            </a:pPr>
            <a:r>
              <a:rPr lang="en-US" dirty="0"/>
              <a:t>All the term and conditions are to be found in the policy document. If the term and conditions are oral or not state explicitly, they are difficult parties to prove.</a:t>
            </a:r>
          </a:p>
          <a:p>
            <a:r>
              <a:rPr lang="en-US" dirty="0"/>
              <a:t>Personal</a:t>
            </a:r>
          </a:p>
          <a:p>
            <a:pPr marL="0" indent="0">
              <a:buNone/>
            </a:pPr>
            <a:r>
              <a:rPr lang="en-US" dirty="0"/>
              <a:t>The contract follows the person insured rather than property.</a:t>
            </a:r>
          </a:p>
          <a:p>
            <a:r>
              <a:rPr lang="en-US" dirty="0"/>
              <a:t>Unilateral</a:t>
            </a:r>
          </a:p>
          <a:p>
            <a:pPr marL="0" indent="0">
              <a:buNone/>
            </a:pPr>
            <a:r>
              <a:rPr lang="en-US" dirty="0"/>
              <a:t>Once premium is paid the performance is obligatory on one party i.e. the insurer.</a:t>
            </a:r>
          </a:p>
          <a:p>
            <a:r>
              <a:rPr lang="en-US" dirty="0"/>
              <a:t> Aleatory</a:t>
            </a:r>
          </a:p>
          <a:p>
            <a:pPr marL="0" indent="0">
              <a:buNone/>
            </a:pPr>
            <a:r>
              <a:rPr lang="en-US" dirty="0"/>
              <a:t>Performance is condition upon an event that may not happen.</a:t>
            </a:r>
          </a:p>
          <a:p>
            <a:pPr marL="0" indent="0">
              <a:buNone/>
            </a:pPr>
            <a:endParaRPr lang="en-US" dirty="0"/>
          </a:p>
          <a:p>
            <a:pPr marL="0" indent="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6347713" cy="1320800"/>
          </a:xfrm>
        </p:spPr>
        <p:txBody>
          <a:bodyPr>
            <a:normAutofit/>
          </a:bodyPr>
          <a:lstStyle/>
          <a:p>
            <a:r>
              <a:rPr lang="en-US" dirty="0"/>
              <a:t>Difference between insurance and wagering agreement</a:t>
            </a:r>
          </a:p>
        </p:txBody>
      </p:sp>
      <p:sp>
        <p:nvSpPr>
          <p:cNvPr id="3" name="Content Placeholder 2"/>
          <p:cNvSpPr>
            <a:spLocks noGrp="1"/>
          </p:cNvSpPr>
          <p:nvPr>
            <p:ph idx="1"/>
          </p:nvPr>
        </p:nvSpPr>
        <p:spPr>
          <a:xfrm>
            <a:off x="457200" y="1600200"/>
            <a:ext cx="6858000" cy="4983162"/>
          </a:xfrm>
        </p:spPr>
        <p:txBody>
          <a:bodyPr>
            <a:normAutofit/>
          </a:bodyPr>
          <a:lstStyle/>
          <a:p>
            <a:pPr marL="0" indent="0" algn="just">
              <a:buNone/>
            </a:pPr>
            <a:r>
              <a:rPr lang="en-US" dirty="0"/>
              <a:t>1. Insurance contracts are legal ones, enforceable by law while wagering agreements are void contracts.</a:t>
            </a:r>
          </a:p>
          <a:p>
            <a:pPr marL="0" indent="0" algn="just">
              <a:buNone/>
            </a:pPr>
            <a:r>
              <a:rPr lang="en-US" dirty="0"/>
              <a:t>2. Insurance contracts are contracts of indemnity. Wagers are winning or loss contracts</a:t>
            </a:r>
          </a:p>
          <a:p>
            <a:pPr marL="0" indent="0" algn="just">
              <a:buNone/>
            </a:pPr>
            <a:r>
              <a:rPr lang="en-US" dirty="0"/>
              <a:t>3. All material facts are to be disclosed at the inception of insurance contracts. Wagers does not require such disclosures.</a:t>
            </a:r>
          </a:p>
          <a:p>
            <a:pPr marL="0" indent="0" algn="just">
              <a:buNone/>
            </a:pPr>
            <a:r>
              <a:rPr lang="en-US" dirty="0"/>
              <a:t>4. Insurance contracts have a social objective i.e. to provide cover against ill effects of unforeseen events. However wagers create additional risk and have harmful effects on society. </a:t>
            </a:r>
          </a:p>
          <a:p>
            <a:pPr marL="0" indent="0" algn="just">
              <a:buNone/>
            </a:pPr>
            <a:r>
              <a:rPr lang="en-US" dirty="0"/>
              <a:t>5. Scientific methods are followed to fix risk and premium in insurance contracts, in wagering agreement such calculations are not involved.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47714" cy="1885952"/>
          </a:xfrm>
        </p:spPr>
        <p:txBody>
          <a:bodyPr>
            <a:normAutofit/>
          </a:bodyPr>
          <a:lstStyle/>
          <a:p>
            <a:r>
              <a:rPr lang="en-US" sz="2800" dirty="0"/>
              <a:t>IRDA Act 1999 -</a:t>
            </a:r>
            <a:br>
              <a:rPr lang="en-US" sz="2800" dirty="0"/>
            </a:br>
            <a:r>
              <a:rPr lang="en-US" sz="2800" dirty="0"/>
              <a:t>Constitution of IRDA, Objectives, Functions, Duties and Powers of regulator</a:t>
            </a:r>
          </a:p>
        </p:txBody>
      </p:sp>
      <p:sp>
        <p:nvSpPr>
          <p:cNvPr id="3" name="Content Placeholder 2"/>
          <p:cNvSpPr>
            <a:spLocks noGrp="1"/>
          </p:cNvSpPr>
          <p:nvPr>
            <p:ph idx="1"/>
          </p:nvPr>
        </p:nvSpPr>
        <p:spPr>
          <a:xfrm>
            <a:off x="597876" y="2702589"/>
            <a:ext cx="6347714" cy="3880773"/>
          </a:xfrm>
        </p:spPr>
        <p:txBody>
          <a:bodyPr>
            <a:normAutofit/>
          </a:bodyPr>
          <a:lstStyle/>
          <a:p>
            <a:r>
              <a:rPr lang="en-US" dirty="0"/>
              <a:t>Insurance Regulatory Development Authority (IRDA)</a:t>
            </a:r>
          </a:p>
          <a:p>
            <a:pPr marL="0" indent="0">
              <a:buNone/>
            </a:pPr>
            <a:r>
              <a:rPr lang="en-US" dirty="0"/>
              <a:t>It was constituted as an autonomous body to regulate and envelope the business of insurance and reinsurance in the country in terms of the IRDA Act 1999. It was constituted on 19</a:t>
            </a:r>
            <a:r>
              <a:rPr lang="en-US" baseline="30000" dirty="0"/>
              <a:t>th</a:t>
            </a:r>
            <a:r>
              <a:rPr lang="en-US" dirty="0"/>
              <a:t> April 2000 wide GOI notification no 277.</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105</TotalTime>
  <Words>912</Words>
  <Application>Microsoft Office PowerPoint</Application>
  <PresentationFormat>On-screen Show (4:3)</PresentationFormat>
  <Paragraphs>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Facet</vt:lpstr>
      <vt:lpstr>Introduction to Insurance Business</vt:lpstr>
      <vt:lpstr>Brief history of insurance in India</vt:lpstr>
      <vt:lpstr>Slide 3</vt:lpstr>
      <vt:lpstr>Slide 4</vt:lpstr>
      <vt:lpstr>Insurance contract</vt:lpstr>
      <vt:lpstr>Functions and Importance of insurance</vt:lpstr>
      <vt:lpstr>Principles of insurance</vt:lpstr>
      <vt:lpstr>Difference between insurance and wagering agreement</vt:lpstr>
      <vt:lpstr>IRDA Act 1999 - Constitution of IRDA, Objectives, Functions, Duties and Powers of regulator</vt:lpstr>
      <vt:lpstr>OBJECTIVES OF IRDA</vt:lpstr>
      <vt:lpstr>DUTIES, POWERS AND FUNCTIONS OF IRDA</vt:lpstr>
      <vt:lpstr>Slide 12</vt:lpstr>
      <vt:lpstr>Role of insurance in Economic Development</vt:lpstr>
      <vt:lpstr>Slide 14</vt:lpstr>
      <vt:lpstr>Benefits of insurance to society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Insurance Business</dc:title>
  <dc:creator>admin</dc:creator>
  <cp:lastModifiedBy>admin</cp:lastModifiedBy>
  <cp:revision>18</cp:revision>
  <dcterms:created xsi:type="dcterms:W3CDTF">2006-08-16T00:00:00Z</dcterms:created>
  <dcterms:modified xsi:type="dcterms:W3CDTF">2020-08-06T05:57:39Z</dcterms:modified>
</cp:coreProperties>
</file>