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2" d="100"/>
          <a:sy n="62" d="100"/>
        </p:scale>
        <p:origin x="80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9ABCA1-372C-D90F-8A06-6E2409E5BFE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B41B1FD3-476D-1C04-B5BC-138EEB402EB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4D802255-E16D-350D-5B24-5AD4EEC5522E}"/>
              </a:ext>
            </a:extLst>
          </p:cNvPr>
          <p:cNvSpPr>
            <a:spLocks noGrp="1"/>
          </p:cNvSpPr>
          <p:nvPr>
            <p:ph type="dt" sz="half" idx="10"/>
          </p:nvPr>
        </p:nvSpPr>
        <p:spPr/>
        <p:txBody>
          <a:bodyPr/>
          <a:lstStyle/>
          <a:p>
            <a:fld id="{9CA4DBAC-0FEF-47A2-AA80-64466934BF7A}" type="datetimeFigureOut">
              <a:rPr lang="en-IN" smtClean="0"/>
              <a:t>13-01-2023</a:t>
            </a:fld>
            <a:endParaRPr lang="en-IN"/>
          </a:p>
        </p:txBody>
      </p:sp>
      <p:sp>
        <p:nvSpPr>
          <p:cNvPr id="5" name="Footer Placeholder 4">
            <a:extLst>
              <a:ext uri="{FF2B5EF4-FFF2-40B4-BE49-F238E27FC236}">
                <a16:creationId xmlns:a16="http://schemas.microsoft.com/office/drawing/2014/main" id="{E8471C3E-69A6-864F-7DB3-A79337DCFF12}"/>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956D4E2E-5F66-8156-8A82-9D742762DE57}"/>
              </a:ext>
            </a:extLst>
          </p:cNvPr>
          <p:cNvSpPr>
            <a:spLocks noGrp="1"/>
          </p:cNvSpPr>
          <p:nvPr>
            <p:ph type="sldNum" sz="quarter" idx="12"/>
          </p:nvPr>
        </p:nvSpPr>
        <p:spPr/>
        <p:txBody>
          <a:bodyPr/>
          <a:lstStyle/>
          <a:p>
            <a:fld id="{37F7763E-16F3-4FFF-9DD5-3956E6A25023}" type="slidenum">
              <a:rPr lang="en-IN" smtClean="0"/>
              <a:t>‹#›</a:t>
            </a:fld>
            <a:endParaRPr lang="en-IN"/>
          </a:p>
        </p:txBody>
      </p:sp>
    </p:spTree>
    <p:extLst>
      <p:ext uri="{BB962C8B-B14F-4D97-AF65-F5344CB8AC3E}">
        <p14:creationId xmlns:p14="http://schemas.microsoft.com/office/powerpoint/2010/main" val="6332864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902B71-9818-DE05-DF14-7F251D1B0525}"/>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B96132E8-DBBD-4AF4-BCB8-49676F6696E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5EA1A685-2F77-5A8F-1633-0783DEAC09DF}"/>
              </a:ext>
            </a:extLst>
          </p:cNvPr>
          <p:cNvSpPr>
            <a:spLocks noGrp="1"/>
          </p:cNvSpPr>
          <p:nvPr>
            <p:ph type="dt" sz="half" idx="10"/>
          </p:nvPr>
        </p:nvSpPr>
        <p:spPr/>
        <p:txBody>
          <a:bodyPr/>
          <a:lstStyle/>
          <a:p>
            <a:fld id="{9CA4DBAC-0FEF-47A2-AA80-64466934BF7A}" type="datetimeFigureOut">
              <a:rPr lang="en-IN" smtClean="0"/>
              <a:t>13-01-2023</a:t>
            </a:fld>
            <a:endParaRPr lang="en-IN"/>
          </a:p>
        </p:txBody>
      </p:sp>
      <p:sp>
        <p:nvSpPr>
          <p:cNvPr id="5" name="Footer Placeholder 4">
            <a:extLst>
              <a:ext uri="{FF2B5EF4-FFF2-40B4-BE49-F238E27FC236}">
                <a16:creationId xmlns:a16="http://schemas.microsoft.com/office/drawing/2014/main" id="{5BC596D4-6BB8-2AD3-59E0-95A218E09E6C}"/>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C09EDC3E-E02E-36D3-E34F-AA38265817EE}"/>
              </a:ext>
            </a:extLst>
          </p:cNvPr>
          <p:cNvSpPr>
            <a:spLocks noGrp="1"/>
          </p:cNvSpPr>
          <p:nvPr>
            <p:ph type="sldNum" sz="quarter" idx="12"/>
          </p:nvPr>
        </p:nvSpPr>
        <p:spPr/>
        <p:txBody>
          <a:bodyPr/>
          <a:lstStyle/>
          <a:p>
            <a:fld id="{37F7763E-16F3-4FFF-9DD5-3956E6A25023}" type="slidenum">
              <a:rPr lang="en-IN" smtClean="0"/>
              <a:t>‹#›</a:t>
            </a:fld>
            <a:endParaRPr lang="en-IN"/>
          </a:p>
        </p:txBody>
      </p:sp>
    </p:spTree>
    <p:extLst>
      <p:ext uri="{BB962C8B-B14F-4D97-AF65-F5344CB8AC3E}">
        <p14:creationId xmlns:p14="http://schemas.microsoft.com/office/powerpoint/2010/main" val="8825376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6E33468-4F66-F23A-12EA-2B2DCF10008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B8FCFAE5-FA12-B118-221F-5C495F200A5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236F72D1-5361-446D-2A5B-71C3E6927948}"/>
              </a:ext>
            </a:extLst>
          </p:cNvPr>
          <p:cNvSpPr>
            <a:spLocks noGrp="1"/>
          </p:cNvSpPr>
          <p:nvPr>
            <p:ph type="dt" sz="half" idx="10"/>
          </p:nvPr>
        </p:nvSpPr>
        <p:spPr/>
        <p:txBody>
          <a:bodyPr/>
          <a:lstStyle/>
          <a:p>
            <a:fld id="{9CA4DBAC-0FEF-47A2-AA80-64466934BF7A}" type="datetimeFigureOut">
              <a:rPr lang="en-IN" smtClean="0"/>
              <a:t>13-01-2023</a:t>
            </a:fld>
            <a:endParaRPr lang="en-IN"/>
          </a:p>
        </p:txBody>
      </p:sp>
      <p:sp>
        <p:nvSpPr>
          <p:cNvPr id="5" name="Footer Placeholder 4">
            <a:extLst>
              <a:ext uri="{FF2B5EF4-FFF2-40B4-BE49-F238E27FC236}">
                <a16:creationId xmlns:a16="http://schemas.microsoft.com/office/drawing/2014/main" id="{43B02C5D-6191-1D82-28CA-4956F99565C9}"/>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2EAF1939-83E3-91BA-5C47-317E5570B7C3}"/>
              </a:ext>
            </a:extLst>
          </p:cNvPr>
          <p:cNvSpPr>
            <a:spLocks noGrp="1"/>
          </p:cNvSpPr>
          <p:nvPr>
            <p:ph type="sldNum" sz="quarter" idx="12"/>
          </p:nvPr>
        </p:nvSpPr>
        <p:spPr/>
        <p:txBody>
          <a:bodyPr/>
          <a:lstStyle/>
          <a:p>
            <a:fld id="{37F7763E-16F3-4FFF-9DD5-3956E6A25023}" type="slidenum">
              <a:rPr lang="en-IN" smtClean="0"/>
              <a:t>‹#›</a:t>
            </a:fld>
            <a:endParaRPr lang="en-IN"/>
          </a:p>
        </p:txBody>
      </p:sp>
    </p:spTree>
    <p:extLst>
      <p:ext uri="{BB962C8B-B14F-4D97-AF65-F5344CB8AC3E}">
        <p14:creationId xmlns:p14="http://schemas.microsoft.com/office/powerpoint/2010/main" val="8620461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9562F5-E6BE-5BEC-7F8B-0495687324D6}"/>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D6AE7C4E-480F-2111-79EA-73682B8C4EF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2CB34297-DB36-C64B-98F5-E999FE0C442C}"/>
              </a:ext>
            </a:extLst>
          </p:cNvPr>
          <p:cNvSpPr>
            <a:spLocks noGrp="1"/>
          </p:cNvSpPr>
          <p:nvPr>
            <p:ph type="dt" sz="half" idx="10"/>
          </p:nvPr>
        </p:nvSpPr>
        <p:spPr/>
        <p:txBody>
          <a:bodyPr/>
          <a:lstStyle/>
          <a:p>
            <a:fld id="{9CA4DBAC-0FEF-47A2-AA80-64466934BF7A}" type="datetimeFigureOut">
              <a:rPr lang="en-IN" smtClean="0"/>
              <a:t>13-01-2023</a:t>
            </a:fld>
            <a:endParaRPr lang="en-IN"/>
          </a:p>
        </p:txBody>
      </p:sp>
      <p:sp>
        <p:nvSpPr>
          <p:cNvPr id="5" name="Footer Placeholder 4">
            <a:extLst>
              <a:ext uri="{FF2B5EF4-FFF2-40B4-BE49-F238E27FC236}">
                <a16:creationId xmlns:a16="http://schemas.microsoft.com/office/drawing/2014/main" id="{CE2FD220-B4BE-F4D5-0A3F-FC74F1767224}"/>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C085A714-B038-FB8A-7451-9C8617472F30}"/>
              </a:ext>
            </a:extLst>
          </p:cNvPr>
          <p:cNvSpPr>
            <a:spLocks noGrp="1"/>
          </p:cNvSpPr>
          <p:nvPr>
            <p:ph type="sldNum" sz="quarter" idx="12"/>
          </p:nvPr>
        </p:nvSpPr>
        <p:spPr/>
        <p:txBody>
          <a:bodyPr/>
          <a:lstStyle/>
          <a:p>
            <a:fld id="{37F7763E-16F3-4FFF-9DD5-3956E6A25023}" type="slidenum">
              <a:rPr lang="en-IN" smtClean="0"/>
              <a:t>‹#›</a:t>
            </a:fld>
            <a:endParaRPr lang="en-IN"/>
          </a:p>
        </p:txBody>
      </p:sp>
    </p:spTree>
    <p:extLst>
      <p:ext uri="{BB962C8B-B14F-4D97-AF65-F5344CB8AC3E}">
        <p14:creationId xmlns:p14="http://schemas.microsoft.com/office/powerpoint/2010/main" val="14694349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018AD6-F13D-C698-E43E-BAAC4D60711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5C044B75-0502-06EB-8E93-8C6A9F2AD4D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7B01809-C1AC-D5F2-0FBC-EB574299C71F}"/>
              </a:ext>
            </a:extLst>
          </p:cNvPr>
          <p:cNvSpPr>
            <a:spLocks noGrp="1"/>
          </p:cNvSpPr>
          <p:nvPr>
            <p:ph type="dt" sz="half" idx="10"/>
          </p:nvPr>
        </p:nvSpPr>
        <p:spPr/>
        <p:txBody>
          <a:bodyPr/>
          <a:lstStyle/>
          <a:p>
            <a:fld id="{9CA4DBAC-0FEF-47A2-AA80-64466934BF7A}" type="datetimeFigureOut">
              <a:rPr lang="en-IN" smtClean="0"/>
              <a:t>13-01-2023</a:t>
            </a:fld>
            <a:endParaRPr lang="en-IN"/>
          </a:p>
        </p:txBody>
      </p:sp>
      <p:sp>
        <p:nvSpPr>
          <p:cNvPr id="5" name="Footer Placeholder 4">
            <a:extLst>
              <a:ext uri="{FF2B5EF4-FFF2-40B4-BE49-F238E27FC236}">
                <a16:creationId xmlns:a16="http://schemas.microsoft.com/office/drawing/2014/main" id="{1DF5A0F1-B85D-033C-65D1-9EFA7F46327A}"/>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BDC3B302-9FF3-4622-6FB5-4CC82CAD19F1}"/>
              </a:ext>
            </a:extLst>
          </p:cNvPr>
          <p:cNvSpPr>
            <a:spLocks noGrp="1"/>
          </p:cNvSpPr>
          <p:nvPr>
            <p:ph type="sldNum" sz="quarter" idx="12"/>
          </p:nvPr>
        </p:nvSpPr>
        <p:spPr/>
        <p:txBody>
          <a:bodyPr/>
          <a:lstStyle/>
          <a:p>
            <a:fld id="{37F7763E-16F3-4FFF-9DD5-3956E6A25023}" type="slidenum">
              <a:rPr lang="en-IN" smtClean="0"/>
              <a:t>‹#›</a:t>
            </a:fld>
            <a:endParaRPr lang="en-IN"/>
          </a:p>
        </p:txBody>
      </p:sp>
    </p:spTree>
    <p:extLst>
      <p:ext uri="{BB962C8B-B14F-4D97-AF65-F5344CB8AC3E}">
        <p14:creationId xmlns:p14="http://schemas.microsoft.com/office/powerpoint/2010/main" val="29890635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3A615F-1A34-7B9F-6F13-CB9FA66D1780}"/>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224F7E44-20C8-F1BE-3707-26D6A120FB9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A363F208-94FA-B38F-690F-EEDC8C2AE2E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E3CE76F3-F0BA-80A8-81C0-AF613859B9DD}"/>
              </a:ext>
            </a:extLst>
          </p:cNvPr>
          <p:cNvSpPr>
            <a:spLocks noGrp="1"/>
          </p:cNvSpPr>
          <p:nvPr>
            <p:ph type="dt" sz="half" idx="10"/>
          </p:nvPr>
        </p:nvSpPr>
        <p:spPr/>
        <p:txBody>
          <a:bodyPr/>
          <a:lstStyle/>
          <a:p>
            <a:fld id="{9CA4DBAC-0FEF-47A2-AA80-64466934BF7A}" type="datetimeFigureOut">
              <a:rPr lang="en-IN" smtClean="0"/>
              <a:t>13-01-2023</a:t>
            </a:fld>
            <a:endParaRPr lang="en-IN"/>
          </a:p>
        </p:txBody>
      </p:sp>
      <p:sp>
        <p:nvSpPr>
          <p:cNvPr id="6" name="Footer Placeholder 5">
            <a:extLst>
              <a:ext uri="{FF2B5EF4-FFF2-40B4-BE49-F238E27FC236}">
                <a16:creationId xmlns:a16="http://schemas.microsoft.com/office/drawing/2014/main" id="{DA09CAAD-EF78-2918-3F68-8509838B0836}"/>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829F3ACB-C986-A4E4-D58A-452EF5B930B0}"/>
              </a:ext>
            </a:extLst>
          </p:cNvPr>
          <p:cNvSpPr>
            <a:spLocks noGrp="1"/>
          </p:cNvSpPr>
          <p:nvPr>
            <p:ph type="sldNum" sz="quarter" idx="12"/>
          </p:nvPr>
        </p:nvSpPr>
        <p:spPr/>
        <p:txBody>
          <a:bodyPr/>
          <a:lstStyle/>
          <a:p>
            <a:fld id="{37F7763E-16F3-4FFF-9DD5-3956E6A25023}" type="slidenum">
              <a:rPr lang="en-IN" smtClean="0"/>
              <a:t>‹#›</a:t>
            </a:fld>
            <a:endParaRPr lang="en-IN"/>
          </a:p>
        </p:txBody>
      </p:sp>
    </p:spTree>
    <p:extLst>
      <p:ext uri="{BB962C8B-B14F-4D97-AF65-F5344CB8AC3E}">
        <p14:creationId xmlns:p14="http://schemas.microsoft.com/office/powerpoint/2010/main" val="19358800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5DC964-C51F-04FE-0959-0D6DFB7F4761}"/>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1737A8B9-0253-958A-CEE3-1AEB5BFCDC0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2F3B08B-4BD7-E475-FD85-A3032C022DD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0091FAD9-C76F-FC76-C082-E707E6B1609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CDA5EF1-21BB-3C5D-480C-BD5D783B2C6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79550EB5-FD91-3B31-7F5B-1D141A419B4F}"/>
              </a:ext>
            </a:extLst>
          </p:cNvPr>
          <p:cNvSpPr>
            <a:spLocks noGrp="1"/>
          </p:cNvSpPr>
          <p:nvPr>
            <p:ph type="dt" sz="half" idx="10"/>
          </p:nvPr>
        </p:nvSpPr>
        <p:spPr/>
        <p:txBody>
          <a:bodyPr/>
          <a:lstStyle/>
          <a:p>
            <a:fld id="{9CA4DBAC-0FEF-47A2-AA80-64466934BF7A}" type="datetimeFigureOut">
              <a:rPr lang="en-IN" smtClean="0"/>
              <a:t>13-01-2023</a:t>
            </a:fld>
            <a:endParaRPr lang="en-IN"/>
          </a:p>
        </p:txBody>
      </p:sp>
      <p:sp>
        <p:nvSpPr>
          <p:cNvPr id="8" name="Footer Placeholder 7">
            <a:extLst>
              <a:ext uri="{FF2B5EF4-FFF2-40B4-BE49-F238E27FC236}">
                <a16:creationId xmlns:a16="http://schemas.microsoft.com/office/drawing/2014/main" id="{22C9FB8D-7157-BA7E-6363-56ADC46BF8C9}"/>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26B5E188-C469-B402-3043-1E149680BF2C}"/>
              </a:ext>
            </a:extLst>
          </p:cNvPr>
          <p:cNvSpPr>
            <a:spLocks noGrp="1"/>
          </p:cNvSpPr>
          <p:nvPr>
            <p:ph type="sldNum" sz="quarter" idx="12"/>
          </p:nvPr>
        </p:nvSpPr>
        <p:spPr/>
        <p:txBody>
          <a:bodyPr/>
          <a:lstStyle/>
          <a:p>
            <a:fld id="{37F7763E-16F3-4FFF-9DD5-3956E6A25023}" type="slidenum">
              <a:rPr lang="en-IN" smtClean="0"/>
              <a:t>‹#›</a:t>
            </a:fld>
            <a:endParaRPr lang="en-IN"/>
          </a:p>
        </p:txBody>
      </p:sp>
    </p:spTree>
    <p:extLst>
      <p:ext uri="{BB962C8B-B14F-4D97-AF65-F5344CB8AC3E}">
        <p14:creationId xmlns:p14="http://schemas.microsoft.com/office/powerpoint/2010/main" val="8107493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49EB2-F61E-6E07-F27E-0D5E8C27803A}"/>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D0DCAA7A-C83D-D5A4-29C3-26E641121781}"/>
              </a:ext>
            </a:extLst>
          </p:cNvPr>
          <p:cNvSpPr>
            <a:spLocks noGrp="1"/>
          </p:cNvSpPr>
          <p:nvPr>
            <p:ph type="dt" sz="half" idx="10"/>
          </p:nvPr>
        </p:nvSpPr>
        <p:spPr/>
        <p:txBody>
          <a:bodyPr/>
          <a:lstStyle/>
          <a:p>
            <a:fld id="{9CA4DBAC-0FEF-47A2-AA80-64466934BF7A}" type="datetimeFigureOut">
              <a:rPr lang="en-IN" smtClean="0"/>
              <a:t>13-01-2023</a:t>
            </a:fld>
            <a:endParaRPr lang="en-IN"/>
          </a:p>
        </p:txBody>
      </p:sp>
      <p:sp>
        <p:nvSpPr>
          <p:cNvPr id="4" name="Footer Placeholder 3">
            <a:extLst>
              <a:ext uri="{FF2B5EF4-FFF2-40B4-BE49-F238E27FC236}">
                <a16:creationId xmlns:a16="http://schemas.microsoft.com/office/drawing/2014/main" id="{5E7ACD43-932A-C773-40F5-638A4771E87F}"/>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578CFDFC-5168-19F0-CB0B-E85B62A0363A}"/>
              </a:ext>
            </a:extLst>
          </p:cNvPr>
          <p:cNvSpPr>
            <a:spLocks noGrp="1"/>
          </p:cNvSpPr>
          <p:nvPr>
            <p:ph type="sldNum" sz="quarter" idx="12"/>
          </p:nvPr>
        </p:nvSpPr>
        <p:spPr/>
        <p:txBody>
          <a:bodyPr/>
          <a:lstStyle/>
          <a:p>
            <a:fld id="{37F7763E-16F3-4FFF-9DD5-3956E6A25023}" type="slidenum">
              <a:rPr lang="en-IN" smtClean="0"/>
              <a:t>‹#›</a:t>
            </a:fld>
            <a:endParaRPr lang="en-IN"/>
          </a:p>
        </p:txBody>
      </p:sp>
    </p:spTree>
    <p:extLst>
      <p:ext uri="{BB962C8B-B14F-4D97-AF65-F5344CB8AC3E}">
        <p14:creationId xmlns:p14="http://schemas.microsoft.com/office/powerpoint/2010/main" val="13009582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451152A-4DFA-1BCB-0A73-283DC0114CEC}"/>
              </a:ext>
            </a:extLst>
          </p:cNvPr>
          <p:cNvSpPr>
            <a:spLocks noGrp="1"/>
          </p:cNvSpPr>
          <p:nvPr>
            <p:ph type="dt" sz="half" idx="10"/>
          </p:nvPr>
        </p:nvSpPr>
        <p:spPr/>
        <p:txBody>
          <a:bodyPr/>
          <a:lstStyle/>
          <a:p>
            <a:fld id="{9CA4DBAC-0FEF-47A2-AA80-64466934BF7A}" type="datetimeFigureOut">
              <a:rPr lang="en-IN" smtClean="0"/>
              <a:t>13-01-2023</a:t>
            </a:fld>
            <a:endParaRPr lang="en-IN"/>
          </a:p>
        </p:txBody>
      </p:sp>
      <p:sp>
        <p:nvSpPr>
          <p:cNvPr id="3" name="Footer Placeholder 2">
            <a:extLst>
              <a:ext uri="{FF2B5EF4-FFF2-40B4-BE49-F238E27FC236}">
                <a16:creationId xmlns:a16="http://schemas.microsoft.com/office/drawing/2014/main" id="{0ECF7BCF-3717-7015-E981-59CDBFF9AC03}"/>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9926196F-418A-DA70-4452-94D5F2435077}"/>
              </a:ext>
            </a:extLst>
          </p:cNvPr>
          <p:cNvSpPr>
            <a:spLocks noGrp="1"/>
          </p:cNvSpPr>
          <p:nvPr>
            <p:ph type="sldNum" sz="quarter" idx="12"/>
          </p:nvPr>
        </p:nvSpPr>
        <p:spPr/>
        <p:txBody>
          <a:bodyPr/>
          <a:lstStyle/>
          <a:p>
            <a:fld id="{37F7763E-16F3-4FFF-9DD5-3956E6A25023}" type="slidenum">
              <a:rPr lang="en-IN" smtClean="0"/>
              <a:t>‹#›</a:t>
            </a:fld>
            <a:endParaRPr lang="en-IN"/>
          </a:p>
        </p:txBody>
      </p:sp>
    </p:spTree>
    <p:extLst>
      <p:ext uri="{BB962C8B-B14F-4D97-AF65-F5344CB8AC3E}">
        <p14:creationId xmlns:p14="http://schemas.microsoft.com/office/powerpoint/2010/main" val="27583285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C376AB-1189-359C-02D8-FC7050B8BD5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656C28E7-47C0-EFD6-F81A-B9710A0891A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313764D5-3174-B570-5220-585B49D710D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A531EF7-0D98-6A58-983C-B1C0BDF54A2C}"/>
              </a:ext>
            </a:extLst>
          </p:cNvPr>
          <p:cNvSpPr>
            <a:spLocks noGrp="1"/>
          </p:cNvSpPr>
          <p:nvPr>
            <p:ph type="dt" sz="half" idx="10"/>
          </p:nvPr>
        </p:nvSpPr>
        <p:spPr/>
        <p:txBody>
          <a:bodyPr/>
          <a:lstStyle/>
          <a:p>
            <a:fld id="{9CA4DBAC-0FEF-47A2-AA80-64466934BF7A}" type="datetimeFigureOut">
              <a:rPr lang="en-IN" smtClean="0"/>
              <a:t>13-01-2023</a:t>
            </a:fld>
            <a:endParaRPr lang="en-IN"/>
          </a:p>
        </p:txBody>
      </p:sp>
      <p:sp>
        <p:nvSpPr>
          <p:cNvPr id="6" name="Footer Placeholder 5">
            <a:extLst>
              <a:ext uri="{FF2B5EF4-FFF2-40B4-BE49-F238E27FC236}">
                <a16:creationId xmlns:a16="http://schemas.microsoft.com/office/drawing/2014/main" id="{6E9C8C4B-FB07-89CA-28D7-239AD3987F52}"/>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C0222ED3-4B4E-FDFC-8F8D-E981857DD562}"/>
              </a:ext>
            </a:extLst>
          </p:cNvPr>
          <p:cNvSpPr>
            <a:spLocks noGrp="1"/>
          </p:cNvSpPr>
          <p:nvPr>
            <p:ph type="sldNum" sz="quarter" idx="12"/>
          </p:nvPr>
        </p:nvSpPr>
        <p:spPr/>
        <p:txBody>
          <a:bodyPr/>
          <a:lstStyle/>
          <a:p>
            <a:fld id="{37F7763E-16F3-4FFF-9DD5-3956E6A25023}" type="slidenum">
              <a:rPr lang="en-IN" smtClean="0"/>
              <a:t>‹#›</a:t>
            </a:fld>
            <a:endParaRPr lang="en-IN"/>
          </a:p>
        </p:txBody>
      </p:sp>
    </p:spTree>
    <p:extLst>
      <p:ext uri="{BB962C8B-B14F-4D97-AF65-F5344CB8AC3E}">
        <p14:creationId xmlns:p14="http://schemas.microsoft.com/office/powerpoint/2010/main" val="14045674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C91226-5CB3-BBB6-7684-5995299B900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F93ED740-FEB4-DAA1-7BCD-578D1336BEE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A9B9CE9C-0971-E5E6-DD9D-FAEB8303E19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877F37E-31EB-4DA9-7C02-1EF4753719AB}"/>
              </a:ext>
            </a:extLst>
          </p:cNvPr>
          <p:cNvSpPr>
            <a:spLocks noGrp="1"/>
          </p:cNvSpPr>
          <p:nvPr>
            <p:ph type="dt" sz="half" idx="10"/>
          </p:nvPr>
        </p:nvSpPr>
        <p:spPr/>
        <p:txBody>
          <a:bodyPr/>
          <a:lstStyle/>
          <a:p>
            <a:fld id="{9CA4DBAC-0FEF-47A2-AA80-64466934BF7A}" type="datetimeFigureOut">
              <a:rPr lang="en-IN" smtClean="0"/>
              <a:t>13-01-2023</a:t>
            </a:fld>
            <a:endParaRPr lang="en-IN"/>
          </a:p>
        </p:txBody>
      </p:sp>
      <p:sp>
        <p:nvSpPr>
          <p:cNvPr id="6" name="Footer Placeholder 5">
            <a:extLst>
              <a:ext uri="{FF2B5EF4-FFF2-40B4-BE49-F238E27FC236}">
                <a16:creationId xmlns:a16="http://schemas.microsoft.com/office/drawing/2014/main" id="{0C5C48F1-F655-5D77-91BA-64BC19148F3D}"/>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0C56C172-402E-E7D5-B140-50BC8A7F17E2}"/>
              </a:ext>
            </a:extLst>
          </p:cNvPr>
          <p:cNvSpPr>
            <a:spLocks noGrp="1"/>
          </p:cNvSpPr>
          <p:nvPr>
            <p:ph type="sldNum" sz="quarter" idx="12"/>
          </p:nvPr>
        </p:nvSpPr>
        <p:spPr/>
        <p:txBody>
          <a:bodyPr/>
          <a:lstStyle/>
          <a:p>
            <a:fld id="{37F7763E-16F3-4FFF-9DD5-3956E6A25023}" type="slidenum">
              <a:rPr lang="en-IN" smtClean="0"/>
              <a:t>‹#›</a:t>
            </a:fld>
            <a:endParaRPr lang="en-IN"/>
          </a:p>
        </p:txBody>
      </p:sp>
    </p:spTree>
    <p:extLst>
      <p:ext uri="{BB962C8B-B14F-4D97-AF65-F5344CB8AC3E}">
        <p14:creationId xmlns:p14="http://schemas.microsoft.com/office/powerpoint/2010/main" val="3422180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244C4AD-3C8C-5E64-71B1-FF11A7D723C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B9E1EEF8-C807-0B44-D28C-357A0F09851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B6FA1C28-D76B-E070-0888-6FDFFD757F2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A4DBAC-0FEF-47A2-AA80-64466934BF7A}" type="datetimeFigureOut">
              <a:rPr lang="en-IN" smtClean="0"/>
              <a:t>13-01-2023</a:t>
            </a:fld>
            <a:endParaRPr lang="en-IN"/>
          </a:p>
        </p:txBody>
      </p:sp>
      <p:sp>
        <p:nvSpPr>
          <p:cNvPr id="5" name="Footer Placeholder 4">
            <a:extLst>
              <a:ext uri="{FF2B5EF4-FFF2-40B4-BE49-F238E27FC236}">
                <a16:creationId xmlns:a16="http://schemas.microsoft.com/office/drawing/2014/main" id="{81FE8407-6123-68DE-15C3-D8ED67AFD7B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56B785C1-9ED6-DD26-341C-404BA48FBEC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F7763E-16F3-4FFF-9DD5-3956E6A25023}" type="slidenum">
              <a:rPr lang="en-IN" smtClean="0"/>
              <a:t>‹#›</a:t>
            </a:fld>
            <a:endParaRPr lang="en-IN"/>
          </a:p>
        </p:txBody>
      </p:sp>
    </p:spTree>
    <p:extLst>
      <p:ext uri="{BB962C8B-B14F-4D97-AF65-F5344CB8AC3E}">
        <p14:creationId xmlns:p14="http://schemas.microsoft.com/office/powerpoint/2010/main" val="12001921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BEA02E-CFED-8029-02E8-ABA4DFF4354C}"/>
              </a:ext>
            </a:extLst>
          </p:cNvPr>
          <p:cNvSpPr>
            <a:spLocks noGrp="1"/>
          </p:cNvSpPr>
          <p:nvPr>
            <p:ph type="title"/>
          </p:nvPr>
        </p:nvSpPr>
        <p:spPr>
          <a:xfrm>
            <a:off x="838200" y="365126"/>
            <a:ext cx="10515600" cy="1032160"/>
          </a:xfrm>
        </p:spPr>
        <p:txBody>
          <a:bodyPr/>
          <a:lstStyle/>
          <a:p>
            <a:r>
              <a:rPr lang="en-US" b="1" dirty="0">
                <a:latin typeface="Times New Roman" panose="02020603050405020304" pitchFamily="18" charset="0"/>
                <a:cs typeface="Times New Roman" panose="02020603050405020304" pitchFamily="18" charset="0"/>
              </a:rPr>
              <a:t>Terms of Trade</a:t>
            </a:r>
            <a:endParaRPr lang="en-IN"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073A14D8-50BD-3E8F-1E4A-387414C33483}"/>
              </a:ext>
            </a:extLst>
          </p:cNvPr>
          <p:cNvSpPr>
            <a:spLocks noGrp="1"/>
          </p:cNvSpPr>
          <p:nvPr>
            <p:ph idx="1"/>
          </p:nvPr>
        </p:nvSpPr>
        <p:spPr>
          <a:xfrm>
            <a:off x="838200" y="1510301"/>
            <a:ext cx="10515600" cy="4666662"/>
          </a:xfrm>
        </p:spPr>
        <p:txBody>
          <a:bodyPr>
            <a:normAutofit lnSpcReduction="10000"/>
          </a:bodyPr>
          <a:lstStyle/>
          <a:p>
            <a:pPr algn="just"/>
            <a:r>
              <a:rPr lang="en-US" dirty="0">
                <a:latin typeface="Times New Roman" panose="02020603050405020304" pitchFamily="18" charset="0"/>
                <a:cs typeface="Times New Roman" panose="02020603050405020304" pitchFamily="18" charset="0"/>
              </a:rPr>
              <a:t>How to measure the gains from international trade?</a:t>
            </a:r>
          </a:p>
          <a:p>
            <a:pPr algn="just"/>
            <a:r>
              <a:rPr lang="en-US" dirty="0">
                <a:latin typeface="Times New Roman" panose="02020603050405020304" pitchFamily="18" charset="0"/>
                <a:cs typeface="Times New Roman" panose="02020603050405020304" pitchFamily="18" charset="0"/>
              </a:rPr>
              <a:t>How to know whether trade has been favorable or unfavorable to us?</a:t>
            </a:r>
          </a:p>
          <a:p>
            <a:pPr algn="just"/>
            <a:r>
              <a:rPr lang="en-US" dirty="0">
                <a:latin typeface="Times New Roman" panose="02020603050405020304" pitchFamily="18" charset="0"/>
                <a:cs typeface="Times New Roman" panose="02020603050405020304" pitchFamily="18" charset="0"/>
              </a:rPr>
              <a:t>How to know a nation is in surplus or deficit?</a:t>
            </a:r>
          </a:p>
          <a:p>
            <a:pPr algn="just"/>
            <a:endParaRPr lang="en-US" dirty="0">
              <a:latin typeface="Times New Roman" panose="02020603050405020304" pitchFamily="18" charset="0"/>
              <a:cs typeface="Times New Roman" panose="02020603050405020304" pitchFamily="18" charset="0"/>
            </a:endParaRPr>
          </a:p>
          <a:p>
            <a:pPr marL="0" indent="0" algn="just">
              <a:buNone/>
            </a:pPr>
            <a:r>
              <a:rPr lang="en-US" dirty="0">
                <a:latin typeface="Times New Roman" panose="02020603050405020304" pitchFamily="18" charset="0"/>
                <a:cs typeface="Times New Roman" panose="02020603050405020304" pitchFamily="18" charset="0"/>
              </a:rPr>
              <a:t>All the questions would be answered once you study the concept of trade and different methods of measuring it.</a:t>
            </a:r>
          </a:p>
          <a:p>
            <a:pPr marL="0" indent="0" algn="just">
              <a:buNone/>
            </a:pPr>
            <a:endParaRPr lang="en-US" dirty="0">
              <a:latin typeface="Times New Roman" panose="02020603050405020304" pitchFamily="18" charset="0"/>
              <a:cs typeface="Times New Roman" panose="02020603050405020304" pitchFamily="18" charset="0"/>
            </a:endParaRPr>
          </a:p>
          <a:p>
            <a:pPr marL="0" indent="0" algn="just">
              <a:buNone/>
            </a:pPr>
            <a:r>
              <a:rPr lang="en-IN" b="1" dirty="0">
                <a:latin typeface="Times New Roman" panose="02020603050405020304" pitchFamily="18" charset="0"/>
                <a:cs typeface="Times New Roman" panose="02020603050405020304" pitchFamily="18" charset="0"/>
              </a:rPr>
              <a:t>Terms of trade refers to the ratios of the price of an export commodity(s) to the price of an import commodity(s).</a:t>
            </a:r>
          </a:p>
          <a:p>
            <a:pPr marL="0" indent="0" algn="just">
              <a:buNone/>
            </a:pPr>
            <a:r>
              <a:rPr lang="en-IN" dirty="0">
                <a:latin typeface="Times New Roman" panose="02020603050405020304" pitchFamily="18" charset="0"/>
                <a:cs typeface="Times New Roman" panose="02020603050405020304" pitchFamily="18" charset="0"/>
              </a:rPr>
              <a:t>It is the rate at which a country’s exports are exchanged for its imports.</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08853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D4083A-BB69-C463-30CD-504FE84841F7}"/>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2B62FBCA-E708-3D11-E190-8A060026DAA0}"/>
              </a:ext>
            </a:extLst>
          </p:cNvPr>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The gain or loss from international trade depends on direction of terms of trade.</a:t>
            </a:r>
          </a:p>
          <a:p>
            <a:r>
              <a:rPr lang="en-US" dirty="0">
                <a:latin typeface="Times New Roman" panose="02020603050405020304" pitchFamily="18" charset="0"/>
                <a:cs typeface="Times New Roman" panose="02020603050405020304" pitchFamily="18" charset="0"/>
              </a:rPr>
              <a:t>A gain from international trade would mean favorable terms of trade.</a:t>
            </a:r>
          </a:p>
          <a:p>
            <a:r>
              <a:rPr lang="en-US" dirty="0">
                <a:latin typeface="Times New Roman" panose="02020603050405020304" pitchFamily="18" charset="0"/>
                <a:cs typeface="Times New Roman" panose="02020603050405020304" pitchFamily="18" charset="0"/>
              </a:rPr>
              <a:t>It would mean a higher level of exports as compared to imports.</a:t>
            </a: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If india exports goods worth Rs. 100 and imports goods worth Rs. 70, then terms of trade is considered to be Favorable for India.</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133035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4020A8-2AB2-B42F-276B-C77D4163B59D}"/>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Methods to Measure Terms of Trade </a:t>
            </a:r>
            <a:endParaRPr lang="en-IN"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13ED6D44-D35A-1F4E-37AD-8B3B8AC4795B}"/>
              </a:ext>
            </a:extLst>
          </p:cNvPr>
          <p:cNvSpPr>
            <a:spLocks noGrp="1"/>
          </p:cNvSpPr>
          <p:nvPr>
            <p:ph idx="1"/>
          </p:nvPr>
        </p:nvSpPr>
        <p:spPr/>
        <p:txBody>
          <a:bodyPr>
            <a:normAutofit fontScale="92500" lnSpcReduction="20000"/>
          </a:bodyPr>
          <a:lstStyle/>
          <a:p>
            <a:pPr marL="514350" indent="-514350">
              <a:buAutoNum type="arabicPeriod"/>
            </a:pPr>
            <a:r>
              <a:rPr lang="en-IN" dirty="0">
                <a:latin typeface="Times New Roman" panose="02020603050405020304" pitchFamily="18" charset="0"/>
                <a:cs typeface="Times New Roman" panose="02020603050405020304" pitchFamily="18" charset="0"/>
              </a:rPr>
              <a:t>Net Barter Terms of Trade</a:t>
            </a:r>
          </a:p>
          <a:p>
            <a:pPr marL="0" indent="0">
              <a:buNone/>
            </a:pPr>
            <a:endParaRPr lang="en-IN" dirty="0">
              <a:latin typeface="Times New Roman" panose="02020603050405020304" pitchFamily="18" charset="0"/>
              <a:cs typeface="Times New Roman" panose="02020603050405020304" pitchFamily="18" charset="0"/>
            </a:endParaRPr>
          </a:p>
          <a:p>
            <a:pPr marL="0" indent="0">
              <a:buNone/>
            </a:pPr>
            <a:r>
              <a:rPr lang="en-IN" dirty="0">
                <a:latin typeface="Times New Roman" panose="02020603050405020304" pitchFamily="18" charset="0"/>
                <a:cs typeface="Times New Roman" panose="02020603050405020304" pitchFamily="18" charset="0"/>
              </a:rPr>
              <a:t>It is expressed as the ratio of prices of exports to prices of imports.</a:t>
            </a:r>
          </a:p>
          <a:p>
            <a:pPr marL="0" indent="0">
              <a:buNone/>
            </a:pPr>
            <a:r>
              <a:rPr lang="en-IN" dirty="0">
                <a:latin typeface="Times New Roman" panose="02020603050405020304" pitchFamily="18" charset="0"/>
                <a:cs typeface="Times New Roman" panose="02020603050405020304" pitchFamily="18" charset="0"/>
              </a:rPr>
              <a:t>The concept given by Jacob Viner.</a:t>
            </a:r>
          </a:p>
          <a:p>
            <a:pPr marL="0" indent="0">
              <a:buNone/>
            </a:pPr>
            <a:r>
              <a:rPr lang="en-IN" dirty="0">
                <a:latin typeface="Times New Roman" panose="02020603050405020304" pitchFamily="18" charset="0"/>
                <a:cs typeface="Times New Roman" panose="02020603050405020304" pitchFamily="18" charset="0"/>
              </a:rPr>
              <a:t>It measures relative changes in export and import prices.</a:t>
            </a:r>
          </a:p>
          <a:p>
            <a:pPr marL="0" indent="0">
              <a:buNone/>
            </a:pPr>
            <a:r>
              <a:rPr lang="en-IN" dirty="0">
                <a:latin typeface="Times New Roman" panose="02020603050405020304" pitchFamily="18" charset="0"/>
                <a:cs typeface="Times New Roman" panose="02020603050405020304" pitchFamily="18" charset="0"/>
              </a:rPr>
              <a:t>Symbolically it is expresses as:</a:t>
            </a:r>
          </a:p>
          <a:p>
            <a:pPr marL="0" indent="0">
              <a:buNone/>
            </a:pPr>
            <a:r>
              <a:rPr lang="en-IN" b="1" dirty="0">
                <a:latin typeface="Times New Roman" panose="02020603050405020304" pitchFamily="18" charset="0"/>
                <a:cs typeface="Times New Roman" panose="02020603050405020304" pitchFamily="18" charset="0"/>
              </a:rPr>
              <a:t>NBTT= </a:t>
            </a:r>
            <a:r>
              <a:rPr lang="en-IN" b="1" dirty="0" err="1">
                <a:latin typeface="Times New Roman" panose="02020603050405020304" pitchFamily="18" charset="0"/>
                <a:cs typeface="Times New Roman" panose="02020603050405020304" pitchFamily="18" charset="0"/>
              </a:rPr>
              <a:t>Px</a:t>
            </a:r>
            <a:r>
              <a:rPr lang="en-IN" b="1" dirty="0">
                <a:latin typeface="Times New Roman" panose="02020603050405020304" pitchFamily="18" charset="0"/>
                <a:cs typeface="Times New Roman" panose="02020603050405020304" pitchFamily="18" charset="0"/>
              </a:rPr>
              <a:t> /Pm</a:t>
            </a:r>
          </a:p>
          <a:p>
            <a:pPr marL="0" indent="0">
              <a:buNone/>
            </a:pPr>
            <a:r>
              <a:rPr lang="en-IN" dirty="0">
                <a:latin typeface="Times New Roman" panose="02020603050405020304" pitchFamily="18" charset="0"/>
                <a:cs typeface="Times New Roman" panose="02020603050405020304" pitchFamily="18" charset="0"/>
              </a:rPr>
              <a:t>NBTT= Net Barter Terms of Trade</a:t>
            </a:r>
          </a:p>
          <a:p>
            <a:pPr marL="0" indent="0">
              <a:buNone/>
            </a:pPr>
            <a:r>
              <a:rPr lang="en-IN" dirty="0" err="1">
                <a:latin typeface="Times New Roman" panose="02020603050405020304" pitchFamily="18" charset="0"/>
                <a:cs typeface="Times New Roman" panose="02020603050405020304" pitchFamily="18" charset="0"/>
              </a:rPr>
              <a:t>Px</a:t>
            </a:r>
            <a:r>
              <a:rPr lang="en-IN" dirty="0">
                <a:latin typeface="Times New Roman" panose="02020603050405020304" pitchFamily="18" charset="0"/>
                <a:cs typeface="Times New Roman" panose="02020603050405020304" pitchFamily="18" charset="0"/>
              </a:rPr>
              <a:t>= price index of export</a:t>
            </a:r>
          </a:p>
          <a:p>
            <a:pPr marL="0" indent="0">
              <a:buNone/>
            </a:pPr>
            <a:r>
              <a:rPr lang="en-IN" dirty="0">
                <a:latin typeface="Times New Roman" panose="02020603050405020304" pitchFamily="18" charset="0"/>
                <a:cs typeface="Times New Roman" panose="02020603050405020304" pitchFamily="18" charset="0"/>
              </a:rPr>
              <a:t>Pm=price index of import</a:t>
            </a:r>
          </a:p>
        </p:txBody>
      </p:sp>
    </p:spTree>
    <p:extLst>
      <p:ext uri="{BB962C8B-B14F-4D97-AF65-F5344CB8AC3E}">
        <p14:creationId xmlns:p14="http://schemas.microsoft.com/office/powerpoint/2010/main" val="7377399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DADCFE-4A93-4E93-96CB-AF0E1E4D9478}"/>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A5D635C9-0BEE-851A-8F59-CA0CE9243E24}"/>
              </a:ext>
            </a:extLst>
          </p:cNvPr>
          <p:cNvSpPr>
            <a:spLocks noGrp="1"/>
          </p:cNvSpPr>
          <p:nvPr>
            <p:ph idx="1"/>
          </p:nvPr>
        </p:nvSpPr>
        <p:spPr/>
        <p:txBody>
          <a:bodyPr/>
          <a:lstStyle/>
          <a:p>
            <a:r>
              <a:rPr lang="en-IN" dirty="0">
                <a:latin typeface="Times New Roman" panose="02020603050405020304" pitchFamily="18" charset="0"/>
                <a:cs typeface="Times New Roman" panose="02020603050405020304" pitchFamily="18" charset="0"/>
              </a:rPr>
              <a:t>If price index of export is more than price index of import, then terms of trade is favourable for that nation.</a:t>
            </a:r>
          </a:p>
          <a:p>
            <a:r>
              <a:rPr lang="en-IN" dirty="0">
                <a:latin typeface="Times New Roman" panose="02020603050405020304" pitchFamily="18" charset="0"/>
                <a:cs typeface="Times New Roman" panose="02020603050405020304" pitchFamily="18" charset="0"/>
              </a:rPr>
              <a:t>Unfavourable terms of trade</a:t>
            </a:r>
          </a:p>
          <a:p>
            <a:r>
              <a:rPr lang="en-IN" dirty="0">
                <a:latin typeface="Times New Roman" panose="02020603050405020304" pitchFamily="18" charset="0"/>
                <a:cs typeface="Times New Roman" panose="02020603050405020304" pitchFamily="18" charset="0"/>
              </a:rPr>
              <a:t>Balanced terms of trade</a:t>
            </a:r>
          </a:p>
          <a:p>
            <a:endParaRPr lang="en-IN" dirty="0">
              <a:latin typeface="Times New Roman" panose="02020603050405020304" pitchFamily="18" charset="0"/>
              <a:cs typeface="Times New Roman" panose="02020603050405020304" pitchFamily="18" charset="0"/>
            </a:endParaRPr>
          </a:p>
          <a:p>
            <a:r>
              <a:rPr lang="en-IN" dirty="0">
                <a:latin typeface="Times New Roman" panose="02020603050405020304" pitchFamily="18" charset="0"/>
                <a:cs typeface="Times New Roman" panose="02020603050405020304" pitchFamily="18" charset="0"/>
              </a:rPr>
              <a:t>Net barter terms of trade is also known as commodity terms of trade.</a:t>
            </a:r>
          </a:p>
          <a:p>
            <a:r>
              <a:rPr lang="en-IN" dirty="0">
                <a:latin typeface="Times New Roman" panose="02020603050405020304" pitchFamily="18" charset="0"/>
                <a:cs typeface="Times New Roman" panose="02020603050405020304" pitchFamily="18" charset="0"/>
              </a:rPr>
              <a:t>For example, unit price index of export 480 and import is 600 then NBTT?</a:t>
            </a:r>
          </a:p>
        </p:txBody>
      </p:sp>
    </p:spTree>
    <p:extLst>
      <p:ext uri="{BB962C8B-B14F-4D97-AF65-F5344CB8AC3E}">
        <p14:creationId xmlns:p14="http://schemas.microsoft.com/office/powerpoint/2010/main" val="20087960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957532-D702-1C51-73DF-670BC21EAF98}"/>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7FF56355-353E-4BDA-B312-64B9C52B1008}"/>
              </a:ext>
            </a:extLst>
          </p:cNvPr>
          <p:cNvSpPr>
            <a:spLocks noGrp="1"/>
          </p:cNvSpPr>
          <p:nvPr>
            <p:ph idx="1"/>
          </p:nvPr>
        </p:nvSpPr>
        <p:spPr/>
        <p:txBody>
          <a:bodyPr/>
          <a:lstStyle/>
          <a:p>
            <a:r>
              <a:rPr lang="en-IN" dirty="0">
                <a:latin typeface="Times New Roman" panose="02020603050405020304" pitchFamily="18" charset="0"/>
                <a:cs typeface="Times New Roman" panose="02020603050405020304" pitchFamily="18" charset="0"/>
              </a:rPr>
              <a:t>NBTT was criticized by Prof. Taussig, saying it does not consider volume of export and imports.</a:t>
            </a:r>
          </a:p>
          <a:p>
            <a:r>
              <a:rPr lang="en-IN" dirty="0">
                <a:latin typeface="Times New Roman" panose="02020603050405020304" pitchFamily="18" charset="0"/>
                <a:cs typeface="Times New Roman" panose="02020603050405020304" pitchFamily="18" charset="0"/>
              </a:rPr>
              <a:t>Also quality of product traded.</a:t>
            </a:r>
          </a:p>
        </p:txBody>
      </p:sp>
    </p:spTree>
    <p:extLst>
      <p:ext uri="{BB962C8B-B14F-4D97-AF65-F5344CB8AC3E}">
        <p14:creationId xmlns:p14="http://schemas.microsoft.com/office/powerpoint/2010/main" val="747064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37B210-C02F-7288-7D36-E2916F6D22FB}"/>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A6E52512-5E5A-B663-3E22-03FE68D791EE}"/>
              </a:ext>
            </a:extLst>
          </p:cNvPr>
          <p:cNvSpPr>
            <a:spLocks noGrp="1"/>
          </p:cNvSpPr>
          <p:nvPr>
            <p:ph idx="1"/>
          </p:nvPr>
        </p:nvSpPr>
        <p:spPr/>
        <p:txBody>
          <a:bodyPr>
            <a:normAutofit fontScale="92500"/>
          </a:bodyPr>
          <a:lstStyle/>
          <a:p>
            <a:pPr marL="0" indent="0">
              <a:buNone/>
            </a:pPr>
            <a:r>
              <a:rPr lang="en-IN" dirty="0">
                <a:latin typeface="Times New Roman" panose="02020603050405020304" pitchFamily="18" charset="0"/>
                <a:cs typeface="Times New Roman" panose="02020603050405020304" pitchFamily="18" charset="0"/>
              </a:rPr>
              <a:t>2. Gross Terms of Trade</a:t>
            </a:r>
          </a:p>
          <a:p>
            <a:pPr marL="0" indent="0">
              <a:buNone/>
            </a:pPr>
            <a:endParaRPr lang="en-IN" dirty="0">
              <a:latin typeface="Times New Roman" panose="02020603050405020304" pitchFamily="18" charset="0"/>
              <a:cs typeface="Times New Roman" panose="02020603050405020304" pitchFamily="18" charset="0"/>
            </a:endParaRPr>
          </a:p>
          <a:p>
            <a:pPr marL="0" indent="0">
              <a:buNone/>
            </a:pPr>
            <a:r>
              <a:rPr lang="en-IN" dirty="0">
                <a:latin typeface="Times New Roman" panose="02020603050405020304" pitchFamily="18" charset="0"/>
                <a:cs typeface="Times New Roman" panose="02020603050405020304" pitchFamily="18" charset="0"/>
              </a:rPr>
              <a:t>Introduced by Prof. Taussig to correct limitations of Net Barter terms of trade</a:t>
            </a:r>
          </a:p>
          <a:p>
            <a:pPr marL="0" indent="0">
              <a:buNone/>
            </a:pPr>
            <a:r>
              <a:rPr lang="en-IN" dirty="0">
                <a:latin typeface="Times New Roman" panose="02020603050405020304" pitchFamily="18" charset="0"/>
                <a:cs typeface="Times New Roman" panose="02020603050405020304" pitchFamily="18" charset="0"/>
              </a:rPr>
              <a:t>Gross barter terms of trade measures the relationship between total physical quantity of imports and total physical quantities of exports.</a:t>
            </a:r>
          </a:p>
          <a:p>
            <a:pPr marL="0" indent="0">
              <a:buNone/>
            </a:pPr>
            <a:r>
              <a:rPr lang="en-IN" dirty="0">
                <a:latin typeface="Times New Roman" panose="02020603050405020304" pitchFamily="18" charset="0"/>
                <a:cs typeface="Times New Roman" panose="02020603050405020304" pitchFamily="18" charset="0"/>
              </a:rPr>
              <a:t>GBTT= </a:t>
            </a:r>
            <a:r>
              <a:rPr lang="en-IN" dirty="0" err="1">
                <a:latin typeface="Times New Roman" panose="02020603050405020304" pitchFamily="18" charset="0"/>
                <a:cs typeface="Times New Roman" panose="02020603050405020304" pitchFamily="18" charset="0"/>
              </a:rPr>
              <a:t>Qm</a:t>
            </a:r>
            <a:r>
              <a:rPr lang="en-IN" dirty="0">
                <a:latin typeface="Times New Roman" panose="02020603050405020304" pitchFamily="18" charset="0"/>
                <a:cs typeface="Times New Roman" panose="02020603050405020304" pitchFamily="18" charset="0"/>
              </a:rPr>
              <a:t> / </a:t>
            </a:r>
            <a:r>
              <a:rPr lang="en-IN" dirty="0" err="1">
                <a:latin typeface="Times New Roman" panose="02020603050405020304" pitchFamily="18" charset="0"/>
                <a:cs typeface="Times New Roman" panose="02020603050405020304" pitchFamily="18" charset="0"/>
              </a:rPr>
              <a:t>Qx</a:t>
            </a:r>
            <a:endParaRPr lang="en-IN" dirty="0">
              <a:latin typeface="Times New Roman" panose="02020603050405020304" pitchFamily="18" charset="0"/>
              <a:cs typeface="Times New Roman" panose="02020603050405020304" pitchFamily="18" charset="0"/>
            </a:endParaRPr>
          </a:p>
          <a:p>
            <a:pPr marL="0" indent="0">
              <a:buNone/>
            </a:pPr>
            <a:r>
              <a:rPr lang="en-IN" dirty="0">
                <a:latin typeface="Times New Roman" panose="02020603050405020304" pitchFamily="18" charset="0"/>
                <a:cs typeface="Times New Roman" panose="02020603050405020304" pitchFamily="18" charset="0"/>
              </a:rPr>
              <a:t>Where GBTT= Gross barter terms of trade</a:t>
            </a:r>
          </a:p>
          <a:p>
            <a:pPr marL="0" indent="0">
              <a:buNone/>
            </a:pPr>
            <a:r>
              <a:rPr lang="en-IN" dirty="0" err="1">
                <a:latin typeface="Times New Roman" panose="02020603050405020304" pitchFamily="18" charset="0"/>
                <a:cs typeface="Times New Roman" panose="02020603050405020304" pitchFamily="18" charset="0"/>
              </a:rPr>
              <a:t>Qm</a:t>
            </a:r>
            <a:r>
              <a:rPr lang="en-IN" dirty="0">
                <a:latin typeface="Times New Roman" panose="02020603050405020304" pitchFamily="18" charset="0"/>
                <a:cs typeface="Times New Roman" panose="02020603050405020304" pitchFamily="18" charset="0"/>
              </a:rPr>
              <a:t> = quantity index of import</a:t>
            </a:r>
          </a:p>
          <a:p>
            <a:pPr marL="0" indent="0">
              <a:buNone/>
            </a:pPr>
            <a:r>
              <a:rPr lang="en-IN" dirty="0" err="1">
                <a:latin typeface="Times New Roman" panose="02020603050405020304" pitchFamily="18" charset="0"/>
                <a:cs typeface="Times New Roman" panose="02020603050405020304" pitchFamily="18" charset="0"/>
              </a:rPr>
              <a:t>Qx</a:t>
            </a:r>
            <a:r>
              <a:rPr lang="en-IN" dirty="0">
                <a:latin typeface="Times New Roman" panose="02020603050405020304" pitchFamily="18" charset="0"/>
                <a:cs typeface="Times New Roman" panose="02020603050405020304" pitchFamily="18" charset="0"/>
              </a:rPr>
              <a:t>= quantity index of export</a:t>
            </a:r>
          </a:p>
        </p:txBody>
      </p:sp>
    </p:spTree>
    <p:extLst>
      <p:ext uri="{BB962C8B-B14F-4D97-AF65-F5344CB8AC3E}">
        <p14:creationId xmlns:p14="http://schemas.microsoft.com/office/powerpoint/2010/main" val="30370370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ADE8DD-DD34-AD39-0206-42C684214480}"/>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24896A6E-E8CA-EAB9-5BD1-FF666538E087}"/>
              </a:ext>
            </a:extLst>
          </p:cNvPr>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If </a:t>
            </a:r>
            <a:r>
              <a:rPr lang="en-US" dirty="0" err="1">
                <a:latin typeface="Times New Roman" panose="02020603050405020304" pitchFamily="18" charset="0"/>
                <a:cs typeface="Times New Roman" panose="02020603050405020304" pitchFamily="18" charset="0"/>
              </a:rPr>
              <a:t>Qunatity</a:t>
            </a:r>
            <a:r>
              <a:rPr lang="en-US" dirty="0">
                <a:latin typeface="Times New Roman" panose="02020603050405020304" pitchFamily="18" charset="0"/>
                <a:cs typeface="Times New Roman" panose="02020603050405020304" pitchFamily="18" charset="0"/>
              </a:rPr>
              <a:t> index of import is greater than quantity index of export then gross barter terms of trade is considered to be </a:t>
            </a:r>
            <a:r>
              <a:rPr lang="en-US" dirty="0" err="1">
                <a:latin typeface="Times New Roman" panose="02020603050405020304" pitchFamily="18" charset="0"/>
                <a:cs typeface="Times New Roman" panose="02020603050405020304" pitchFamily="18" charset="0"/>
              </a:rPr>
              <a:t>favourable</a:t>
            </a:r>
            <a:r>
              <a:rPr lang="en-US" dirty="0">
                <a:latin typeface="Times New Roman" panose="02020603050405020304" pitchFamily="18" charset="0"/>
                <a:cs typeface="Times New Roman" panose="02020603050405020304" pitchFamily="18" charset="0"/>
              </a:rPr>
              <a:t> for a nation.</a:t>
            </a:r>
          </a:p>
          <a:p>
            <a:r>
              <a:rPr lang="en-US" dirty="0">
                <a:latin typeface="Times New Roman" panose="02020603050405020304" pitchFamily="18" charset="0"/>
                <a:cs typeface="Times New Roman" panose="02020603050405020304" pitchFamily="18" charset="0"/>
              </a:rPr>
              <a:t>It means that given volume of export we can import greater volume of commodities.</a:t>
            </a:r>
          </a:p>
          <a:p>
            <a:r>
              <a:rPr lang="en-US" dirty="0">
                <a:latin typeface="Times New Roman" panose="02020603050405020304" pitchFamily="18" charset="0"/>
                <a:cs typeface="Times New Roman" panose="02020603050405020304" pitchFamily="18" charset="0"/>
              </a:rPr>
              <a:t>But, if the above ratio is less than one, which means quantity index of import is less than quantity index of exports then gross barter terms of trade considered as unfavorable  for the nation. </a:t>
            </a:r>
          </a:p>
          <a:p>
            <a:r>
              <a:rPr lang="en-US" dirty="0">
                <a:latin typeface="Times New Roman" panose="02020603050405020304" pitchFamily="18" charset="0"/>
                <a:cs typeface="Times New Roman" panose="02020603050405020304" pitchFamily="18" charset="0"/>
              </a:rPr>
              <a:t>Ex. Quantity index of export was 300 and that of import was 350, Then GBTT?</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752164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FC79F3-750F-83E1-3EA0-A72EBC329AE8}"/>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F07AA61E-319C-704E-61E8-09FE402E45B1}"/>
              </a:ext>
            </a:extLst>
          </p:cNvPr>
          <p:cNvSpPr>
            <a:spLocks noGrp="1"/>
          </p:cNvSpPr>
          <p:nvPr>
            <p:ph idx="1"/>
          </p:nvPr>
        </p:nvSpPr>
        <p:spPr/>
        <p:txBody>
          <a:bodyPr>
            <a:normAutofit fontScale="92500" lnSpcReduction="20000"/>
          </a:bodyPr>
          <a:lstStyle/>
          <a:p>
            <a:pPr marL="0" indent="0">
              <a:buNone/>
            </a:pPr>
            <a:r>
              <a:rPr lang="en-US" dirty="0">
                <a:latin typeface="Times New Roman" panose="02020603050405020304" pitchFamily="18" charset="0"/>
                <a:cs typeface="Times New Roman" panose="02020603050405020304" pitchFamily="18" charset="0"/>
              </a:rPr>
              <a:t>3. Income terms of trade</a:t>
            </a:r>
          </a:p>
          <a:p>
            <a:pPr marL="0" indent="0">
              <a:buNone/>
            </a:pPr>
            <a:endParaRPr lang="en-US" dirty="0">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As an improvement over Net barter terms of trade</a:t>
            </a:r>
          </a:p>
          <a:p>
            <a:pPr marL="0" indent="0">
              <a:buNone/>
            </a:pPr>
            <a:r>
              <a:rPr lang="en-US" dirty="0">
                <a:latin typeface="Times New Roman" panose="02020603050405020304" pitchFamily="18" charset="0"/>
                <a:cs typeface="Times New Roman" panose="02020603050405020304" pitchFamily="18" charset="0"/>
              </a:rPr>
              <a:t>Concept introduced by G.S. Dorrance</a:t>
            </a:r>
          </a:p>
          <a:p>
            <a:pPr marL="0" indent="0">
              <a:buNone/>
            </a:pPr>
            <a:r>
              <a:rPr lang="en-US" dirty="0">
                <a:latin typeface="Times New Roman" panose="02020603050405020304" pitchFamily="18" charset="0"/>
                <a:cs typeface="Times New Roman" panose="02020603050405020304" pitchFamily="18" charset="0"/>
              </a:rPr>
              <a:t>It </a:t>
            </a:r>
            <a:r>
              <a:rPr lang="en-US" dirty="0" err="1">
                <a:latin typeface="Times New Roman" panose="02020603050405020304" pitchFamily="18" charset="0"/>
                <a:cs typeface="Times New Roman" panose="02020603050405020304" pitchFamily="18" charset="0"/>
              </a:rPr>
              <a:t>referes</a:t>
            </a:r>
            <a:r>
              <a:rPr lang="en-US" dirty="0">
                <a:latin typeface="Times New Roman" panose="02020603050405020304" pitchFamily="18" charset="0"/>
                <a:cs typeface="Times New Roman" panose="02020603050405020304" pitchFamily="18" charset="0"/>
              </a:rPr>
              <a:t> to the ratio between index of value of exports (</a:t>
            </a:r>
            <a:r>
              <a:rPr lang="en-US" dirty="0" err="1">
                <a:latin typeface="Times New Roman" panose="02020603050405020304" pitchFamily="18" charset="0"/>
                <a:cs typeface="Times New Roman" panose="02020603050405020304" pitchFamily="18" charset="0"/>
              </a:rPr>
              <a:t>Px</a:t>
            </a:r>
            <a:r>
              <a:rPr lang="en-US" dirty="0">
                <a:latin typeface="Times New Roman" panose="02020603050405020304" pitchFamily="18" charset="0"/>
                <a:cs typeface="Times New Roman" panose="02020603050405020304" pitchFamily="18" charset="0"/>
              </a:rPr>
              <a:t> X </a:t>
            </a:r>
            <a:r>
              <a:rPr lang="en-US" dirty="0" err="1">
                <a:latin typeface="Times New Roman" panose="02020603050405020304" pitchFamily="18" charset="0"/>
                <a:cs typeface="Times New Roman" panose="02020603050405020304" pitchFamily="18" charset="0"/>
              </a:rPr>
              <a:t>Qx</a:t>
            </a:r>
            <a:r>
              <a:rPr lang="en-US" dirty="0">
                <a:latin typeface="Times New Roman" panose="02020603050405020304" pitchFamily="18" charset="0"/>
                <a:cs typeface="Times New Roman" panose="02020603050405020304" pitchFamily="18" charset="0"/>
              </a:rPr>
              <a:t>) and price index of imports. Symbolically,</a:t>
            </a:r>
          </a:p>
          <a:p>
            <a:pPr marL="0" indent="0">
              <a:buNone/>
            </a:pPr>
            <a:r>
              <a:rPr lang="en-US" dirty="0">
                <a:latin typeface="Times New Roman" panose="02020603050405020304" pitchFamily="18" charset="0"/>
                <a:cs typeface="Times New Roman" panose="02020603050405020304" pitchFamily="18" charset="0"/>
              </a:rPr>
              <a:t>ITT= </a:t>
            </a:r>
            <a:r>
              <a:rPr lang="en-US" dirty="0" err="1">
                <a:latin typeface="Times New Roman" panose="02020603050405020304" pitchFamily="18" charset="0"/>
                <a:cs typeface="Times New Roman" panose="02020603050405020304" pitchFamily="18" charset="0"/>
              </a:rPr>
              <a:t>Px.Qx</a:t>
            </a:r>
            <a:r>
              <a:rPr lang="en-US" dirty="0">
                <a:latin typeface="Times New Roman" panose="02020603050405020304" pitchFamily="18" charset="0"/>
                <a:cs typeface="Times New Roman" panose="02020603050405020304" pitchFamily="18" charset="0"/>
              </a:rPr>
              <a:t> / Pm</a:t>
            </a:r>
          </a:p>
          <a:p>
            <a:pPr marL="0" indent="0">
              <a:buNone/>
            </a:pPr>
            <a:r>
              <a:rPr lang="en-US" dirty="0">
                <a:latin typeface="Times New Roman" panose="02020603050405020304" pitchFamily="18" charset="0"/>
                <a:cs typeface="Times New Roman" panose="02020603050405020304" pitchFamily="18" charset="0"/>
              </a:rPr>
              <a:t>ITT = Income terms of trade</a:t>
            </a:r>
          </a:p>
          <a:p>
            <a:pPr marL="0" indent="0">
              <a:buNone/>
            </a:pPr>
            <a:r>
              <a:rPr lang="en-IN" dirty="0" err="1">
                <a:latin typeface="Times New Roman" panose="02020603050405020304" pitchFamily="18" charset="0"/>
                <a:cs typeface="Times New Roman" panose="02020603050405020304" pitchFamily="18" charset="0"/>
              </a:rPr>
              <a:t>Px</a:t>
            </a:r>
            <a:r>
              <a:rPr lang="en-IN" dirty="0">
                <a:latin typeface="Times New Roman" panose="02020603050405020304" pitchFamily="18" charset="0"/>
                <a:cs typeface="Times New Roman" panose="02020603050405020304" pitchFamily="18" charset="0"/>
              </a:rPr>
              <a:t>= price index of export</a:t>
            </a:r>
          </a:p>
          <a:p>
            <a:pPr marL="0" indent="0">
              <a:buNone/>
            </a:pPr>
            <a:r>
              <a:rPr lang="en-IN" dirty="0" err="1">
                <a:latin typeface="Times New Roman" panose="02020603050405020304" pitchFamily="18" charset="0"/>
                <a:cs typeface="Times New Roman" panose="02020603050405020304" pitchFamily="18" charset="0"/>
              </a:rPr>
              <a:t>Qx</a:t>
            </a:r>
            <a:r>
              <a:rPr lang="en-IN" dirty="0">
                <a:latin typeface="Times New Roman" panose="02020603050405020304" pitchFamily="18" charset="0"/>
                <a:cs typeface="Times New Roman" panose="02020603050405020304" pitchFamily="18" charset="0"/>
              </a:rPr>
              <a:t>= quantity index of export</a:t>
            </a:r>
          </a:p>
          <a:p>
            <a:pPr marL="0" indent="0">
              <a:buNone/>
            </a:pPr>
            <a:r>
              <a:rPr lang="en-IN" dirty="0">
                <a:latin typeface="Times New Roman" panose="02020603050405020304" pitchFamily="18" charset="0"/>
                <a:cs typeface="Times New Roman" panose="02020603050405020304" pitchFamily="18" charset="0"/>
              </a:rPr>
              <a:t>Pm= price index of import</a:t>
            </a:r>
          </a:p>
        </p:txBody>
      </p:sp>
    </p:spTree>
    <p:extLst>
      <p:ext uri="{BB962C8B-B14F-4D97-AF65-F5344CB8AC3E}">
        <p14:creationId xmlns:p14="http://schemas.microsoft.com/office/powerpoint/2010/main" val="40003738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651808-AC1A-CF1E-FE43-5D9C0B2817CB}"/>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3361558E-E367-D4BB-C70B-668DA19B8C16}"/>
              </a:ext>
            </a:extLst>
          </p:cNvPr>
          <p:cNvSpPr>
            <a:spLocks noGrp="1"/>
          </p:cNvSpPr>
          <p:nvPr>
            <p:ph idx="1"/>
          </p:nvPr>
        </p:nvSpPr>
        <p:spPr/>
        <p:txBody>
          <a:bodyPr>
            <a:normAutofit lnSpcReduction="10000"/>
          </a:bodyPr>
          <a:lstStyle/>
          <a:p>
            <a:r>
              <a:rPr lang="en-US" dirty="0">
                <a:latin typeface="Times New Roman" panose="02020603050405020304" pitchFamily="18" charset="0"/>
                <a:cs typeface="Times New Roman" panose="02020603050405020304" pitchFamily="18" charset="0"/>
              </a:rPr>
              <a:t>If value of exports is greater than price index of imports, then income terms of trade would be favorable for a nation. But if value of export is less then price index of imports, it would indicate an unfavorable terms of trade.</a:t>
            </a: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A nation favorable trade suggest that nation’s income capacity to import has increase.</a:t>
            </a:r>
          </a:p>
          <a:p>
            <a:r>
              <a:rPr lang="en-US" dirty="0">
                <a:latin typeface="Times New Roman" panose="02020603050405020304" pitchFamily="18" charset="0"/>
                <a:cs typeface="Times New Roman" panose="02020603050405020304" pitchFamily="18" charset="0"/>
              </a:rPr>
              <a:t>This is because export earnings has increased.</a:t>
            </a:r>
          </a:p>
          <a:p>
            <a:r>
              <a:rPr lang="en-US" dirty="0">
                <a:latin typeface="Times New Roman" panose="02020603050405020304" pitchFamily="18" charset="0"/>
                <a:cs typeface="Times New Roman" panose="02020603050405020304" pitchFamily="18" charset="0"/>
              </a:rPr>
              <a:t>Ex. When unit price index of export is 500, quantity index is 300 units and unit price index of imports as 400 then ITT?</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3947485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110</TotalTime>
  <Words>661</Words>
  <Application>Microsoft Office PowerPoint</Application>
  <PresentationFormat>Widescreen</PresentationFormat>
  <Paragraphs>60</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Times New Roman</vt:lpstr>
      <vt:lpstr>Office Theme</vt:lpstr>
      <vt:lpstr>Terms of Trade</vt:lpstr>
      <vt:lpstr>PowerPoint Presentation</vt:lpstr>
      <vt:lpstr>Methods to Measure Terms of Trade </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Terms of Trade</dc:title>
  <dc:creator>ram gaonkar</dc:creator>
  <cp:lastModifiedBy>ram gaonkar</cp:lastModifiedBy>
  <cp:revision>3</cp:revision>
  <dcterms:created xsi:type="dcterms:W3CDTF">2023-01-12T14:38:17Z</dcterms:created>
  <dcterms:modified xsi:type="dcterms:W3CDTF">2023-01-13T03:37:12Z</dcterms:modified>
</cp:coreProperties>
</file>