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4" r:id="rId3"/>
    <p:sldId id="267" r:id="rId4"/>
    <p:sldId id="268" r:id="rId5"/>
    <p:sldId id="275" r:id="rId6"/>
    <p:sldId id="269" r:id="rId7"/>
    <p:sldId id="270" r:id="rId8"/>
    <p:sldId id="266" r:id="rId9"/>
    <p:sldId id="271" r:id="rId10"/>
    <p:sldId id="276" r:id="rId11"/>
    <p:sldId id="282" r:id="rId12"/>
    <p:sldId id="27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0705-FAD5-EB7C-46EF-114CB8B66E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62092C7-8094-FE5F-FB56-E99451962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AC16C37-1CD9-94E6-C9D7-A487943920C4}"/>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5" name="Footer Placeholder 4">
            <a:extLst>
              <a:ext uri="{FF2B5EF4-FFF2-40B4-BE49-F238E27FC236}">
                <a16:creationId xmlns:a16="http://schemas.microsoft.com/office/drawing/2014/main" id="{EBF83043-A657-8C2E-1218-B8FE50BC2D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F61718-3B93-B4AC-B558-0531B8832E1D}"/>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247063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8F89-775B-1746-1B59-E4D279B6906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963178A-3829-A661-B8EE-600099616D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EB5D9D-C2DE-55D1-8BA2-F47B4CE885DA}"/>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5" name="Footer Placeholder 4">
            <a:extLst>
              <a:ext uri="{FF2B5EF4-FFF2-40B4-BE49-F238E27FC236}">
                <a16:creationId xmlns:a16="http://schemas.microsoft.com/office/drawing/2014/main" id="{615F0E25-771B-66C2-8434-CCE2BA68B4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02C129A-5A9D-3E8A-04C1-39922DF9E70A}"/>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114970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A15E78-9F7B-8998-C1D3-AE7E972A1E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F8B143A-1C30-F4FC-E904-064DC3734E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31873C-9E88-3B16-CFDD-D26D3806ED06}"/>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5" name="Footer Placeholder 4">
            <a:extLst>
              <a:ext uri="{FF2B5EF4-FFF2-40B4-BE49-F238E27FC236}">
                <a16:creationId xmlns:a16="http://schemas.microsoft.com/office/drawing/2014/main" id="{1D3B36FE-9479-0AA2-EC15-C6BF4F6908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E71BA1-D9A1-0FC9-9035-63C11B098C7D}"/>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145997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F1CE-7B75-759A-FFD4-504B335BECB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A14BE39-4CA4-2BD4-67B4-A951CD7E8F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2218D11-28ED-5F31-1942-34D60727F504}"/>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5" name="Footer Placeholder 4">
            <a:extLst>
              <a:ext uri="{FF2B5EF4-FFF2-40B4-BE49-F238E27FC236}">
                <a16:creationId xmlns:a16="http://schemas.microsoft.com/office/drawing/2014/main" id="{29E5AE2C-1F69-5D7D-0B96-43A4317A54F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77986C-9BCF-B4D9-66AE-D820D6407755}"/>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221822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C33E-0E79-C1A8-987D-084E6E02F0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3853705-5323-00FA-B952-EF433ECDB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20CF68-7EEC-E21A-E3B0-4624B2E9F1A2}"/>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5" name="Footer Placeholder 4">
            <a:extLst>
              <a:ext uri="{FF2B5EF4-FFF2-40B4-BE49-F238E27FC236}">
                <a16:creationId xmlns:a16="http://schemas.microsoft.com/office/drawing/2014/main" id="{46B8C549-5B9F-8A35-1A60-2186E9A9F6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4BDA81-7EAE-E6BD-BFB4-6FEFE09ACE2B}"/>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253030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949E-E9F6-52A9-ECA1-595E766268D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0D42C03-A283-1742-DAF6-716942DF90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1C2C99F-6D85-06D7-C119-F907DA1BB3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49C7E57-0A3D-7D95-2175-16E666371B45}"/>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6" name="Footer Placeholder 5">
            <a:extLst>
              <a:ext uri="{FF2B5EF4-FFF2-40B4-BE49-F238E27FC236}">
                <a16:creationId xmlns:a16="http://schemas.microsoft.com/office/drawing/2014/main" id="{AF80595E-6234-4B5E-55E3-856EF663A9E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E8F129-CED9-3962-AE59-D5DC0386CF8E}"/>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33490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EA79-A148-8E7F-A1B9-DB563D609F9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765A06-52C3-187C-EFBD-C60BEAA3AF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29E0F4-E9C3-0B8E-AFC4-527E42D370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9273606-6466-DE2F-5B42-FB748F331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CB2973-C4B2-D229-5DF9-B7C40E957C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57A50C7-F609-281B-61AC-5DAE1B2FFB45}"/>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8" name="Footer Placeholder 7">
            <a:extLst>
              <a:ext uri="{FF2B5EF4-FFF2-40B4-BE49-F238E27FC236}">
                <a16:creationId xmlns:a16="http://schemas.microsoft.com/office/drawing/2014/main" id="{2F16FA1C-444A-84FB-96C4-941FE83CA2B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BB2ED8A-B972-2D45-B82A-12EE85DA6ED8}"/>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408110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3D9B-A1FF-C493-842E-47615C5E531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AD6805-15B5-7586-1766-7E5C6F44AC53}"/>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4" name="Footer Placeholder 3">
            <a:extLst>
              <a:ext uri="{FF2B5EF4-FFF2-40B4-BE49-F238E27FC236}">
                <a16:creationId xmlns:a16="http://schemas.microsoft.com/office/drawing/2014/main" id="{BB02BFBB-6DC4-CB9C-DD01-929EA82EE20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7C9830C-5178-369F-1435-015763E62F3F}"/>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287601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3A81C5-A120-88C2-EDB3-0B5C851C5DD2}"/>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3" name="Footer Placeholder 2">
            <a:extLst>
              <a:ext uri="{FF2B5EF4-FFF2-40B4-BE49-F238E27FC236}">
                <a16:creationId xmlns:a16="http://schemas.microsoft.com/office/drawing/2014/main" id="{25E78F14-F103-0171-BA02-838DEA022A4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DE2E3C1-107B-5E9D-2017-23FF4A9A85FF}"/>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396466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F686-FF74-C947-28E2-C7FC9430F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7C3ECA3-CD6C-75A0-4DF4-751908E31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0654282-640C-0C50-5067-11DBE9F064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B8E96-630F-2BDF-255F-9AF25073E61C}"/>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6" name="Footer Placeholder 5">
            <a:extLst>
              <a:ext uri="{FF2B5EF4-FFF2-40B4-BE49-F238E27FC236}">
                <a16:creationId xmlns:a16="http://schemas.microsoft.com/office/drawing/2014/main" id="{F4D788CF-0B25-4A0A-6994-1E2CE838043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45D2CE-05A2-4749-3120-C5A9A54A42A2}"/>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300417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413B-545B-A4DC-E442-369EDDD12A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3C322D2-A378-5769-53B8-CC20EC280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61C2404-9D5B-6BA7-C373-BAFE34305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07290-B3A3-8A7B-85AE-DB72FAAF3ECD}"/>
              </a:ext>
            </a:extLst>
          </p:cNvPr>
          <p:cNvSpPr>
            <a:spLocks noGrp="1"/>
          </p:cNvSpPr>
          <p:nvPr>
            <p:ph type="dt" sz="half" idx="10"/>
          </p:nvPr>
        </p:nvSpPr>
        <p:spPr/>
        <p:txBody>
          <a:bodyPr/>
          <a:lstStyle/>
          <a:p>
            <a:fld id="{77500AEA-390D-44D0-80E2-E66B65D83226}" type="datetimeFigureOut">
              <a:rPr lang="en-IN" smtClean="0"/>
              <a:t>12-02-2023</a:t>
            </a:fld>
            <a:endParaRPr lang="en-IN"/>
          </a:p>
        </p:txBody>
      </p:sp>
      <p:sp>
        <p:nvSpPr>
          <p:cNvPr id="6" name="Footer Placeholder 5">
            <a:extLst>
              <a:ext uri="{FF2B5EF4-FFF2-40B4-BE49-F238E27FC236}">
                <a16:creationId xmlns:a16="http://schemas.microsoft.com/office/drawing/2014/main" id="{BB20ACC5-366C-9566-2F32-72EA0DE80E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CA95176-5B05-A782-351A-46E3886BBDDC}"/>
              </a:ext>
            </a:extLst>
          </p:cNvPr>
          <p:cNvSpPr>
            <a:spLocks noGrp="1"/>
          </p:cNvSpPr>
          <p:nvPr>
            <p:ph type="sldNum" sz="quarter" idx="12"/>
          </p:nvPr>
        </p:nvSpPr>
        <p:spPr/>
        <p:txBody>
          <a:bodyPr/>
          <a:lstStyle/>
          <a:p>
            <a:fld id="{2340ECB1-6A6F-4BDF-9529-778552B93C68}" type="slidenum">
              <a:rPr lang="en-IN" smtClean="0"/>
              <a:t>‹#›</a:t>
            </a:fld>
            <a:endParaRPr lang="en-IN"/>
          </a:p>
        </p:txBody>
      </p:sp>
    </p:spTree>
    <p:extLst>
      <p:ext uri="{BB962C8B-B14F-4D97-AF65-F5344CB8AC3E}">
        <p14:creationId xmlns:p14="http://schemas.microsoft.com/office/powerpoint/2010/main" val="124996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D3762-DFD4-A255-91A0-752E9A3A97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8470ED8-4F3A-7960-3800-19BFAA6185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EE9550-9693-E9D4-C5C8-D342777FD0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00AEA-390D-44D0-80E2-E66B65D83226}" type="datetimeFigureOut">
              <a:rPr lang="en-IN" smtClean="0"/>
              <a:t>12-02-2023</a:t>
            </a:fld>
            <a:endParaRPr lang="en-IN"/>
          </a:p>
        </p:txBody>
      </p:sp>
      <p:sp>
        <p:nvSpPr>
          <p:cNvPr id="5" name="Footer Placeholder 4">
            <a:extLst>
              <a:ext uri="{FF2B5EF4-FFF2-40B4-BE49-F238E27FC236}">
                <a16:creationId xmlns:a16="http://schemas.microsoft.com/office/drawing/2014/main" id="{7CC7F498-A08D-1366-1D89-AAC4E79B57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1E6C9EF-608F-811B-4E78-4B3B3B3377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0ECB1-6A6F-4BDF-9529-778552B93C68}" type="slidenum">
              <a:rPr lang="en-IN" smtClean="0"/>
              <a:t>‹#›</a:t>
            </a:fld>
            <a:endParaRPr lang="en-IN"/>
          </a:p>
        </p:txBody>
      </p:sp>
    </p:spTree>
    <p:extLst>
      <p:ext uri="{BB962C8B-B14F-4D97-AF65-F5344CB8AC3E}">
        <p14:creationId xmlns:p14="http://schemas.microsoft.com/office/powerpoint/2010/main" val="639086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449376"/>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Types of taxes:</a:t>
            </a:r>
          </a:p>
          <a:p>
            <a:pPr marL="0" indent="0" algn="just">
              <a:buNone/>
            </a:pPr>
            <a:endParaRPr lang="en-US" b="1" dirty="0">
              <a:latin typeface="Times New Roman" panose="02020603050405020304" pitchFamily="18" charset="0"/>
              <a:cs typeface="Times New Roman" panose="02020603050405020304" pitchFamily="18" charset="0"/>
            </a:endParaRPr>
          </a:p>
          <a:p>
            <a:pPr marL="0" indent="0" algn="just">
              <a:buNone/>
            </a:pPr>
            <a:r>
              <a:rPr lang="en-IN" b="1" dirty="0">
                <a:effectLst/>
                <a:latin typeface="Times New Roman" panose="02020603050405020304" pitchFamily="18" charset="0"/>
                <a:cs typeface="Times New Roman" panose="02020603050405020304" pitchFamily="18" charset="0"/>
              </a:rPr>
              <a:t>Direct Taxes:</a:t>
            </a:r>
            <a:endParaRPr lang="en-US" b="1" dirty="0">
              <a:latin typeface="Times New Roman" panose="02020603050405020304" pitchFamily="18" charset="0"/>
              <a:cs typeface="Times New Roman" panose="02020603050405020304" pitchFamily="18" charset="0"/>
            </a:endParaRPr>
          </a:p>
          <a:p>
            <a:pPr algn="just" fontAlgn="base"/>
            <a:r>
              <a:rPr lang="en-IN" b="0" dirty="0">
                <a:effectLst/>
                <a:latin typeface="Times New Roman" panose="02020603050405020304" pitchFamily="18" charset="0"/>
                <a:cs typeface="Times New Roman" panose="02020603050405020304" pitchFamily="18" charset="0"/>
              </a:rPr>
              <a:t>Direct taxes are paid directly by the person or firm on whom the assessment is made. Direct taxes cannot be legally evaded. </a:t>
            </a:r>
          </a:p>
          <a:p>
            <a:pPr algn="just" fontAlgn="base"/>
            <a:r>
              <a:rPr lang="en-IN" b="0" dirty="0">
                <a:effectLst/>
                <a:latin typeface="Times New Roman" panose="02020603050405020304" pitchFamily="18" charset="0"/>
                <a:cs typeface="Times New Roman" panose="02020603050405020304" pitchFamily="18" charset="0"/>
              </a:rPr>
              <a:t>Examples of direct taxation include income tax, corpora­tion tax (on companies profits), capital gains tax (a tax on the profits of sales of certain assets), wealth tax (which is a tax on ownership of property or wealth) and a capital transfer tax (a tax on gifts to replace death duties). Direct taxes are mainly collected by the central government.</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39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449376"/>
          </a:xfrm>
        </p:spPr>
        <p:txBody>
          <a:bodyPr>
            <a:normAutofit fontScale="92500" lnSpcReduction="10000"/>
          </a:bodyPr>
          <a:lstStyle/>
          <a:p>
            <a:pPr marL="0" indent="0" algn="just" fontAlgn="base">
              <a:buNone/>
            </a:pPr>
            <a:r>
              <a:rPr lang="en-IN" b="1" dirty="0">
                <a:effectLst/>
                <a:latin typeface="Georgia" panose="02040502050405020303" pitchFamily="18" charset="0"/>
              </a:rPr>
              <a:t>(A) Merits:</a:t>
            </a:r>
          </a:p>
          <a:p>
            <a:pPr marL="0" indent="0" algn="just" fontAlgn="base">
              <a:buNone/>
            </a:pPr>
            <a:r>
              <a:rPr lang="en-IN" b="1" dirty="0">
                <a:effectLst/>
                <a:latin typeface="Georgia" panose="02040502050405020303" pitchFamily="18" charset="0"/>
              </a:rPr>
              <a:t>1. Wide Coverage:</a:t>
            </a:r>
          </a:p>
          <a:p>
            <a:pPr algn="just" fontAlgn="base"/>
            <a:r>
              <a:rPr lang="en-IN" b="0" dirty="0">
                <a:effectLst/>
                <a:latin typeface="Georgia" panose="02040502050405020303" pitchFamily="18" charset="0"/>
              </a:rPr>
              <a:t>The main merit of an indirect tax is that it touches all income groups. Direct tax, like income tax, is imposed on persons having a certain minimum level of income.</a:t>
            </a:r>
          </a:p>
          <a:p>
            <a:pPr algn="just" fontAlgn="base"/>
            <a:r>
              <a:rPr lang="en-IN" b="0" dirty="0">
                <a:effectLst/>
                <a:latin typeface="Georgia" panose="02040502050405020303" pitchFamily="18" charset="0"/>
              </a:rPr>
              <a:t>People having income below that level are exempted from the payment of tax. But indirect taxes, such as sales tax or excise duty, are equally imposed on all consumers or pur­chasers irrespective of their incomes.</a:t>
            </a:r>
          </a:p>
          <a:p>
            <a:pPr marL="0" indent="0" algn="just" fontAlgn="base">
              <a:buNone/>
            </a:pPr>
            <a:r>
              <a:rPr lang="en-IN" b="1" dirty="0">
                <a:effectLst/>
                <a:latin typeface="Georgia" panose="02040502050405020303" pitchFamily="18" charset="0"/>
              </a:rPr>
              <a:t>2. Consumption Control:</a:t>
            </a:r>
          </a:p>
          <a:p>
            <a:pPr algn="just" fontAlgn="base"/>
            <a:r>
              <a:rPr lang="en-IN" b="0" dirty="0">
                <a:effectLst/>
                <a:latin typeface="Georgia" panose="02040502050405020303" pitchFamily="18" charset="0"/>
              </a:rPr>
              <a:t>By imposing an indirect tax, the consumption of an undesir­able thing can be discouraged. For example, by imposing excise duties on wine and opium, the government discourages the consumption of such harmful products.</a:t>
            </a:r>
          </a:p>
        </p:txBody>
      </p:sp>
    </p:spTree>
    <p:extLst>
      <p:ext uri="{BB962C8B-B14F-4D97-AF65-F5344CB8AC3E}">
        <p14:creationId xmlns:p14="http://schemas.microsoft.com/office/powerpoint/2010/main" val="1231921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502024"/>
            <a:ext cx="10515600" cy="5827057"/>
          </a:xfrm>
        </p:spPr>
        <p:txBody>
          <a:bodyPr>
            <a:normAutofit fontScale="92500" lnSpcReduction="20000"/>
          </a:bodyPr>
          <a:lstStyle/>
          <a:p>
            <a:pPr marL="0" indent="0" algn="just" fontAlgn="base">
              <a:buNone/>
            </a:pPr>
            <a:r>
              <a:rPr lang="en-IN" b="1" dirty="0">
                <a:effectLst/>
                <a:latin typeface="Georgia" panose="02040502050405020303" pitchFamily="18" charset="0"/>
              </a:rPr>
              <a:t>3. Popularity:</a:t>
            </a:r>
          </a:p>
          <a:p>
            <a:pPr algn="just" fontAlgn="base"/>
            <a:r>
              <a:rPr lang="en-IN" b="0" dirty="0">
                <a:effectLst/>
                <a:latin typeface="Georgia" panose="02040502050405020303" pitchFamily="18" charset="0"/>
              </a:rPr>
              <a:t>People are not always conscious of indirect taxes because, in most cases, it is combined with the price. </a:t>
            </a:r>
            <a:r>
              <a:rPr lang="en-IN" dirty="0">
                <a:latin typeface="Georgia" panose="02040502050405020303" pitchFamily="18" charset="0"/>
              </a:rPr>
              <a:t>T</a:t>
            </a:r>
            <a:r>
              <a:rPr lang="en-IN" b="0" dirty="0">
                <a:effectLst/>
                <a:latin typeface="Georgia" panose="02040502050405020303" pitchFamily="18" charset="0"/>
              </a:rPr>
              <a:t>he price of a match-box includes the excise duty imposed on it.</a:t>
            </a:r>
          </a:p>
          <a:p>
            <a:pPr algn="just" fontAlgn="base"/>
            <a:r>
              <a:rPr lang="en-IN" b="0" dirty="0">
                <a:effectLst/>
                <a:latin typeface="Georgia" panose="02040502050405020303" pitchFamily="18" charset="0"/>
              </a:rPr>
              <a:t>The consumer does not bother to know how much he is paying as price and how much he is paying as an indirect levy. He thinks that he is paying the price, although he pays the indirect tax, too. He is not,, consciously affected by the indirect tax and so he does not resent it much.</a:t>
            </a:r>
          </a:p>
          <a:p>
            <a:pPr algn="just" fontAlgn="base"/>
            <a:endParaRPr lang="en-IN" b="0" dirty="0">
              <a:effectLst/>
              <a:latin typeface="Georgia" panose="02040502050405020303" pitchFamily="18" charset="0"/>
            </a:endParaRPr>
          </a:p>
          <a:p>
            <a:pPr marL="0" indent="0" algn="just" fontAlgn="base">
              <a:buNone/>
            </a:pPr>
            <a:r>
              <a:rPr lang="en-IN" b="1" dirty="0">
                <a:effectLst/>
                <a:latin typeface="Georgia" panose="02040502050405020303" pitchFamily="18" charset="0"/>
              </a:rPr>
              <a:t>4. Productivity:</a:t>
            </a:r>
          </a:p>
          <a:p>
            <a:pPr algn="just" fontAlgn="base"/>
            <a:r>
              <a:rPr lang="en-IN" b="0" dirty="0">
                <a:effectLst/>
                <a:latin typeface="Georgia" panose="02040502050405020303" pitchFamily="18" charset="0"/>
              </a:rPr>
              <a:t>Like a direct tax, an indirect tax also enlarges the revenue receipts of the government. Indirect taxes in India today provide the bulk of government revenue. Such taxes have been imposed on sugar, cooking gas, textiles, shoes, petrol, cigarettes, and many other essential articles of con­sumption. By the levy of indirect taxes, the tax net is cast wider and all people are made to contribute to the national fund.</a:t>
            </a:r>
          </a:p>
        </p:txBody>
      </p:sp>
    </p:spTree>
    <p:extLst>
      <p:ext uri="{BB962C8B-B14F-4D97-AF65-F5344CB8AC3E}">
        <p14:creationId xmlns:p14="http://schemas.microsoft.com/office/powerpoint/2010/main" val="190639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573742"/>
            <a:ext cx="10515600" cy="5827058"/>
          </a:xfrm>
        </p:spPr>
        <p:txBody>
          <a:bodyPr>
            <a:normAutofit fontScale="92500" lnSpcReduction="20000"/>
          </a:bodyPr>
          <a:lstStyle/>
          <a:p>
            <a:pPr marL="0" indent="0" algn="just" fontAlgn="base">
              <a:buNone/>
            </a:pPr>
            <a:r>
              <a:rPr lang="en-IN" b="1" dirty="0">
                <a:effectLst/>
                <a:latin typeface="Georgia" panose="02040502050405020303" pitchFamily="18" charset="0"/>
              </a:rPr>
              <a:t>(B) Demerits:</a:t>
            </a:r>
          </a:p>
          <a:p>
            <a:pPr marL="0" indent="0" algn="just" fontAlgn="base">
              <a:buNone/>
            </a:pPr>
            <a:endParaRPr lang="en-IN" b="0" dirty="0">
              <a:effectLst/>
              <a:latin typeface="Georgia" panose="02040502050405020303" pitchFamily="18" charset="0"/>
            </a:endParaRPr>
          </a:p>
          <a:p>
            <a:pPr marL="0" indent="0" algn="just" fontAlgn="base">
              <a:buNone/>
            </a:pPr>
            <a:r>
              <a:rPr lang="en-IN" b="1" dirty="0">
                <a:effectLst/>
                <a:latin typeface="Georgia" panose="02040502050405020303" pitchFamily="18" charset="0"/>
              </a:rPr>
              <a:t>1. Regressive Character:</a:t>
            </a:r>
          </a:p>
          <a:p>
            <a:pPr algn="just" fontAlgn="base"/>
            <a:r>
              <a:rPr lang="en-IN" b="0" dirty="0">
                <a:effectLst/>
                <a:latin typeface="Georgia" panose="02040502050405020303" pitchFamily="18" charset="0"/>
              </a:rPr>
              <a:t>The main draw­back of an indirect tax is that it is now an equitable tax. It is regressive in nature. It affects the poorer section more than the rich. A commodity tax imposed on foodstuff will affect a poorer family in a much greater degree than a rich family. A poor man feels the burden of a sales tax much more than a rich man. A rich man does not at all mind paying a few rupees as sales tax, but a poor man is greatly burdened by it.</a:t>
            </a:r>
          </a:p>
          <a:p>
            <a:pPr algn="just" fontAlgn="base"/>
            <a:endParaRPr lang="en-IN" b="0" dirty="0">
              <a:effectLst/>
              <a:latin typeface="Georgia" panose="02040502050405020303" pitchFamily="18" charset="0"/>
            </a:endParaRPr>
          </a:p>
          <a:p>
            <a:pPr marL="0" indent="0" algn="just" fontAlgn="base">
              <a:buNone/>
            </a:pPr>
            <a:r>
              <a:rPr lang="en-IN" b="1" dirty="0">
                <a:effectLst/>
                <a:latin typeface="Georgia" panose="02040502050405020303" pitchFamily="18" charset="0"/>
              </a:rPr>
              <a:t>2. Administrative Difficulties:</a:t>
            </a:r>
          </a:p>
          <a:p>
            <a:pPr algn="just" fontAlgn="base"/>
            <a:r>
              <a:rPr lang="en-IN" b="0" dirty="0">
                <a:effectLst/>
                <a:latin typeface="Georgia" panose="02040502050405020303" pitchFamily="18" charset="0"/>
              </a:rPr>
              <a:t>Indirect taxes create various administrative problems. The collection of an indirect tax like customs duty often involves large expenses. There is also the possibility of evasion. In India, it is well known that dealers evade the payment of sales tax to the government, although they realise it from their customers.</a:t>
            </a:r>
          </a:p>
          <a:p>
            <a:pPr algn="just"/>
            <a:endParaRPr lang="en-IN" dirty="0"/>
          </a:p>
        </p:txBody>
      </p:sp>
    </p:spTree>
    <p:extLst>
      <p:ext uri="{BB962C8B-B14F-4D97-AF65-F5344CB8AC3E}">
        <p14:creationId xmlns:p14="http://schemas.microsoft.com/office/powerpoint/2010/main" val="271966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2841523"/>
            <a:ext cx="10515600" cy="3335440"/>
          </a:xfrm>
        </p:spPr>
        <p:txBody>
          <a:bodyPr>
            <a:normAutofit/>
          </a:bodyPr>
          <a:lstStyle/>
          <a:p>
            <a:pPr marL="0" indent="0" algn="ctr">
              <a:buNone/>
            </a:pPr>
            <a:r>
              <a:rPr lang="en-US" sz="6000" b="1" dirty="0"/>
              <a:t>Thank You</a:t>
            </a:r>
            <a:endParaRPr lang="en-IN" sz="6000" b="1" dirty="0"/>
          </a:p>
        </p:txBody>
      </p:sp>
    </p:spTree>
    <p:extLst>
      <p:ext uri="{BB962C8B-B14F-4D97-AF65-F5344CB8AC3E}">
        <p14:creationId xmlns:p14="http://schemas.microsoft.com/office/powerpoint/2010/main" val="256305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633884"/>
          </a:xfrm>
        </p:spPr>
        <p:txBody>
          <a:bodyPr>
            <a:normAutofit/>
          </a:bodyPr>
          <a:lstStyle/>
          <a:p>
            <a:pPr marL="0" indent="0" algn="just" fontAlgn="base">
              <a:buNone/>
            </a:pPr>
            <a:r>
              <a:rPr lang="en-IN" b="1" dirty="0">
                <a:effectLst/>
                <a:latin typeface="Georgia" panose="02040502050405020303" pitchFamily="18" charset="0"/>
              </a:rPr>
              <a:t>(A) Merits:</a:t>
            </a:r>
          </a:p>
          <a:p>
            <a:pPr marL="0" indent="0" algn="just" fontAlgn="base">
              <a:buNone/>
            </a:pPr>
            <a:r>
              <a:rPr lang="en-IN" dirty="0">
                <a:effectLst/>
                <a:latin typeface="Georgia" panose="02040502050405020303" pitchFamily="18" charset="0"/>
              </a:rPr>
              <a:t>1. Equity</a:t>
            </a:r>
          </a:p>
          <a:p>
            <a:pPr marL="0" indent="0" algn="just" fontAlgn="base">
              <a:buNone/>
            </a:pPr>
            <a:r>
              <a:rPr lang="en-IN" dirty="0">
                <a:effectLst/>
                <a:latin typeface="Georgia" panose="02040502050405020303" pitchFamily="18" charset="0"/>
              </a:rPr>
              <a:t>2. Certainty</a:t>
            </a:r>
          </a:p>
          <a:p>
            <a:pPr marL="0" indent="0" algn="just" fontAlgn="base">
              <a:buNone/>
            </a:pPr>
            <a:r>
              <a:rPr lang="en-IN" dirty="0">
                <a:effectLst/>
                <a:latin typeface="Georgia" panose="02040502050405020303" pitchFamily="18" charset="0"/>
              </a:rPr>
              <a:t>3. Elasticity</a:t>
            </a:r>
          </a:p>
          <a:p>
            <a:pPr marL="0" indent="0" algn="just" fontAlgn="base">
              <a:buNone/>
            </a:pPr>
            <a:r>
              <a:rPr lang="en-IN" dirty="0">
                <a:effectLst/>
                <a:latin typeface="Georgia" panose="02040502050405020303" pitchFamily="18" charset="0"/>
              </a:rPr>
              <a:t>4. Productivity</a:t>
            </a:r>
          </a:p>
          <a:p>
            <a:pPr marL="0" indent="0" algn="just" fontAlgn="base">
              <a:buNone/>
            </a:pPr>
            <a:r>
              <a:rPr lang="en-IN" dirty="0">
                <a:effectLst/>
                <a:latin typeface="Georgia" panose="02040502050405020303" pitchFamily="18" charset="0"/>
              </a:rPr>
              <a:t>5. People’s Consciousness</a:t>
            </a:r>
          </a:p>
          <a:p>
            <a:pPr marL="0" indent="0" algn="just" fontAlgn="base">
              <a:buNone/>
            </a:pPr>
            <a:endParaRPr lang="en-IN" b="1" dirty="0">
              <a:effectLst/>
              <a:latin typeface="Georgia" panose="02040502050405020303" pitchFamily="18" charset="0"/>
            </a:endParaRPr>
          </a:p>
        </p:txBody>
      </p:sp>
    </p:spTree>
    <p:extLst>
      <p:ext uri="{BB962C8B-B14F-4D97-AF65-F5344CB8AC3E}">
        <p14:creationId xmlns:p14="http://schemas.microsoft.com/office/powerpoint/2010/main" val="413963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633884"/>
          </a:xfrm>
        </p:spPr>
        <p:txBody>
          <a:bodyPr>
            <a:normAutofit fontScale="92500" lnSpcReduction="10000"/>
          </a:bodyPr>
          <a:lstStyle/>
          <a:p>
            <a:pPr marL="0" indent="0" algn="just" fontAlgn="base">
              <a:buNone/>
            </a:pPr>
            <a:r>
              <a:rPr lang="en-IN" b="1" dirty="0">
                <a:effectLst/>
                <a:latin typeface="Georgia" panose="02040502050405020303" pitchFamily="18" charset="0"/>
              </a:rPr>
              <a:t>(A) Merits:</a:t>
            </a:r>
          </a:p>
          <a:p>
            <a:pPr marL="0" indent="0" algn="just" fontAlgn="base">
              <a:buNone/>
            </a:pPr>
            <a:r>
              <a:rPr lang="en-IN" b="1" dirty="0">
                <a:effectLst/>
                <a:latin typeface="Georgia" panose="02040502050405020303" pitchFamily="18" charset="0"/>
              </a:rPr>
              <a:t>1. Equity:</a:t>
            </a:r>
          </a:p>
          <a:p>
            <a:pPr algn="just" fontAlgn="base"/>
            <a:r>
              <a:rPr lang="en-IN" b="0" dirty="0">
                <a:effectLst/>
                <a:latin typeface="Georgia" panose="02040502050405020303" pitchFamily="18" charset="0"/>
              </a:rPr>
              <a:t>A direct tax is an equitable tax. Through it the rich can be made to pay more than the poor. In case of necessity, the poor people can be granted exemption from payment of such taxes.</a:t>
            </a:r>
          </a:p>
          <a:p>
            <a:pPr algn="just" fontAlgn="base"/>
            <a:r>
              <a:rPr lang="en-IN" b="0" dirty="0">
                <a:effectLst/>
                <a:latin typeface="Georgia" panose="02040502050405020303" pitchFamily="18" charset="0"/>
              </a:rPr>
              <a:t>A direct tax is equitable in the sense that it is levied according to the taxable capacity of the people. The rates of direct taxes, like the income tax, can be fixed in such a way that higher the income of a man, the greater is the rate at which he has to pay the tax. Such a system is known as progressive taxation.</a:t>
            </a:r>
          </a:p>
          <a:p>
            <a:pPr marL="0" indent="0" algn="just" fontAlgn="base">
              <a:buNone/>
            </a:pPr>
            <a:r>
              <a:rPr lang="en-IN" b="1" dirty="0">
                <a:effectLst/>
                <a:latin typeface="Georgia" panose="02040502050405020303" pitchFamily="18" charset="0"/>
              </a:rPr>
              <a:t>2. Certainty:</a:t>
            </a:r>
          </a:p>
          <a:p>
            <a:pPr algn="just" fontAlgn="base"/>
            <a:r>
              <a:rPr lang="en-IN" b="0" dirty="0">
                <a:effectLst/>
                <a:latin typeface="Georgia" panose="02040502050405020303" pitchFamily="18" charset="0"/>
              </a:rPr>
              <a:t>A direct tax satisfies the canon of certainty. For instance, a person liable to pay income tax knows how much he will be required to pay; for that purpose he can appropriate steps beforehand.</a:t>
            </a:r>
          </a:p>
        </p:txBody>
      </p:sp>
    </p:spTree>
    <p:extLst>
      <p:ext uri="{BB962C8B-B14F-4D97-AF65-F5344CB8AC3E}">
        <p14:creationId xmlns:p14="http://schemas.microsoft.com/office/powerpoint/2010/main" val="174763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6"/>
            <a:ext cx="10515600" cy="5780789"/>
          </a:xfrm>
        </p:spPr>
        <p:txBody>
          <a:bodyPr>
            <a:normAutofit fontScale="92500" lnSpcReduction="20000"/>
          </a:bodyPr>
          <a:lstStyle/>
          <a:p>
            <a:pPr marL="0" indent="0" algn="just" fontAlgn="base">
              <a:buNone/>
            </a:pPr>
            <a:r>
              <a:rPr lang="en-IN" sz="3000" b="1" dirty="0">
                <a:effectLst/>
                <a:latin typeface="Georgia" panose="02040502050405020303" pitchFamily="18" charset="0"/>
              </a:rPr>
              <a:t>3. Elasticity:</a:t>
            </a:r>
          </a:p>
          <a:p>
            <a:pPr algn="just" fontAlgn="base"/>
            <a:r>
              <a:rPr lang="en-IN" sz="3000" b="0" dirty="0">
                <a:effectLst/>
                <a:latin typeface="Georgia" panose="02040502050405020303" pitchFamily="18" charset="0"/>
              </a:rPr>
              <a:t>A direct tax has elasticity. It can be varied according to the needs of the government and changes in the income of the people. When the income of the people goes up, the rate of income tax can also be increased. If the income of the people falls, the rate of income tax can also be lowered.</a:t>
            </a:r>
          </a:p>
          <a:p>
            <a:pPr marL="0" indent="0" algn="just" fontAlgn="base">
              <a:buNone/>
            </a:pPr>
            <a:r>
              <a:rPr lang="en-IN" sz="3000" b="1" dirty="0">
                <a:effectLst/>
                <a:latin typeface="Georgia" panose="02040502050405020303" pitchFamily="18" charset="0"/>
              </a:rPr>
              <a:t>4. Productivity:</a:t>
            </a:r>
          </a:p>
          <a:p>
            <a:pPr algn="just" fontAlgn="base"/>
            <a:r>
              <a:rPr lang="en-IN" sz="3000" b="0" dirty="0">
                <a:effectLst/>
                <a:latin typeface="Georgia" panose="02040502050405020303" pitchFamily="18" charset="0"/>
              </a:rPr>
              <a:t>Direct taxes constitute an important source of government revenue. Their collection charges are also low. There­fore, direct taxes are productive.</a:t>
            </a:r>
          </a:p>
          <a:p>
            <a:pPr marL="0" indent="0" algn="just" fontAlgn="base">
              <a:buNone/>
            </a:pPr>
            <a:r>
              <a:rPr lang="en-IN" sz="3000" b="1" dirty="0">
                <a:effectLst/>
                <a:latin typeface="Georgia" panose="02040502050405020303" pitchFamily="18" charset="0"/>
              </a:rPr>
              <a:t>5. People’s Consciousness:</a:t>
            </a:r>
          </a:p>
          <a:p>
            <a:pPr algn="just" fontAlgn="base"/>
            <a:r>
              <a:rPr lang="en-IN" sz="3000" b="0" dirty="0">
                <a:effectLst/>
                <a:latin typeface="Georgia" panose="02040502050405020303" pitchFamily="18" charset="0"/>
              </a:rPr>
              <a:t>A direct tax increases the civic sense of the people. When the people are fully aware of the payment of taxes, they are also conscious of the way the government spends the money. They resent unproductive or wasteful expenditure. As a result, the government becomes careful in its expenditure.</a:t>
            </a:r>
          </a:p>
          <a:p>
            <a:pPr algn="just"/>
            <a:endParaRPr lang="en-IN" dirty="0"/>
          </a:p>
        </p:txBody>
      </p:sp>
    </p:spTree>
    <p:extLst>
      <p:ext uri="{BB962C8B-B14F-4D97-AF65-F5344CB8AC3E}">
        <p14:creationId xmlns:p14="http://schemas.microsoft.com/office/powerpoint/2010/main" val="188337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449376"/>
          </a:xfrm>
        </p:spPr>
        <p:txBody>
          <a:bodyPr>
            <a:normAutofit/>
          </a:bodyPr>
          <a:lstStyle/>
          <a:p>
            <a:pPr marL="0" indent="0" algn="just">
              <a:buNone/>
            </a:pPr>
            <a:r>
              <a:rPr lang="en-IN" b="1" dirty="0">
                <a:latin typeface="Times New Roman" panose="02020603050405020304" pitchFamily="18" charset="0"/>
                <a:cs typeface="Times New Roman" panose="02020603050405020304" pitchFamily="18" charset="0"/>
              </a:rPr>
              <a:t>(B) Demerits:</a:t>
            </a:r>
          </a:p>
          <a:p>
            <a:pPr algn="just"/>
            <a:endParaRPr lang="en-IN" dirty="0">
              <a:latin typeface="Times New Roman" panose="02020603050405020304" pitchFamily="18" charset="0"/>
              <a:cs typeface="Times New Roman" panose="02020603050405020304" pitchFamily="18" charset="0"/>
            </a:endParaRPr>
          </a:p>
          <a:p>
            <a:pPr marL="0" indent="0" algn="just">
              <a:buNone/>
            </a:pPr>
            <a:r>
              <a:rPr lang="en-IN" dirty="0">
                <a:latin typeface="Times New Roman" panose="02020603050405020304" pitchFamily="18" charset="0"/>
                <a:cs typeface="Times New Roman" panose="02020603050405020304" pitchFamily="18" charset="0"/>
              </a:rPr>
              <a:t>1. Lack of Popularity</a:t>
            </a:r>
          </a:p>
          <a:p>
            <a:pPr marL="0" indent="0" algn="just">
              <a:buNone/>
            </a:pPr>
            <a:r>
              <a:rPr lang="en-IN" dirty="0">
                <a:latin typeface="Times New Roman" panose="02020603050405020304" pitchFamily="18" charset="0"/>
                <a:cs typeface="Times New Roman" panose="02020603050405020304" pitchFamily="18" charset="0"/>
              </a:rPr>
              <a:t>2. Evasion</a:t>
            </a:r>
          </a:p>
          <a:p>
            <a:pPr marL="0" indent="0">
              <a:buNone/>
            </a:pPr>
            <a:r>
              <a:rPr lang="en-IN" dirty="0">
                <a:latin typeface="Times New Roman" panose="02020603050405020304" pitchFamily="18" charset="0"/>
                <a:cs typeface="Times New Roman" panose="02020603050405020304" pitchFamily="18" charset="0"/>
              </a:rPr>
              <a:t>3. People’s Indifference</a:t>
            </a:r>
          </a:p>
          <a:p>
            <a:pPr marL="0" indent="0">
              <a:buNone/>
            </a:pPr>
            <a:r>
              <a:rPr lang="en-IN" dirty="0">
                <a:latin typeface="Times New Roman" panose="02020603050405020304" pitchFamily="18" charset="0"/>
                <a:cs typeface="Times New Roman" panose="02020603050405020304" pitchFamily="18" charset="0"/>
              </a:rPr>
              <a:t>4. Disincentive to Work and Save</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0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449376"/>
          </a:xfrm>
        </p:spPr>
        <p:txBody>
          <a:bodyPr>
            <a:normAutofit fontScale="92500" lnSpcReduction="10000"/>
          </a:bodyPr>
          <a:lstStyle/>
          <a:p>
            <a:pPr marL="0" indent="0" algn="just">
              <a:buNone/>
            </a:pPr>
            <a:r>
              <a:rPr lang="en-IN" b="1" dirty="0">
                <a:latin typeface="Times New Roman" panose="02020603050405020304" pitchFamily="18" charset="0"/>
                <a:cs typeface="Times New Roman" panose="02020603050405020304" pitchFamily="18" charset="0"/>
              </a:rPr>
              <a:t>(B) Demerits:</a:t>
            </a:r>
          </a:p>
          <a:p>
            <a:pPr marL="0" indent="0" algn="just">
              <a:buNone/>
            </a:pPr>
            <a:endParaRPr lang="en-IN"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1. Lack of Popularity:</a:t>
            </a:r>
          </a:p>
          <a:p>
            <a:pPr algn="just"/>
            <a:r>
              <a:rPr lang="en-IN" dirty="0">
                <a:latin typeface="Times New Roman" panose="02020603050405020304" pitchFamily="18" charset="0"/>
                <a:cs typeface="Times New Roman" panose="02020603050405020304" pitchFamily="18" charset="0"/>
              </a:rPr>
              <a:t>First, such taxes are not very popular, because the people have to bear the burden of such taxes directly. That is why, when the rate of a direct tax is raised, most people express their resentment against the government. For instance, when the rate of personal income tax or corporate profit tax is raised, criticism from those affected be­comes very strong.</a:t>
            </a:r>
          </a:p>
          <a:p>
            <a:pPr algn="just"/>
            <a:endParaRPr lang="en-IN"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2. Evasion:</a:t>
            </a:r>
          </a:p>
          <a:p>
            <a:pPr algn="just"/>
            <a:r>
              <a:rPr lang="en-IN" dirty="0">
                <a:latin typeface="Times New Roman" panose="02020603050405020304" pitchFamily="18" charset="0"/>
                <a:cs typeface="Times New Roman" panose="02020603050405020304" pitchFamily="18" charset="0"/>
              </a:rPr>
              <a:t>The second disadvantages of a direct tax is that it is liable to be evaded. By submitting false returns, many people try to evade income tax. Unless the civic sense of the people is well — developed and there is spread of education among them, the admi­nistration of direct taxes is very difficult.</a:t>
            </a:r>
          </a:p>
        </p:txBody>
      </p:sp>
    </p:spTree>
    <p:extLst>
      <p:ext uri="{BB962C8B-B14F-4D97-AF65-F5344CB8AC3E}">
        <p14:creationId xmlns:p14="http://schemas.microsoft.com/office/powerpoint/2010/main" val="7621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6"/>
            <a:ext cx="10515600" cy="5820697"/>
          </a:xfrm>
        </p:spPr>
        <p:txBody>
          <a:bodyPr>
            <a:normAutofit fontScale="92500" lnSpcReduction="20000"/>
          </a:bodyPr>
          <a:lstStyle/>
          <a:p>
            <a:pPr marL="0" indent="0" algn="just">
              <a:buNone/>
            </a:pPr>
            <a:r>
              <a:rPr lang="en-IN" b="1" dirty="0">
                <a:latin typeface="Times New Roman" panose="02020603050405020304" pitchFamily="18" charset="0"/>
                <a:cs typeface="Times New Roman" panose="02020603050405020304" pitchFamily="18" charset="0"/>
              </a:rPr>
              <a:t>3. People’s Indifference:</a:t>
            </a:r>
          </a:p>
          <a:p>
            <a:pPr algn="just"/>
            <a:r>
              <a:rPr lang="en-IN" dirty="0">
                <a:latin typeface="Times New Roman" panose="02020603050405020304" pitchFamily="18" charset="0"/>
                <a:cs typeface="Times New Roman" panose="02020603050405020304" pitchFamily="18" charset="0"/>
              </a:rPr>
              <a:t>The third dis­advantage of a direct tax is that it does not develop the civic sense of those who do not pay such taxes. In case of income tax, people with income below a certain level are not liable to pay tax. In a low-income country like India, the majority of the people are not required to pay income tax. When a man directly bears the burden of a tax, he tries to know how the government spends that money. Those who are not directly affected by the burden of taxation remain indifferent as to the way the public expenditure is incurred.</a:t>
            </a:r>
          </a:p>
          <a:p>
            <a:pPr marL="0" indent="0" algn="just">
              <a:buNone/>
            </a:pPr>
            <a:endParaRPr lang="en-IN" b="1"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4. Disincentive to Work and Save:</a:t>
            </a:r>
          </a:p>
          <a:p>
            <a:pPr algn="just"/>
            <a:r>
              <a:rPr lang="en-IN" dirty="0">
                <a:latin typeface="Times New Roman" panose="02020603050405020304" pitchFamily="18" charset="0"/>
                <a:cs typeface="Times New Roman" panose="02020603050405020304" pitchFamily="18" charset="0"/>
              </a:rPr>
              <a:t>Another disadvantage of direct taxes is that they reduce the desire to work and save. The rate of direct taxes are usually high. Many business ventures are not undertaken on the ground that a large part of the income earned will have to be given to the government in the form of taxes. Thus, direct taxes reduce incen­tives to work hard and save.</a:t>
            </a:r>
          </a:p>
          <a:p>
            <a:pPr algn="just"/>
            <a:r>
              <a:rPr lang="en-IN" dirty="0">
                <a:latin typeface="Times New Roman" panose="02020603050405020304" pitchFamily="18" charset="0"/>
                <a:cs typeface="Times New Roman" panose="02020603050405020304" pitchFamily="18" charset="0"/>
              </a:rPr>
              <a:t>As the direct taxes have these defects, in a good tax system there should be indirect taxes, too.</a:t>
            </a:r>
          </a:p>
        </p:txBody>
      </p:sp>
    </p:spTree>
    <p:extLst>
      <p:ext uri="{BB962C8B-B14F-4D97-AF65-F5344CB8AC3E}">
        <p14:creationId xmlns:p14="http://schemas.microsoft.com/office/powerpoint/2010/main" val="93154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449376"/>
          </a:xfrm>
        </p:spPr>
        <p:txBody>
          <a:bodyPr/>
          <a:lstStyle/>
          <a:p>
            <a:pPr marL="0" indent="0" algn="just" fontAlgn="base">
              <a:buNone/>
            </a:pPr>
            <a:r>
              <a:rPr lang="en-IN" b="1" dirty="0">
                <a:effectLst/>
                <a:latin typeface="Georgia" panose="02040502050405020303" pitchFamily="18" charset="0"/>
              </a:rPr>
              <a:t>Indirect taxes:</a:t>
            </a:r>
          </a:p>
          <a:p>
            <a:pPr marL="0" indent="0" algn="just" fontAlgn="base">
              <a:buNone/>
            </a:pPr>
            <a:endParaRPr lang="en-IN" b="1" dirty="0">
              <a:effectLst/>
              <a:latin typeface="Georgia" panose="02040502050405020303" pitchFamily="18" charset="0"/>
            </a:endParaRPr>
          </a:p>
          <a:p>
            <a:pPr algn="just" fontAlgn="base"/>
            <a:r>
              <a:rPr lang="en-IN" dirty="0">
                <a:latin typeface="Georgia" panose="02040502050405020303" pitchFamily="18" charset="0"/>
              </a:rPr>
              <a:t>I</a:t>
            </a:r>
            <a:r>
              <a:rPr lang="en-IN" b="0" dirty="0">
                <a:effectLst/>
                <a:latin typeface="Georgia" panose="02040502050405020303" pitchFamily="18" charset="0"/>
              </a:rPr>
              <a:t>ndirect taxes are paid indirectly by consumers in the form of higher prices. </a:t>
            </a:r>
            <a:r>
              <a:rPr lang="en-IN" dirty="0">
                <a:latin typeface="Georgia" panose="02040502050405020303" pitchFamily="18" charset="0"/>
              </a:rPr>
              <a:t>I</a:t>
            </a:r>
            <a:r>
              <a:rPr lang="en-IN" b="0" dirty="0">
                <a:effectLst/>
                <a:latin typeface="Georgia" panose="02040502050405020303" pitchFamily="18" charset="0"/>
              </a:rPr>
              <a:t>ndirect taxes can be avoided because people can reduce their purchases of the taxed goods and services.</a:t>
            </a:r>
          </a:p>
          <a:p>
            <a:pPr marL="0" indent="0" algn="just" fontAlgn="base">
              <a:buNone/>
            </a:pPr>
            <a:endParaRPr lang="en-IN" b="0" dirty="0">
              <a:effectLst/>
              <a:latin typeface="Georgia" panose="02040502050405020303" pitchFamily="18" charset="0"/>
            </a:endParaRPr>
          </a:p>
          <a:p>
            <a:pPr algn="just" fontAlgn="base"/>
            <a:r>
              <a:rPr lang="en-IN" b="0" dirty="0">
                <a:effectLst/>
                <a:latin typeface="Georgia" panose="02040502050405020303" pitchFamily="18" charset="0"/>
              </a:rPr>
              <a:t>Examples of indirect taxation include customs duties, motor vehicles tax, excise duty, octroi and sales tax. Indirect taxes are collected both by the central and state governments but mainly by the central government.</a:t>
            </a:r>
          </a:p>
          <a:p>
            <a:pPr algn="just"/>
            <a:endParaRPr lang="en-IN" dirty="0"/>
          </a:p>
        </p:txBody>
      </p:sp>
    </p:spTree>
    <p:extLst>
      <p:ext uri="{BB962C8B-B14F-4D97-AF65-F5344CB8AC3E}">
        <p14:creationId xmlns:p14="http://schemas.microsoft.com/office/powerpoint/2010/main" val="283206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03920-6576-7758-F5B7-9209FA9136C1}"/>
              </a:ext>
            </a:extLst>
          </p:cNvPr>
          <p:cNvSpPr>
            <a:spLocks noGrp="1"/>
          </p:cNvSpPr>
          <p:nvPr>
            <p:ph idx="1"/>
          </p:nvPr>
        </p:nvSpPr>
        <p:spPr>
          <a:xfrm>
            <a:off x="838200" y="727587"/>
            <a:ext cx="10515600" cy="5449376"/>
          </a:xfrm>
        </p:spPr>
        <p:txBody>
          <a:bodyPr>
            <a:normAutofit/>
          </a:bodyPr>
          <a:lstStyle/>
          <a:p>
            <a:pPr marL="0" indent="0" algn="just" fontAlgn="base">
              <a:buNone/>
            </a:pPr>
            <a:r>
              <a:rPr lang="en-IN" b="1" dirty="0">
                <a:effectLst/>
                <a:latin typeface="Georgia" panose="02040502050405020303" pitchFamily="18" charset="0"/>
              </a:rPr>
              <a:t>(A) Merits:</a:t>
            </a:r>
          </a:p>
          <a:p>
            <a:pPr marL="0" indent="0" algn="just" fontAlgn="base">
              <a:buNone/>
            </a:pPr>
            <a:r>
              <a:rPr lang="en-IN" dirty="0">
                <a:effectLst/>
                <a:latin typeface="Georgia" panose="02040502050405020303" pitchFamily="18" charset="0"/>
              </a:rPr>
              <a:t>1. Wide Coverage</a:t>
            </a:r>
          </a:p>
          <a:p>
            <a:pPr marL="0" indent="0" algn="just" fontAlgn="base">
              <a:buNone/>
            </a:pPr>
            <a:r>
              <a:rPr lang="en-IN" dirty="0">
                <a:effectLst/>
                <a:latin typeface="Georgia" panose="02040502050405020303" pitchFamily="18" charset="0"/>
              </a:rPr>
              <a:t>2. Consumption Control</a:t>
            </a:r>
          </a:p>
          <a:p>
            <a:pPr marL="0" indent="0" algn="just" fontAlgn="base">
              <a:buNone/>
            </a:pPr>
            <a:r>
              <a:rPr lang="en-IN" dirty="0">
                <a:effectLst/>
                <a:latin typeface="Georgia" panose="02040502050405020303" pitchFamily="18" charset="0"/>
              </a:rPr>
              <a:t>3. Popularity</a:t>
            </a:r>
          </a:p>
          <a:p>
            <a:pPr marL="0" indent="0" algn="just" fontAlgn="base">
              <a:buNone/>
            </a:pPr>
            <a:r>
              <a:rPr lang="en-IN" dirty="0">
                <a:effectLst/>
                <a:latin typeface="Georgia" panose="02040502050405020303" pitchFamily="18" charset="0"/>
              </a:rPr>
              <a:t>4. Productivity</a:t>
            </a:r>
          </a:p>
          <a:p>
            <a:pPr marL="0" indent="0" algn="just" fontAlgn="base">
              <a:buNone/>
            </a:pPr>
            <a:endParaRPr lang="en-IN" b="1" dirty="0">
              <a:effectLst/>
              <a:latin typeface="Georgia" panose="02040502050405020303" pitchFamily="18" charset="0"/>
            </a:endParaRPr>
          </a:p>
          <a:p>
            <a:pPr marL="0" indent="0" algn="just" fontAlgn="base">
              <a:buNone/>
            </a:pPr>
            <a:r>
              <a:rPr lang="en-IN" b="1" dirty="0">
                <a:effectLst/>
                <a:latin typeface="Georgia" panose="02040502050405020303" pitchFamily="18" charset="0"/>
              </a:rPr>
              <a:t>(B) Demerits:</a:t>
            </a:r>
            <a:endParaRPr lang="en-IN" b="0" dirty="0">
              <a:effectLst/>
              <a:latin typeface="Georgia" panose="02040502050405020303" pitchFamily="18" charset="0"/>
            </a:endParaRPr>
          </a:p>
          <a:p>
            <a:pPr marL="514350" indent="-514350" algn="just" fontAlgn="base">
              <a:buAutoNum type="arabicPeriod"/>
            </a:pPr>
            <a:r>
              <a:rPr lang="en-IN" dirty="0">
                <a:effectLst/>
                <a:latin typeface="Georgia" panose="02040502050405020303" pitchFamily="18" charset="0"/>
              </a:rPr>
              <a:t>Regressive Character</a:t>
            </a:r>
          </a:p>
          <a:p>
            <a:pPr marL="514350" indent="-514350" algn="just" fontAlgn="base">
              <a:buAutoNum type="arabicPeriod"/>
            </a:pPr>
            <a:r>
              <a:rPr lang="en-IN" dirty="0">
                <a:effectLst/>
                <a:latin typeface="Georgia" panose="02040502050405020303" pitchFamily="18" charset="0"/>
              </a:rPr>
              <a:t>Administrative Difficulties</a:t>
            </a:r>
          </a:p>
        </p:txBody>
      </p:sp>
    </p:spTree>
    <p:extLst>
      <p:ext uri="{BB962C8B-B14F-4D97-AF65-F5344CB8AC3E}">
        <p14:creationId xmlns:p14="http://schemas.microsoft.com/office/powerpoint/2010/main" val="318613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1417</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Pallavi</dc:creator>
  <cp:lastModifiedBy>Pallavi</cp:lastModifiedBy>
  <cp:revision>40</cp:revision>
  <dcterms:created xsi:type="dcterms:W3CDTF">2023-01-23T06:41:46Z</dcterms:created>
  <dcterms:modified xsi:type="dcterms:W3CDTF">2023-02-12T10:56:35Z</dcterms:modified>
</cp:coreProperties>
</file>