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83" r:id="rId16"/>
    <p:sldId id="284" r:id="rId17"/>
    <p:sldId id="269" r:id="rId18"/>
    <p:sldId id="271" r:id="rId19"/>
    <p:sldId id="272" r:id="rId20"/>
    <p:sldId id="273" r:id="rId21"/>
    <p:sldId id="274" r:id="rId22"/>
    <p:sldId id="291" r:id="rId23"/>
    <p:sldId id="290" r:id="rId24"/>
    <p:sldId id="292" r:id="rId25"/>
    <p:sldId id="295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97" r:id="rId35"/>
    <p:sldId id="29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1D74-35B8-4280-AF86-F6D16FD5A849}" type="datetimeFigureOut">
              <a:rPr lang="en-US" smtClean="0"/>
              <a:pPr/>
              <a:t>14-Feb-2014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C14B-689D-49AD-80E6-C4CAC1FB2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Pricing Strategies and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Entry Deterring Pricing 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dirty="0"/>
              <a:t> </a:t>
            </a:r>
            <a:r>
              <a:rPr lang="en-US" dirty="0" smtClean="0"/>
              <a:t>Similar to </a:t>
            </a:r>
            <a:r>
              <a:rPr lang="en-US" b="1" dirty="0" smtClean="0"/>
              <a:t>Limit or Predatory </a:t>
            </a:r>
            <a:r>
              <a:rPr lang="en-US" dirty="0" smtClean="0"/>
              <a:t>pricing</a:t>
            </a:r>
          </a:p>
          <a:p>
            <a:r>
              <a:rPr lang="en-US" dirty="0" smtClean="0"/>
              <a:t>It is </a:t>
            </a:r>
            <a:r>
              <a:rPr lang="en-US" dirty="0"/>
              <a:t>a pricing strategy where a product or service is set at a very low price, intending to drive competitors out of the market, or create barriers to entry for potential new competitors. </a:t>
            </a:r>
            <a:endParaRPr lang="en-US" dirty="0" smtClean="0"/>
          </a:p>
          <a:p>
            <a:r>
              <a:rPr lang="en-US" dirty="0"/>
              <a:t>It is used by </a:t>
            </a:r>
            <a:r>
              <a:rPr lang="en-US" b="1" dirty="0"/>
              <a:t>monopolists</a:t>
            </a:r>
            <a:r>
              <a:rPr lang="en-US" dirty="0"/>
              <a:t> to discourage entry into a market, and is illegal in many countries</a:t>
            </a:r>
            <a:r>
              <a:rPr lang="en-US" dirty="0" smtClean="0"/>
              <a:t>.</a:t>
            </a:r>
            <a:endParaRPr lang="en-US" baseline="30000" dirty="0" smtClean="0"/>
          </a:p>
          <a:p>
            <a:r>
              <a:rPr lang="en-US" i="1" dirty="0"/>
              <a:t>Obviously, predatory pricing pays off only if the surviving predator can then raise prices enough to </a:t>
            </a:r>
            <a:r>
              <a:rPr lang="en-US" b="1" i="1" dirty="0"/>
              <a:t>recover the previous losses</a:t>
            </a:r>
            <a:r>
              <a:rPr lang="en-US" i="1" dirty="0"/>
              <a:t>, making enough extra profit thereafter to justify the </a:t>
            </a:r>
            <a:r>
              <a:rPr lang="en-US" b="1" i="1" dirty="0"/>
              <a:t>risks</a:t>
            </a:r>
            <a:r>
              <a:rPr lang="en-US" i="1" dirty="0"/>
              <a:t>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Going Rate Pricing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/>
              <a:t>Going rate pricing is a pricing strategy where firms examine the prices of their competitors and then set their own prices broadly in line with these</a:t>
            </a:r>
            <a:r>
              <a:rPr lang="en-US" dirty="0" smtClean="0"/>
              <a:t>.</a:t>
            </a:r>
          </a:p>
          <a:p>
            <a:r>
              <a:rPr lang="en-US" dirty="0"/>
              <a:t> It is a competitive pricing method under which a firm tries to keep its price at the average level charged by the industry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Going Rate 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Going rate pricing is most likely to occur where:</a:t>
            </a:r>
          </a:p>
          <a:p>
            <a:r>
              <a:rPr lang="en-US" dirty="0" smtClean="0"/>
              <a:t>it </a:t>
            </a:r>
            <a:r>
              <a:rPr lang="en-US" dirty="0"/>
              <a:t>is difficult to </a:t>
            </a:r>
            <a:r>
              <a:rPr lang="en-US" b="1" dirty="0"/>
              <a:t>measure costs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degree of </a:t>
            </a:r>
            <a:r>
              <a:rPr lang="en-US" b="1" dirty="0"/>
              <a:t>price leadership </a:t>
            </a:r>
            <a:r>
              <a:rPr lang="en-US" dirty="0"/>
              <a:t>taking place within a particular market</a:t>
            </a:r>
          </a:p>
          <a:p>
            <a:r>
              <a:rPr lang="en-US" dirty="0"/>
              <a:t>businesses are reluctant to set significantly different prices because of the risk of setting off a </a:t>
            </a:r>
            <a:r>
              <a:rPr lang="en-US" b="1" dirty="0"/>
              <a:t>price war</a:t>
            </a:r>
            <a:r>
              <a:rPr lang="en-US" dirty="0"/>
              <a:t>, which would reduce profits to all firms</a:t>
            </a:r>
          </a:p>
          <a:p>
            <a:r>
              <a:rPr lang="en-US" dirty="0"/>
              <a:t>there is a </a:t>
            </a:r>
            <a:r>
              <a:rPr lang="en-US" b="1" dirty="0"/>
              <a:t>degree of collusion </a:t>
            </a:r>
            <a:r>
              <a:rPr lang="en-US" dirty="0"/>
              <a:t>taking place between firms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Product Life Cycle </a:t>
            </a:r>
            <a:r>
              <a:rPr lang="en-US" dirty="0"/>
              <a:t>based </a:t>
            </a:r>
            <a:r>
              <a:rPr lang="en-US" dirty="0" smtClean="0"/>
              <a:t>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Product Life Cycle (PLC) is used to map the lifespan of a product. There are generally four stages in the life of a product. These four stages are the </a:t>
            </a:r>
            <a:r>
              <a:rPr lang="en-US" b="1" dirty="0"/>
              <a:t>Introduction stage, the Growth stage, the Maturity stage and the Decline stage. 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PLC 1</a:t>
            </a:r>
            <a:endParaRPr lang="en-US" dirty="0"/>
          </a:p>
        </p:txBody>
      </p:sp>
      <p:pic>
        <p:nvPicPr>
          <p:cNvPr id="4" name="Content Placeholder 3" descr="product_lifecycle_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447800"/>
            <a:ext cx="86106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PLC 2</a:t>
            </a:r>
            <a:endParaRPr lang="en-US" dirty="0"/>
          </a:p>
        </p:txBody>
      </p:sp>
      <p:pic>
        <p:nvPicPr>
          <p:cNvPr id="4" name="Content Placeholder 3" descr="Product_Life_Cycle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371600"/>
            <a:ext cx="82296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PLC 3</a:t>
            </a:r>
            <a:endParaRPr lang="en-US" dirty="0"/>
          </a:p>
        </p:txBody>
      </p:sp>
      <p:pic>
        <p:nvPicPr>
          <p:cNvPr id="4" name="Content Placeholder 3" descr="Product Life Cycle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066800"/>
            <a:ext cx="80772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Price Skimming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Very high price in the beginning (skim the market) – Introduction stage ( </a:t>
            </a:r>
            <a:r>
              <a:rPr lang="en-US" b="1" i="1" dirty="0" smtClean="0"/>
              <a:t>targeting consumers with low </a:t>
            </a:r>
            <a:r>
              <a:rPr lang="en-US" b="1" i="1" dirty="0" err="1" smtClean="0"/>
              <a:t>Ep</a:t>
            </a:r>
            <a:r>
              <a:rPr lang="en-US" b="1" i="1" dirty="0" smtClean="0"/>
              <a:t>)</a:t>
            </a:r>
          </a:p>
          <a:p>
            <a:r>
              <a:rPr lang="en-US" dirty="0" smtClean="0"/>
              <a:t>Earn super margins with high mark-up on sales</a:t>
            </a:r>
          </a:p>
          <a:p>
            <a:r>
              <a:rPr lang="en-US" dirty="0" smtClean="0"/>
              <a:t>Reduce profit margins and lower price as the product approaches </a:t>
            </a:r>
            <a:r>
              <a:rPr lang="en-US" b="1" dirty="0" smtClean="0"/>
              <a:t> </a:t>
            </a:r>
            <a:r>
              <a:rPr lang="en-US" dirty="0" smtClean="0"/>
              <a:t>maturity</a:t>
            </a:r>
            <a:r>
              <a:rPr lang="en-US" b="1" dirty="0" smtClean="0"/>
              <a:t>. </a:t>
            </a:r>
            <a:r>
              <a:rPr lang="en-US" i="1" dirty="0" smtClean="0"/>
              <a:t>( </a:t>
            </a:r>
            <a:r>
              <a:rPr lang="en-US" b="1" i="1" dirty="0" smtClean="0"/>
              <a:t>Informed consumers and higher competition – targeting consumers with high </a:t>
            </a:r>
            <a:r>
              <a:rPr lang="en-US" b="1" i="1" dirty="0" err="1" smtClean="0"/>
              <a:t>Ep</a:t>
            </a:r>
            <a:r>
              <a:rPr lang="en-US" b="1" i="1" dirty="0" smtClean="0"/>
              <a:t>) </a:t>
            </a:r>
          </a:p>
          <a:p>
            <a:r>
              <a:rPr lang="en-US" dirty="0" smtClean="0"/>
              <a:t>This is price discrimination of first degree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Bundling or 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or more </a:t>
            </a:r>
            <a:r>
              <a:rPr lang="en-US" b="1" dirty="0" smtClean="0"/>
              <a:t>products bundled </a:t>
            </a:r>
            <a:r>
              <a:rPr lang="en-US" dirty="0" smtClean="0"/>
              <a:t>together for </a:t>
            </a:r>
            <a:r>
              <a:rPr lang="en-US" b="1" dirty="0" smtClean="0"/>
              <a:t>single price</a:t>
            </a:r>
          </a:p>
          <a:p>
            <a:r>
              <a:rPr lang="en-US" dirty="0" smtClean="0"/>
              <a:t>Introduction stage – promote a new product</a:t>
            </a:r>
          </a:p>
          <a:p>
            <a:r>
              <a:rPr lang="en-US" dirty="0" smtClean="0"/>
              <a:t>Growth and Maturity – expansion of sales, competition</a:t>
            </a:r>
          </a:p>
          <a:p>
            <a:r>
              <a:rPr lang="en-US" dirty="0" smtClean="0"/>
              <a:t>Decline – clear inventory </a:t>
            </a:r>
          </a:p>
          <a:p>
            <a:r>
              <a:rPr lang="en-US" dirty="0" smtClean="0"/>
              <a:t>Hotels, Airlines, 3 shirts for 999/-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Perceived Value or Psychological Pricing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Value </a:t>
            </a:r>
            <a:r>
              <a:rPr lang="en-US" dirty="0" smtClean="0"/>
              <a:t>of goods for different consumers </a:t>
            </a:r>
            <a:r>
              <a:rPr lang="en-US" b="1" dirty="0" smtClean="0"/>
              <a:t>depends</a:t>
            </a:r>
            <a:r>
              <a:rPr lang="en-US" dirty="0" smtClean="0"/>
              <a:t> upon their </a:t>
            </a:r>
            <a:r>
              <a:rPr lang="en-US" b="1" dirty="0" smtClean="0"/>
              <a:t>perception of utility </a:t>
            </a:r>
            <a:r>
              <a:rPr lang="en-US" dirty="0" smtClean="0"/>
              <a:t>of the good.</a:t>
            </a:r>
          </a:p>
          <a:p>
            <a:r>
              <a:rPr lang="en-US" dirty="0" smtClean="0"/>
              <a:t>Consumer’s willingness to pay reflects the value the product to him </a:t>
            </a:r>
          </a:p>
          <a:p>
            <a:r>
              <a:rPr lang="en-US" b="1" dirty="0" smtClean="0"/>
              <a:t>Branding</a:t>
            </a:r>
            <a:r>
              <a:rPr lang="en-US" dirty="0" smtClean="0"/>
              <a:t>, higher price – better quality</a:t>
            </a:r>
          </a:p>
          <a:p>
            <a:r>
              <a:rPr lang="en-US" b="1" dirty="0" smtClean="0"/>
              <a:t>Hype</a:t>
            </a:r>
            <a:r>
              <a:rPr lang="en-US" dirty="0" smtClean="0"/>
              <a:t> about quality</a:t>
            </a:r>
          </a:p>
          <a:p>
            <a:r>
              <a:rPr lang="en-US" dirty="0" smtClean="0"/>
              <a:t>Normally adopted during </a:t>
            </a:r>
            <a:r>
              <a:rPr lang="en-US" b="1" dirty="0" smtClean="0"/>
              <a:t>growth &amp; maturity</a:t>
            </a:r>
          </a:p>
          <a:p>
            <a:r>
              <a:rPr lang="en-US" b="1" dirty="0" smtClean="0"/>
              <a:t>Product differentiation </a:t>
            </a:r>
            <a:r>
              <a:rPr lang="en-US" dirty="0" smtClean="0"/>
              <a:t>through pricing</a:t>
            </a:r>
          </a:p>
          <a:p>
            <a:r>
              <a:rPr lang="en-US" dirty="0" smtClean="0"/>
              <a:t>No necessary </a:t>
            </a:r>
            <a:r>
              <a:rPr lang="en-US" b="1" dirty="0" smtClean="0"/>
              <a:t>link</a:t>
            </a:r>
            <a:r>
              <a:rPr lang="en-US" dirty="0" smtClean="0"/>
              <a:t> between price and cost of production.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</a:t>
            </a:r>
            <a:r>
              <a:rPr lang="en-US" dirty="0" smtClean="0"/>
              <a:t>Based </a:t>
            </a:r>
            <a:r>
              <a:rPr lang="en-US" dirty="0"/>
              <a:t>P</a:t>
            </a:r>
            <a:r>
              <a:rPr lang="en-US" dirty="0" smtClean="0"/>
              <a:t>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Cost-based </a:t>
            </a:r>
            <a:r>
              <a:rPr lang="en-US" i="1" dirty="0"/>
              <a:t>pricing is the act of pricing based on what it costs a company to make a product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Cost Plus Pricing Method</a:t>
            </a:r>
          </a:p>
          <a:p>
            <a:r>
              <a:rPr lang="en-US" dirty="0" smtClean="0"/>
              <a:t>Target Rate of Return Pricing Method</a:t>
            </a:r>
          </a:p>
          <a:p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arginal </a:t>
            </a:r>
            <a:r>
              <a:rPr lang="en-US" dirty="0"/>
              <a:t>C</a:t>
            </a:r>
            <a:r>
              <a:rPr lang="en-US" dirty="0" smtClean="0"/>
              <a:t>ost Pricing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Variant of perceived value pricing</a:t>
            </a:r>
          </a:p>
          <a:p>
            <a:r>
              <a:rPr lang="en-US" dirty="0" smtClean="0"/>
              <a:t>Price should represent </a:t>
            </a:r>
            <a:r>
              <a:rPr lang="en-US" b="1" dirty="0" smtClean="0"/>
              <a:t>value for money</a:t>
            </a:r>
          </a:p>
          <a:p>
            <a:r>
              <a:rPr lang="en-US" dirty="0" smtClean="0"/>
              <a:t>High price tag </a:t>
            </a:r>
            <a:r>
              <a:rPr lang="en-US" b="1" dirty="0" smtClean="0"/>
              <a:t>to create brand </a:t>
            </a:r>
            <a:r>
              <a:rPr lang="en-US" dirty="0" smtClean="0"/>
              <a:t>perception</a:t>
            </a:r>
          </a:p>
          <a:p>
            <a:r>
              <a:rPr lang="en-US" dirty="0" smtClean="0"/>
              <a:t>Price charged  &lt; Perceived value of product</a:t>
            </a:r>
          </a:p>
          <a:p>
            <a:r>
              <a:rPr lang="en-US" b="1" dirty="0" smtClean="0"/>
              <a:t>Consumer</a:t>
            </a:r>
            <a:r>
              <a:rPr lang="en-US" dirty="0" smtClean="0"/>
              <a:t> is allowed to enjoy some consumer surplus</a:t>
            </a:r>
          </a:p>
          <a:p>
            <a:r>
              <a:rPr lang="en-US" dirty="0" smtClean="0"/>
              <a:t>Suitable strategy for </a:t>
            </a:r>
            <a:r>
              <a:rPr lang="en-US" b="1" dirty="0" smtClean="0"/>
              <a:t>maturity and saturation stage.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Leader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Multi-product firm – sell one product at low price &amp; compensate the loss ( </a:t>
            </a:r>
            <a:r>
              <a:rPr lang="en-US" sz="2400" b="1" i="1" dirty="0" smtClean="0"/>
              <a:t>on margin not cost of production)</a:t>
            </a:r>
            <a:r>
              <a:rPr lang="en-US" dirty="0" smtClean="0"/>
              <a:t> by other products.</a:t>
            </a:r>
          </a:p>
          <a:p>
            <a:r>
              <a:rPr lang="en-US" dirty="0" smtClean="0"/>
              <a:t>Success of this strategy depends upon combination of goods – complimentary nature</a:t>
            </a:r>
          </a:p>
          <a:p>
            <a:r>
              <a:rPr lang="en-US" dirty="0" smtClean="0"/>
              <a:t>Also used by retailers as an effective marketing strategy.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in the Declining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Retrenchment</a:t>
            </a:r>
          </a:p>
          <a:p>
            <a:r>
              <a:rPr lang="en-US" dirty="0" smtClean="0"/>
              <a:t>Harvesting</a:t>
            </a:r>
          </a:p>
          <a:p>
            <a:r>
              <a:rPr lang="en-US" dirty="0" smtClean="0"/>
              <a:t>Consolidation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Retrenchment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the strategy involves withdrawing from certain markets or the discontinuation of selling certain products or services in order to make a beneficial turn around.</a:t>
            </a:r>
          </a:p>
          <a:p>
            <a:r>
              <a:rPr lang="en-US" dirty="0" smtClean="0"/>
              <a:t>This strategy is often used to cut down expenses with the goal of becoming more financially stable business.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Harvesting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Planned discontinuation </a:t>
            </a:r>
            <a:r>
              <a:rPr lang="en-US" dirty="0" smtClean="0"/>
              <a:t>of a product at the end of its life cycle, while extracting maximum profit from its sales. In this strategy, all </a:t>
            </a:r>
            <a:r>
              <a:rPr lang="en-US" b="1" dirty="0" smtClean="0"/>
              <a:t>marketing expenditure</a:t>
            </a:r>
            <a:r>
              <a:rPr lang="en-US" dirty="0" smtClean="0"/>
              <a:t> is gradually </a:t>
            </a:r>
            <a:r>
              <a:rPr lang="en-US" b="1" dirty="0" smtClean="0"/>
              <a:t>eliminated </a:t>
            </a:r>
            <a:r>
              <a:rPr lang="en-US" dirty="0" smtClean="0"/>
              <a:t>and the product is allowed to sell on its goodwill until sales revenue falls below a cutoff point. </a:t>
            </a:r>
          </a:p>
          <a:p>
            <a:r>
              <a:rPr lang="en-US" dirty="0" smtClean="0"/>
              <a:t>A harvest strategy is employed when a line of business is considered to be </a:t>
            </a:r>
            <a:r>
              <a:rPr lang="en-US" b="1" dirty="0" smtClean="0"/>
              <a:t>a cash cow</a:t>
            </a:r>
            <a:r>
              <a:rPr lang="en-US" dirty="0" smtClean="0"/>
              <a:t>, meaning that the brand is mature and is unlikely to grow if more investment is added. The company will instead </a:t>
            </a:r>
            <a:r>
              <a:rPr lang="en-US" b="1" dirty="0" smtClean="0"/>
              <a:t>siphon off the revenue </a:t>
            </a:r>
            <a:r>
              <a:rPr lang="en-US" dirty="0" smtClean="0"/>
              <a:t>that the cash cow brings in until the </a:t>
            </a:r>
            <a:r>
              <a:rPr lang="en-US" b="1" dirty="0" smtClean="0"/>
              <a:t>brand is no longer profitable.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Consolidation strategy is an attempt to gain a </a:t>
            </a:r>
            <a:r>
              <a:rPr lang="en-US" b="1" dirty="0" smtClean="0"/>
              <a:t>stronger position in a declining industry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viable only for a firm that begins the decline in strong financial position, enabling it to weather the storm that forces its competitors to flee.</a:t>
            </a:r>
          </a:p>
          <a:p>
            <a:r>
              <a:rPr lang="en-US" dirty="0" smtClean="0"/>
              <a:t>A successful consolidation leaves a firm in a position to make profits after a shakeout with a larger market share in a restructured less competitive industry.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CYCLICAL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nature of the economy – economic &amp; business cycles</a:t>
            </a:r>
          </a:p>
          <a:p>
            <a:r>
              <a:rPr lang="en-US" dirty="0" smtClean="0"/>
              <a:t>Global integration &amp; interdependence</a:t>
            </a:r>
          </a:p>
          <a:p>
            <a:r>
              <a:rPr lang="en-US" dirty="0" smtClean="0"/>
              <a:t>Pricing </a:t>
            </a:r>
            <a:r>
              <a:rPr lang="en-US" dirty="0" err="1" smtClean="0"/>
              <a:t>w.r.t</a:t>
            </a:r>
            <a:r>
              <a:rPr lang="en-US" dirty="0" smtClean="0"/>
              <a:t> phases of business cycles  (prosperity, recession, depression, recovery, prosperity)</a:t>
            </a:r>
          </a:p>
          <a:p>
            <a:r>
              <a:rPr lang="en-US" dirty="0" smtClean="0"/>
              <a:t>Two approaches – rigid pricing &amp; flexible pricing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approach focuses on Stable pricing irrespective of phases of economic cycle.</a:t>
            </a:r>
          </a:p>
          <a:p>
            <a:r>
              <a:rPr lang="en-US" dirty="0" smtClean="0"/>
              <a:t>postponement of consumption may make price changes irrelevant</a:t>
            </a:r>
          </a:p>
          <a:p>
            <a:r>
              <a:rPr lang="en-US" dirty="0" smtClean="0"/>
              <a:t>More relevant to consumer durables but also in case of non-durables (food) price changes may not be effective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focuses on flexible prices responding to changing demand </a:t>
            </a:r>
          </a:p>
          <a:p>
            <a:r>
              <a:rPr lang="en-US" dirty="0" smtClean="0"/>
              <a:t>More relevant to FMCG</a:t>
            </a:r>
          </a:p>
          <a:p>
            <a:r>
              <a:rPr lang="en-US" dirty="0" smtClean="0"/>
              <a:t>Low prices during recessionary trends help in inducing demand and may restrict further fall </a:t>
            </a:r>
          </a:p>
          <a:p>
            <a:r>
              <a:rPr lang="en-US" dirty="0" smtClean="0"/>
              <a:t>Higher prices in prosperity or expansion phase will allow better earnings (especially agro products due to less elastic supply)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LOAD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discrimination based on time segments</a:t>
            </a:r>
          </a:p>
          <a:p>
            <a:r>
              <a:rPr lang="en-US" dirty="0" smtClean="0"/>
              <a:t>Time zone division – peak load &amp; off peak load</a:t>
            </a:r>
          </a:p>
          <a:p>
            <a:r>
              <a:rPr lang="en-US" dirty="0" smtClean="0"/>
              <a:t>Peak load – higher price</a:t>
            </a:r>
          </a:p>
          <a:p>
            <a:r>
              <a:rPr lang="en-US" dirty="0" smtClean="0"/>
              <a:t>Off peak load – lower price, discounts</a:t>
            </a:r>
          </a:p>
          <a:p>
            <a:r>
              <a:rPr lang="en-US" dirty="0" smtClean="0"/>
              <a:t>Also includes off season &amp; peak season pricing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Plus / Full Cost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Commonly adopted method where cost of production is determined and a margin/profit is added to arrive at the final price</a:t>
            </a:r>
          </a:p>
          <a:p>
            <a:r>
              <a:rPr lang="en-US" dirty="0" smtClean="0"/>
              <a:t>Cost Plus Price = Cost + Fair profit </a:t>
            </a:r>
            <a:r>
              <a:rPr lang="en-US" sz="2200" b="1" dirty="0" smtClean="0"/>
              <a:t>(AC + Mark-up Profit</a:t>
            </a:r>
            <a:r>
              <a:rPr lang="en-US" sz="2200" dirty="0" smtClean="0"/>
              <a:t>)</a:t>
            </a:r>
          </a:p>
          <a:p>
            <a:r>
              <a:rPr lang="en-US" dirty="0" smtClean="0"/>
              <a:t>Cost ( Actual, Expected or Standard)</a:t>
            </a:r>
          </a:p>
          <a:p>
            <a:r>
              <a:rPr lang="en-US" dirty="0" smtClean="0"/>
              <a:t>Fair profit ( A fixed % of profit mark-up, arbitrarily determined, differs from industry to industry)</a:t>
            </a:r>
          </a:p>
          <a:p>
            <a:r>
              <a:rPr lang="en-US" dirty="0" smtClean="0"/>
              <a:t>Shortcomings (ignores - consumer preference and demand, effect of competition, fails to consider incremental costs, over stresses on precision of allocated costs)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Sealed Bid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Absence of open market pricing</a:t>
            </a:r>
          </a:p>
          <a:p>
            <a:r>
              <a:rPr lang="en-US" dirty="0" err="1" smtClean="0"/>
              <a:t>Monopsony</a:t>
            </a:r>
            <a:r>
              <a:rPr lang="en-US" dirty="0" smtClean="0"/>
              <a:t> (buyers market)</a:t>
            </a:r>
          </a:p>
          <a:p>
            <a:r>
              <a:rPr lang="en-US" dirty="0" smtClean="0"/>
              <a:t>Suppliers provide selling rates in sealed form – Tenders (Government)</a:t>
            </a:r>
          </a:p>
          <a:p>
            <a:r>
              <a:rPr lang="en-US" dirty="0" smtClean="0"/>
              <a:t>Bidding - Lowest bid gets the contract </a:t>
            </a:r>
          </a:p>
          <a:p>
            <a:r>
              <a:rPr lang="en-US" dirty="0" smtClean="0"/>
              <a:t>Constraints of low pricing and execution of contracts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Administered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Statutory in nature – determined by Govt.</a:t>
            </a:r>
          </a:p>
          <a:p>
            <a:r>
              <a:rPr lang="en-US" dirty="0" smtClean="0"/>
              <a:t>Social welfare – dual pricing (fair price shops)</a:t>
            </a:r>
          </a:p>
          <a:p>
            <a:r>
              <a:rPr lang="en-US" dirty="0" smtClean="0"/>
              <a:t>Aim at equity, price stability and efficient allocation of resources</a:t>
            </a:r>
          </a:p>
          <a:p>
            <a:r>
              <a:rPr lang="en-US" dirty="0" smtClean="0"/>
              <a:t>Ignores cost of production and operations</a:t>
            </a:r>
          </a:p>
          <a:p>
            <a:r>
              <a:rPr lang="en-US" dirty="0" smtClean="0"/>
              <a:t>Can lead to heavy accumulation of losses</a:t>
            </a:r>
          </a:p>
          <a:p>
            <a:r>
              <a:rPr lang="en-US" dirty="0" smtClean="0"/>
              <a:t>May also gives rise to black marketing and unethical trade practices.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 Pricing and Dumping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International trade  relevance &amp; significance</a:t>
            </a:r>
          </a:p>
          <a:p>
            <a:r>
              <a:rPr lang="en-US" dirty="0" smtClean="0"/>
              <a:t>Exports and Imports</a:t>
            </a:r>
          </a:p>
          <a:p>
            <a:r>
              <a:rPr lang="en-US" dirty="0" smtClean="0"/>
              <a:t>Pricing methods may be similar but export pricing has its own challenges</a:t>
            </a:r>
          </a:p>
          <a:p>
            <a:r>
              <a:rPr lang="en-US" dirty="0" smtClean="0"/>
              <a:t>Pricing challenges – unpredictability of foreign markets, </a:t>
            </a:r>
            <a:r>
              <a:rPr lang="en-US" dirty="0" err="1" smtClean="0"/>
              <a:t>Forex</a:t>
            </a:r>
            <a:r>
              <a:rPr lang="en-US" dirty="0" smtClean="0"/>
              <a:t> issues – multiple currencies, fluctuating rates, </a:t>
            </a:r>
          </a:p>
          <a:p>
            <a:r>
              <a:rPr lang="en-US" dirty="0" smtClean="0"/>
              <a:t>Effective export Pricing depends on thorough understanding of foreign </a:t>
            </a:r>
            <a:r>
              <a:rPr lang="en-US" dirty="0" err="1" smtClean="0"/>
              <a:t>mkt</a:t>
            </a:r>
            <a:r>
              <a:rPr lang="en-US" dirty="0" smtClean="0"/>
              <a:t> conditions, trade restrictions, tariffs, duties, govt. policies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International price discrimination – paying capacity and </a:t>
            </a:r>
            <a:r>
              <a:rPr lang="en-US" dirty="0" err="1" smtClean="0"/>
              <a:t>Ep</a:t>
            </a:r>
            <a:endParaRPr lang="en-US" dirty="0" smtClean="0"/>
          </a:p>
          <a:p>
            <a:r>
              <a:rPr lang="en-US" dirty="0" smtClean="0"/>
              <a:t>Dumping – form of intl. price discrimination strategy</a:t>
            </a:r>
          </a:p>
          <a:p>
            <a:r>
              <a:rPr lang="en-US" dirty="0" smtClean="0"/>
              <a:t>Dumping – </a:t>
            </a:r>
            <a:r>
              <a:rPr lang="en-US" b="1" dirty="0" smtClean="0"/>
              <a:t>bulk exports </a:t>
            </a:r>
            <a:r>
              <a:rPr lang="en-US" dirty="0" smtClean="0"/>
              <a:t>to foreign markets at </a:t>
            </a:r>
            <a:r>
              <a:rPr lang="en-US" b="1" dirty="0" smtClean="0"/>
              <a:t>price lower than domestic market </a:t>
            </a:r>
            <a:r>
              <a:rPr lang="en-US" dirty="0" smtClean="0"/>
              <a:t>or even lower than MC of production.</a:t>
            </a:r>
          </a:p>
          <a:p>
            <a:r>
              <a:rPr lang="en-US" dirty="0" smtClean="0"/>
              <a:t>Gaining monopoly, clearing excess inventory</a:t>
            </a:r>
          </a:p>
          <a:p>
            <a:r>
              <a:rPr lang="en-US" dirty="0" smtClean="0"/>
              <a:t>Anti-dumping duties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Multi-Product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Types:</a:t>
            </a:r>
          </a:p>
          <a:p>
            <a:pPr marL="514350" indent="-514350">
              <a:buAutoNum type="arabicParenR"/>
            </a:pPr>
            <a:r>
              <a:rPr lang="en-US" dirty="0" smtClean="0"/>
              <a:t>A joint Product Firm (main product + by-product) (soap + </a:t>
            </a:r>
            <a:r>
              <a:rPr lang="en-US" dirty="0" err="1" smtClean="0"/>
              <a:t>glycerine</a:t>
            </a:r>
            <a:r>
              <a:rPr lang="en-US" dirty="0" smtClean="0"/>
              <a:t>, sugar + molasses, agro and dairy)</a:t>
            </a:r>
          </a:p>
          <a:p>
            <a:pPr marL="514350" indent="-514350">
              <a:buAutoNum type="arabicParenR"/>
            </a:pPr>
            <a:r>
              <a:rPr lang="en-US" dirty="0" smtClean="0"/>
              <a:t>Extension of product line to several related products ( garments, shoes – diff sizes, colors)</a:t>
            </a:r>
          </a:p>
          <a:p>
            <a:pPr marL="514350" indent="-514350">
              <a:buAutoNum type="arabicParenR"/>
            </a:pPr>
            <a:r>
              <a:rPr lang="en-US" dirty="0" smtClean="0"/>
              <a:t>Product line with unrelated products – (Tata tea, steel, software, salt, soap)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Multi-Product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Demand Relationship – (substitutes or complements – depends on </a:t>
            </a:r>
            <a:r>
              <a:rPr lang="en-US" dirty="0" err="1" smtClean="0"/>
              <a:t>Ec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Cost relationship – (in case of same prod. facilities – directly chargeable </a:t>
            </a:r>
            <a:r>
              <a:rPr lang="en-US" dirty="0" err="1" smtClean="0"/>
              <a:t>vs</a:t>
            </a:r>
            <a:r>
              <a:rPr lang="en-US" dirty="0" smtClean="0"/>
              <a:t> common costs)</a:t>
            </a:r>
          </a:p>
          <a:p>
            <a:r>
              <a:rPr lang="en-US" dirty="0" smtClean="0"/>
              <a:t>Production relationships – single production process – primary product with one or more by-product</a:t>
            </a:r>
          </a:p>
          <a:p>
            <a:r>
              <a:rPr lang="en-US" dirty="0" smtClean="0"/>
              <a:t>Capacity relationship – excess or idle capacity used to produce one or more additional products alters optimal Q and P for all products.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Target Rate of Return Pricing Method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Price is determined along a planned rate of return on investment.</a:t>
            </a:r>
          </a:p>
          <a:p>
            <a:r>
              <a:rPr lang="en-US" sz="2800" dirty="0" smtClean="0"/>
              <a:t>An improved version of cost-plus pricing method.</a:t>
            </a:r>
          </a:p>
          <a:p>
            <a:r>
              <a:rPr lang="en-US" sz="2800" dirty="0" smtClean="0"/>
              <a:t>The minimum Rate of return is decided by the  producer rationally based on the firm’s past experience.</a:t>
            </a:r>
          </a:p>
          <a:p>
            <a:r>
              <a:rPr lang="en-US" sz="2800" dirty="0" smtClean="0"/>
              <a:t>Rate of return has to be converted into per cent mark-up as profit margin on cost.</a:t>
            </a:r>
          </a:p>
          <a:p>
            <a:r>
              <a:rPr lang="en-US" sz="2800" dirty="0" smtClean="0"/>
              <a:t>Mark-up Profit Margin = C x R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( Capital Turnover x Targeted rate of return)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400" dirty="0" smtClean="0"/>
              <a:t>Capital Turnover = Invested Capital / Annual Standard Cost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Marginal Cost Pricing Method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5791200"/>
          </a:xfrm>
        </p:spPr>
        <p:txBody>
          <a:bodyPr>
            <a:normAutofit lnSpcReduction="10000"/>
          </a:bodyPr>
          <a:lstStyle/>
          <a:p>
            <a:r>
              <a:rPr lang="en-US" sz="2800" i="1" dirty="0"/>
              <a:t>Marginal cost </a:t>
            </a:r>
            <a:r>
              <a:rPr lang="en-US" sz="2800" i="1" dirty="0" smtClean="0"/>
              <a:t>pricing </a:t>
            </a:r>
            <a:r>
              <a:rPr lang="en-US" sz="2800" dirty="0" smtClean="0"/>
              <a:t>is the practice of setting the price of a product </a:t>
            </a:r>
            <a:r>
              <a:rPr lang="en-US" sz="2800" i="1" dirty="0" smtClean="0"/>
              <a:t>g</a:t>
            </a:r>
            <a:r>
              <a:rPr lang="en-US" sz="2800" dirty="0"/>
              <a:t> </a:t>
            </a:r>
            <a:r>
              <a:rPr lang="en-US" sz="2800" dirty="0" smtClean="0"/>
              <a:t>at </a:t>
            </a:r>
            <a:r>
              <a:rPr lang="en-US" sz="2800" dirty="0"/>
              <a:t>or slightly above </a:t>
            </a:r>
            <a:r>
              <a:rPr lang="en-US" sz="2800" dirty="0" smtClean="0"/>
              <a:t>the</a:t>
            </a:r>
            <a:r>
              <a:rPr lang="en-US" sz="2800" dirty="0"/>
              <a:t> variable </a:t>
            </a:r>
            <a:r>
              <a:rPr lang="en-US" sz="2800" dirty="0" smtClean="0"/>
              <a:t>cost/marginal cost</a:t>
            </a:r>
            <a:r>
              <a:rPr lang="en-US" sz="2800" dirty="0"/>
              <a:t> to produce it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i="1" dirty="0" smtClean="0"/>
              <a:t>	This </a:t>
            </a:r>
            <a:r>
              <a:rPr lang="en-US" sz="2800" i="1" dirty="0"/>
              <a:t>situation usually arises in one of two circumstances: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 </a:t>
            </a:r>
            <a:r>
              <a:rPr lang="en-US" sz="2800" dirty="0"/>
              <a:t>company has a small amount of remaining unused production capacity available that it wishes to use; </a:t>
            </a:r>
            <a:r>
              <a:rPr lang="en-US" sz="2800" dirty="0" smtClean="0"/>
              <a:t>or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 </a:t>
            </a:r>
            <a:r>
              <a:rPr lang="en-US" sz="2800" dirty="0"/>
              <a:t>company is unable to sell at a higher </a:t>
            </a:r>
            <a:r>
              <a:rPr lang="en-US" sz="2800" dirty="0" smtClean="0"/>
              <a:t>price</a:t>
            </a:r>
          </a:p>
          <a:p>
            <a:r>
              <a:rPr lang="en-US" sz="2800" dirty="0"/>
              <a:t>Advantages </a:t>
            </a:r>
            <a:r>
              <a:rPr lang="en-US" sz="2800" dirty="0" smtClean="0"/>
              <a:t>(allows to earn from un/under- utilized capacity, adds profits, market entrance, accessory sales, public utility, effective in fiercely competitive markets)</a:t>
            </a:r>
          </a:p>
          <a:p>
            <a:r>
              <a:rPr lang="en-US" sz="2800" dirty="0" smtClean="0"/>
              <a:t>Disadvantages (ignores TFC &amp; ineffective in long-run, ignores market prices)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Competition Based </a:t>
            </a:r>
            <a:r>
              <a:rPr lang="en-US" dirty="0"/>
              <a:t>P</a:t>
            </a:r>
            <a:r>
              <a:rPr lang="en-US" dirty="0" smtClean="0"/>
              <a:t>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pricing method in which: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/>
              <a:t> </a:t>
            </a:r>
            <a:r>
              <a:rPr lang="en-US" sz="2800" dirty="0" smtClean="0"/>
              <a:t>’</a:t>
            </a:r>
            <a:r>
              <a:rPr lang="en-US" sz="2800" i="1" dirty="0" smtClean="0"/>
              <a:t>a seller</a:t>
            </a:r>
            <a:r>
              <a:rPr lang="en-US" sz="2800" i="1" dirty="0"/>
              <a:t> uses prices of competing products as a benchmark instead of considering own costs or the customer demand</a:t>
            </a:r>
            <a:r>
              <a:rPr lang="en-US" i="1" dirty="0" smtClean="0"/>
              <a:t>.’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Penetration Pricing </a:t>
            </a:r>
          </a:p>
          <a:p>
            <a:r>
              <a:rPr lang="en-US" dirty="0"/>
              <a:t>E</a:t>
            </a:r>
            <a:r>
              <a:rPr lang="en-US" dirty="0" smtClean="0"/>
              <a:t>ntry </a:t>
            </a:r>
            <a:r>
              <a:rPr lang="en-US" dirty="0"/>
              <a:t>D</a:t>
            </a:r>
            <a:r>
              <a:rPr lang="en-US" dirty="0" smtClean="0"/>
              <a:t>eterring Pricing and  </a:t>
            </a:r>
          </a:p>
          <a:p>
            <a:r>
              <a:rPr lang="en-US" dirty="0"/>
              <a:t>G</a:t>
            </a:r>
            <a:r>
              <a:rPr lang="en-US" dirty="0" smtClean="0"/>
              <a:t>oing </a:t>
            </a:r>
            <a:r>
              <a:rPr lang="en-US" dirty="0"/>
              <a:t>R</a:t>
            </a:r>
            <a:r>
              <a:rPr lang="en-US" dirty="0" smtClean="0"/>
              <a:t>ate Pricing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Penetration Pricing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Penetration pricing</a:t>
            </a:r>
            <a:r>
              <a:rPr lang="en-US" dirty="0"/>
              <a:t> is a pricing strategy where the price of a product is initially set at a price lower than the eventual market price, to attract new customers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Works towards the objective </a:t>
            </a:r>
            <a:r>
              <a:rPr lang="en-US" dirty="0"/>
              <a:t>of increasing market share or sales volume, rather than to make profit in the short term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i="1" dirty="0" smtClean="0"/>
              <a:t>	Price </a:t>
            </a:r>
            <a:r>
              <a:rPr lang="en-US" b="1" i="1" dirty="0"/>
              <a:t>penetration is most appropriate where:</a:t>
            </a:r>
          </a:p>
          <a:p>
            <a:r>
              <a:rPr lang="en-US" dirty="0"/>
              <a:t>Product demand is </a:t>
            </a:r>
            <a:r>
              <a:rPr lang="en-US" b="1" dirty="0"/>
              <a:t>highly price elastic</a:t>
            </a:r>
            <a:r>
              <a:rPr lang="en-US" dirty="0"/>
              <a:t>.</a:t>
            </a:r>
          </a:p>
          <a:p>
            <a:r>
              <a:rPr lang="en-US" dirty="0"/>
              <a:t>Substantial </a:t>
            </a:r>
            <a:r>
              <a:rPr lang="en-US" b="1" dirty="0"/>
              <a:t>economies of scale</a:t>
            </a:r>
            <a:r>
              <a:rPr lang="en-US" dirty="0"/>
              <a:t> are available.</a:t>
            </a:r>
          </a:p>
          <a:p>
            <a:r>
              <a:rPr lang="en-US" dirty="0"/>
              <a:t>The product is suitable for a </a:t>
            </a:r>
            <a:r>
              <a:rPr lang="en-US" b="1" dirty="0"/>
              <a:t>mass market </a:t>
            </a:r>
            <a:r>
              <a:rPr lang="en-US" dirty="0"/>
              <a:t>(i.e. enough demand).</a:t>
            </a:r>
          </a:p>
          <a:p>
            <a:r>
              <a:rPr lang="en-US" dirty="0"/>
              <a:t>The product will face </a:t>
            </a:r>
            <a:r>
              <a:rPr lang="en-US" b="1" dirty="0"/>
              <a:t>stiff competition </a:t>
            </a:r>
            <a:r>
              <a:rPr lang="en-US" dirty="0"/>
              <a:t>soon after introduction.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Penetration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Advantages</a:t>
            </a:r>
          </a:p>
          <a:p>
            <a:r>
              <a:rPr lang="en-US" dirty="0"/>
              <a:t>R</a:t>
            </a:r>
            <a:r>
              <a:rPr lang="en-US" dirty="0" smtClean="0"/>
              <a:t>esults </a:t>
            </a:r>
            <a:r>
              <a:rPr lang="en-US" dirty="0"/>
              <a:t>in fast diffusion and adoption. </a:t>
            </a:r>
          </a:p>
          <a:p>
            <a:r>
              <a:rPr lang="en-US" dirty="0"/>
              <a:t>It can create goodwill among the early adopters segment. This can create more trade through word of mouth.</a:t>
            </a:r>
          </a:p>
          <a:p>
            <a:r>
              <a:rPr lang="en-US" dirty="0"/>
              <a:t>It creates cost control and cost reduction pressures from the start, leading to greater efficiency.</a:t>
            </a:r>
          </a:p>
          <a:p>
            <a:r>
              <a:rPr lang="en-US" dirty="0"/>
              <a:t>It discourages the entry of competitors. Low prices act as a barrier to </a:t>
            </a:r>
            <a:r>
              <a:rPr lang="en-US" dirty="0" smtClean="0"/>
              <a:t>entry.</a:t>
            </a:r>
            <a:endParaRPr lang="en-US" dirty="0"/>
          </a:p>
          <a:p>
            <a:r>
              <a:rPr lang="en-US" dirty="0"/>
              <a:t>It can create high stock turnover throughout the distribution channel. This can create critically important enthusiasm and support in the channel.</a:t>
            </a:r>
          </a:p>
          <a:p>
            <a:r>
              <a:rPr lang="en-US" dirty="0"/>
              <a:t>It can be based on marginal cost pricing, which is economically efficient.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Penetration Pricing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Disadvantages</a:t>
            </a:r>
          </a:p>
          <a:p>
            <a:r>
              <a:rPr lang="en-US" dirty="0"/>
              <a:t> </a:t>
            </a:r>
            <a:r>
              <a:rPr lang="en-US" dirty="0" smtClean="0"/>
              <a:t>It </a:t>
            </a:r>
            <a:r>
              <a:rPr lang="en-US" dirty="0"/>
              <a:t>establishes long term price expectations for the product, and image preconceptions for the brand and company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May attract </a:t>
            </a:r>
            <a:r>
              <a:rPr lang="en-US" dirty="0"/>
              <a:t>only the switchers (bargain hunters), and </a:t>
            </a:r>
            <a:r>
              <a:rPr lang="en-US" dirty="0" smtClean="0"/>
              <a:t>they </a:t>
            </a:r>
            <a:r>
              <a:rPr lang="en-US" dirty="0"/>
              <a:t>will switch away as soon as the price </a:t>
            </a:r>
            <a:r>
              <a:rPr lang="en-US" dirty="0" smtClean="0"/>
              <a:t>rises.</a:t>
            </a:r>
          </a:p>
          <a:p>
            <a:r>
              <a:rPr lang="en-US" dirty="0" smtClean="0"/>
              <a:t>Low </a:t>
            </a:r>
            <a:r>
              <a:rPr lang="en-US" dirty="0"/>
              <a:t>profit margins may not be sustainable long enough for the strategy to be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3827</TotalTime>
  <Words>1235</Words>
  <Application>Microsoft Office PowerPoint</Application>
  <PresentationFormat>On-screen Show (4:3)</PresentationFormat>
  <Paragraphs>178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PRICING</vt:lpstr>
      <vt:lpstr>Cost Based Pricing</vt:lpstr>
      <vt:lpstr>Cost Plus / Full Cost Pricing</vt:lpstr>
      <vt:lpstr> Target Rate of Return Pricing Method </vt:lpstr>
      <vt:lpstr>  Marginal Cost Pricing Method </vt:lpstr>
      <vt:lpstr>Competition Based Pricing</vt:lpstr>
      <vt:lpstr> Penetration Pricing  </vt:lpstr>
      <vt:lpstr>Penetration Pricing</vt:lpstr>
      <vt:lpstr> Penetration Pricing  </vt:lpstr>
      <vt:lpstr> Entry Deterring Pricing    </vt:lpstr>
      <vt:lpstr> Going Rate Pricing </vt:lpstr>
      <vt:lpstr>Going Rate Pricing</vt:lpstr>
      <vt:lpstr>Product Life Cycle based pricing</vt:lpstr>
      <vt:lpstr>PLC 1</vt:lpstr>
      <vt:lpstr>PLC 2</vt:lpstr>
      <vt:lpstr>PLC 3</vt:lpstr>
      <vt:lpstr>Price Skimming</vt:lpstr>
      <vt:lpstr>Product Bundling or Packaging</vt:lpstr>
      <vt:lpstr>Perceived Value or Psychological Pricing</vt:lpstr>
      <vt:lpstr>Value pricing</vt:lpstr>
      <vt:lpstr>Loss Leader Pricing</vt:lpstr>
      <vt:lpstr>Strategies in the Declining Stage</vt:lpstr>
      <vt:lpstr>Retrenchment</vt:lpstr>
      <vt:lpstr>Harvesting</vt:lpstr>
      <vt:lpstr>Consolidation</vt:lpstr>
      <vt:lpstr>CYCLICAL PRICING</vt:lpstr>
      <vt:lpstr>Rigid Pricing</vt:lpstr>
      <vt:lpstr>Flexible pricing</vt:lpstr>
      <vt:lpstr>PEAK LOAD PRICING</vt:lpstr>
      <vt:lpstr>Sealed Bid Pricing</vt:lpstr>
      <vt:lpstr>Administered Pricing</vt:lpstr>
      <vt:lpstr>Export Pricing and Dumping</vt:lpstr>
      <vt:lpstr>Dumping </vt:lpstr>
      <vt:lpstr>Multi-Product Pricing</vt:lpstr>
      <vt:lpstr>Multi-Product Pricing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</dc:title>
  <dc:creator>admin</dc:creator>
  <cp:lastModifiedBy>admin</cp:lastModifiedBy>
  <cp:revision>12</cp:revision>
  <dcterms:created xsi:type="dcterms:W3CDTF">2014-02-06T16:39:11Z</dcterms:created>
  <dcterms:modified xsi:type="dcterms:W3CDTF">2014-02-14T04:18:24Z</dcterms:modified>
</cp:coreProperties>
</file>