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59B0-1C59-45BA-2F6F-B8952557F7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05D5DA4-434B-89DD-502D-C3345F529A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30C1FB5-012F-D544-3866-41A6D07A4591}"/>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5" name="Footer Placeholder 4">
            <a:extLst>
              <a:ext uri="{FF2B5EF4-FFF2-40B4-BE49-F238E27FC236}">
                <a16:creationId xmlns:a16="http://schemas.microsoft.com/office/drawing/2014/main" id="{92E5CD4A-1989-EA7B-BD19-28967B73DD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9BE755-D1D4-674B-DE9F-3979247020B3}"/>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1234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A863C-8F02-0EEE-787B-AB39D2494E5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B311DC1-D5B8-1C6A-A518-5B75C5C1F4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B4ADBC1-486D-0614-FDEA-1233D82910AC}"/>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5" name="Footer Placeholder 4">
            <a:extLst>
              <a:ext uri="{FF2B5EF4-FFF2-40B4-BE49-F238E27FC236}">
                <a16:creationId xmlns:a16="http://schemas.microsoft.com/office/drawing/2014/main" id="{C7B5BB9E-63D1-5DDF-716E-4F7EDF4C29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F83371-CF92-BF71-B854-5BA5FDFCD6B2}"/>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4293816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6489B-BE4F-50E5-BC3F-C6D57D56F7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BB914F0-0012-92C0-ED18-FE87E01BC3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FAE2CD5-E0E0-8521-FCA8-D7ECDA759E81}"/>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5" name="Footer Placeholder 4">
            <a:extLst>
              <a:ext uri="{FF2B5EF4-FFF2-40B4-BE49-F238E27FC236}">
                <a16:creationId xmlns:a16="http://schemas.microsoft.com/office/drawing/2014/main" id="{7AC948A3-EA0B-558D-DE6D-BDA00F12F4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32A857-32AC-93F2-B702-F8E497B28A88}"/>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237332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74D8B-B96D-B8A3-1155-5B7B3C277D0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6448E67-B5FE-B0EB-83B8-8BD41375E3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0000AC2-0569-59B0-17D1-E9F5B6BD56D4}"/>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5" name="Footer Placeholder 4">
            <a:extLst>
              <a:ext uri="{FF2B5EF4-FFF2-40B4-BE49-F238E27FC236}">
                <a16:creationId xmlns:a16="http://schemas.microsoft.com/office/drawing/2014/main" id="{A8882A28-B15A-D4D9-3CBE-3251BC51856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114AA3-3A26-09DB-3512-BED1903D461E}"/>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82825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FCAC6-6E9B-07D1-0358-617E6BFAB5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59570DE-629A-DB15-0800-D3838A8C16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155039-D49E-07E6-8964-C1540F3F0E32}"/>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5" name="Footer Placeholder 4">
            <a:extLst>
              <a:ext uri="{FF2B5EF4-FFF2-40B4-BE49-F238E27FC236}">
                <a16:creationId xmlns:a16="http://schemas.microsoft.com/office/drawing/2014/main" id="{09AA5D4E-1B04-475C-16B2-E61CA7A7A28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3FD492-978E-7398-A833-F44100370EBD}"/>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379922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341C5-E775-7BDD-BFFC-3429B0AADCB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A437CB-3D6C-26B5-2F04-542DB3556A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B665E33-A4ED-36EB-D070-B454C43986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22F504-78B2-5AB7-55BF-6BB1EF07A8D5}"/>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6" name="Footer Placeholder 5">
            <a:extLst>
              <a:ext uri="{FF2B5EF4-FFF2-40B4-BE49-F238E27FC236}">
                <a16:creationId xmlns:a16="http://schemas.microsoft.com/office/drawing/2014/main" id="{303C0D3E-39C0-1A09-4DDB-21EFF0E829C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58DFE2A-6F0C-B8C0-CC12-FACE64E89CF7}"/>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12506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B8FB-2F06-8A8A-BAE1-7D6F1387CCA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DA63809-F66A-26CC-57D2-C20D62CE90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4695A5-2DE2-4D7E-8CB9-958C0E9454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84828C1-9509-C891-0647-4A9743EC76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9D1FF7-AF0E-41C4-E55B-75481AB1D0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482B9AD-76EF-4B51-DA78-B301F8BE632C}"/>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8" name="Footer Placeholder 7">
            <a:extLst>
              <a:ext uri="{FF2B5EF4-FFF2-40B4-BE49-F238E27FC236}">
                <a16:creationId xmlns:a16="http://schemas.microsoft.com/office/drawing/2014/main" id="{E37EFBE2-CC01-E58D-219E-E6AD63E2D91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EB05D15-E2F9-12AB-2829-6DE0102557CF}"/>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248588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4097E-C57E-5AE4-31AF-CAFD4A88315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6D5664-417F-840E-F514-521B1C0D855B}"/>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4" name="Footer Placeholder 3">
            <a:extLst>
              <a:ext uri="{FF2B5EF4-FFF2-40B4-BE49-F238E27FC236}">
                <a16:creationId xmlns:a16="http://schemas.microsoft.com/office/drawing/2014/main" id="{BA794049-5DB0-6FDA-5AC8-D9E6E2D766E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27C3E54-4F5E-C0E2-EF6D-A6AA33ADB049}"/>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55723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8DF3B3-CF61-73D0-82CF-19A78B90F749}"/>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3" name="Footer Placeholder 2">
            <a:extLst>
              <a:ext uri="{FF2B5EF4-FFF2-40B4-BE49-F238E27FC236}">
                <a16:creationId xmlns:a16="http://schemas.microsoft.com/office/drawing/2014/main" id="{3D2FEE3C-4AB2-9AD4-F196-21048080341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DFF1839-5064-342A-0338-6F5FDFA76197}"/>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2468208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6FE5-0DD6-C719-B5CC-DF2729CED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00348FC-6D1B-2192-63CE-AF0BEBF784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E98A613-0D20-D6B4-0B9B-527A4D55F1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2316F-2240-4271-8DAB-D36BD90D923B}"/>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6" name="Footer Placeholder 5">
            <a:extLst>
              <a:ext uri="{FF2B5EF4-FFF2-40B4-BE49-F238E27FC236}">
                <a16:creationId xmlns:a16="http://schemas.microsoft.com/office/drawing/2014/main" id="{9E9D590B-073F-DD61-EF47-F8222DC9842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CF8B6E0-9E72-7A92-2BEE-7D98EF82315D}"/>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3323990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5ECF0-E6E5-93FD-1349-1B38D10B50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BA433EA-9D13-206F-B4F5-086DFB7AA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265EAFD-4B81-CAB0-71DD-95EE65084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AC5033-A9BC-6527-0064-AEF4FB37CCA6}"/>
              </a:ext>
            </a:extLst>
          </p:cNvPr>
          <p:cNvSpPr>
            <a:spLocks noGrp="1"/>
          </p:cNvSpPr>
          <p:nvPr>
            <p:ph type="dt" sz="half" idx="10"/>
          </p:nvPr>
        </p:nvSpPr>
        <p:spPr/>
        <p:txBody>
          <a:bodyPr/>
          <a:lstStyle/>
          <a:p>
            <a:fld id="{C3A6AE54-9C6A-4F63-BD50-4B3250C142AF}" type="datetimeFigureOut">
              <a:rPr lang="en-IN" smtClean="0"/>
              <a:t>21-01-2023</a:t>
            </a:fld>
            <a:endParaRPr lang="en-IN"/>
          </a:p>
        </p:txBody>
      </p:sp>
      <p:sp>
        <p:nvSpPr>
          <p:cNvPr id="6" name="Footer Placeholder 5">
            <a:extLst>
              <a:ext uri="{FF2B5EF4-FFF2-40B4-BE49-F238E27FC236}">
                <a16:creationId xmlns:a16="http://schemas.microsoft.com/office/drawing/2014/main" id="{C9BE1056-BA0A-A5AB-02EC-D9EBFE569EE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6E2A62E-C767-7E0B-5A82-98754ADD5DCB}"/>
              </a:ext>
            </a:extLst>
          </p:cNvPr>
          <p:cNvSpPr>
            <a:spLocks noGrp="1"/>
          </p:cNvSpPr>
          <p:nvPr>
            <p:ph type="sldNum" sz="quarter" idx="12"/>
          </p:nvPr>
        </p:nvSpPr>
        <p:spPr/>
        <p:txBody>
          <a:bodyPr/>
          <a:lstStyle/>
          <a:p>
            <a:fld id="{3FBB2A94-C73B-404B-98D2-22C7579D8E25}" type="slidenum">
              <a:rPr lang="en-IN" smtClean="0"/>
              <a:t>‹#›</a:t>
            </a:fld>
            <a:endParaRPr lang="en-IN"/>
          </a:p>
        </p:txBody>
      </p:sp>
    </p:spTree>
    <p:extLst>
      <p:ext uri="{BB962C8B-B14F-4D97-AF65-F5344CB8AC3E}">
        <p14:creationId xmlns:p14="http://schemas.microsoft.com/office/powerpoint/2010/main" val="2217876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90DC1-140F-DB61-59A3-5EBB2A85B1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8A4B80C-C8D2-ED6D-04BB-9454100A06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2614721-AA21-016C-F3D2-04923D81A9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AE54-9C6A-4F63-BD50-4B3250C142AF}" type="datetimeFigureOut">
              <a:rPr lang="en-IN" smtClean="0"/>
              <a:t>21-01-2023</a:t>
            </a:fld>
            <a:endParaRPr lang="en-IN"/>
          </a:p>
        </p:txBody>
      </p:sp>
      <p:sp>
        <p:nvSpPr>
          <p:cNvPr id="5" name="Footer Placeholder 4">
            <a:extLst>
              <a:ext uri="{FF2B5EF4-FFF2-40B4-BE49-F238E27FC236}">
                <a16:creationId xmlns:a16="http://schemas.microsoft.com/office/drawing/2014/main" id="{21DE08A1-37DE-E2FB-FBA6-B5489DF373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5F19B84-9AF7-4661-AF4E-63AA75EA7D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B2A94-C73B-404B-98D2-22C7579D8E25}" type="slidenum">
              <a:rPr lang="en-IN" smtClean="0"/>
              <a:t>‹#›</a:t>
            </a:fld>
            <a:endParaRPr lang="en-IN"/>
          </a:p>
        </p:txBody>
      </p:sp>
    </p:spTree>
    <p:extLst>
      <p:ext uri="{BB962C8B-B14F-4D97-AF65-F5344CB8AC3E}">
        <p14:creationId xmlns:p14="http://schemas.microsoft.com/office/powerpoint/2010/main" val="1381260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C882-86A0-69EC-89ED-684BDAE4CA87}"/>
              </a:ext>
            </a:extLst>
          </p:cNvPr>
          <p:cNvSpPr>
            <a:spLocks noGrp="1"/>
          </p:cNvSpPr>
          <p:nvPr>
            <p:ph type="ctrTitle"/>
          </p:nvPr>
        </p:nvSpPr>
        <p:spPr/>
        <p:txBody>
          <a:bodyPr>
            <a:normAutofit/>
          </a:bodyPr>
          <a:lstStyle/>
          <a:p>
            <a:r>
              <a:rPr lang="en-IN" b="1" dirty="0"/>
              <a:t>Public Revenue: sources of government revenue</a:t>
            </a:r>
          </a:p>
        </p:txBody>
      </p:sp>
    </p:spTree>
    <p:extLst>
      <p:ext uri="{BB962C8B-B14F-4D97-AF65-F5344CB8AC3E}">
        <p14:creationId xmlns:p14="http://schemas.microsoft.com/office/powerpoint/2010/main" val="191350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AAD323-2536-F747-88E3-574D883E7685}"/>
              </a:ext>
            </a:extLst>
          </p:cNvPr>
          <p:cNvSpPr>
            <a:spLocks noGrp="1"/>
          </p:cNvSpPr>
          <p:nvPr>
            <p:ph idx="1"/>
          </p:nvPr>
        </p:nvSpPr>
        <p:spPr>
          <a:xfrm>
            <a:off x="838200" y="589935"/>
            <a:ext cx="10515600" cy="5587028"/>
          </a:xfrm>
        </p:spPr>
        <p:txBody>
          <a:bodyPr/>
          <a:lstStyle/>
          <a:p>
            <a:pPr marL="0" indent="0" algn="ctr">
              <a:buNone/>
            </a:pPr>
            <a:r>
              <a:rPr lang="en-IN" b="1" dirty="0">
                <a:latin typeface="Times New Roman" panose="02020603050405020304" pitchFamily="18" charset="0"/>
                <a:cs typeface="Times New Roman" panose="02020603050405020304" pitchFamily="18" charset="0"/>
              </a:rPr>
              <a:t>Public Revenue</a:t>
            </a:r>
          </a:p>
          <a:p>
            <a:pPr algn="just"/>
            <a:r>
              <a:rPr lang="en-IN" dirty="0">
                <a:latin typeface="Times New Roman" panose="02020603050405020304" pitchFamily="18" charset="0"/>
                <a:cs typeface="Times New Roman" panose="02020603050405020304" pitchFamily="18" charset="0"/>
              </a:rPr>
              <a:t>Public Revenue is an important concept of Public Finance. It refers to the income of the Government from different sources. </a:t>
            </a:r>
          </a:p>
          <a:p>
            <a:pPr algn="just"/>
            <a:r>
              <a:rPr lang="en-IN" dirty="0">
                <a:latin typeface="Times New Roman" panose="02020603050405020304" pitchFamily="18" charset="0"/>
                <a:cs typeface="Times New Roman" panose="02020603050405020304" pitchFamily="18" charset="0"/>
              </a:rPr>
              <a:t>Public revenue includes income from taxes and goods and services of public enterprises, revenue from administrative activities such as fees, fines etc. and gifts and grants. </a:t>
            </a:r>
          </a:p>
          <a:p>
            <a:pPr algn="just"/>
            <a:r>
              <a:rPr lang="en-IN" dirty="0">
                <a:latin typeface="Times New Roman" panose="02020603050405020304" pitchFamily="18" charset="0"/>
                <a:cs typeface="Times New Roman" panose="02020603050405020304" pitchFamily="18" charset="0"/>
              </a:rPr>
              <a:t>The sources of public revenue have been broadly divided into: (A) Tax Revenue (B) Non-Tax Revenue.</a:t>
            </a:r>
          </a:p>
        </p:txBody>
      </p:sp>
    </p:spTree>
    <p:extLst>
      <p:ext uri="{BB962C8B-B14F-4D97-AF65-F5344CB8AC3E}">
        <p14:creationId xmlns:p14="http://schemas.microsoft.com/office/powerpoint/2010/main" val="75775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AAD323-2536-F747-88E3-574D883E7685}"/>
              </a:ext>
            </a:extLst>
          </p:cNvPr>
          <p:cNvSpPr>
            <a:spLocks noGrp="1"/>
          </p:cNvSpPr>
          <p:nvPr>
            <p:ph idx="1"/>
          </p:nvPr>
        </p:nvSpPr>
        <p:spPr>
          <a:xfrm>
            <a:off x="838200" y="589935"/>
            <a:ext cx="10515600" cy="5587028"/>
          </a:xfrm>
        </p:spPr>
        <p:txBody>
          <a:bodyPr/>
          <a:lstStyle/>
          <a:p>
            <a:pPr marL="514350" indent="-514350" algn="just">
              <a:buFont typeface="+mj-lt"/>
              <a:buAutoNum type="alphaUcPeriod"/>
            </a:pPr>
            <a:r>
              <a:rPr lang="en-IN" b="1" dirty="0">
                <a:latin typeface="Times New Roman" panose="02020603050405020304" pitchFamily="18" charset="0"/>
                <a:cs typeface="Times New Roman" panose="02020603050405020304" pitchFamily="18" charset="0"/>
              </a:rPr>
              <a:t>Tax Revenue </a:t>
            </a:r>
          </a:p>
          <a:p>
            <a:pPr algn="just"/>
            <a:r>
              <a:rPr lang="en-IN" dirty="0">
                <a:latin typeface="Times New Roman" panose="02020603050405020304" pitchFamily="18" charset="0"/>
                <a:cs typeface="Times New Roman" panose="02020603050405020304" pitchFamily="18" charset="0"/>
              </a:rPr>
              <a:t>Taxes are the first and foremost sources of public revenue. </a:t>
            </a:r>
          </a:p>
          <a:p>
            <a:pPr algn="just"/>
            <a:r>
              <a:rPr lang="en-IN" dirty="0">
                <a:latin typeface="Times New Roman" panose="02020603050405020304" pitchFamily="18" charset="0"/>
                <a:cs typeface="Times New Roman" panose="02020603050405020304" pitchFamily="18" charset="0"/>
              </a:rPr>
              <a:t>Taxes are compulsory payments to government without expecting direct benefit or return by the tax-payer. </a:t>
            </a:r>
          </a:p>
          <a:p>
            <a:pPr algn="just"/>
            <a:r>
              <a:rPr lang="en-IN" dirty="0">
                <a:latin typeface="Times New Roman" panose="02020603050405020304" pitchFamily="18" charset="0"/>
                <a:cs typeface="Times New Roman" panose="02020603050405020304" pitchFamily="18" charset="0"/>
              </a:rPr>
              <a:t>Taxes collected by Government are used to provide common benefits to all. </a:t>
            </a:r>
          </a:p>
          <a:p>
            <a:pPr algn="just"/>
            <a:r>
              <a:rPr lang="en-IN" dirty="0">
                <a:latin typeface="Times New Roman" panose="02020603050405020304" pitchFamily="18" charset="0"/>
                <a:cs typeface="Times New Roman" panose="02020603050405020304" pitchFamily="18" charset="0"/>
              </a:rPr>
              <a:t>The Tax has been divided into two types such as Direct Taxes and Indirect Taxes.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0539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AAD323-2536-F747-88E3-574D883E7685}"/>
              </a:ext>
            </a:extLst>
          </p:cNvPr>
          <p:cNvSpPr>
            <a:spLocks noGrp="1"/>
          </p:cNvSpPr>
          <p:nvPr>
            <p:ph idx="1"/>
          </p:nvPr>
        </p:nvSpPr>
        <p:spPr>
          <a:xfrm>
            <a:off x="838200" y="589935"/>
            <a:ext cx="10515600" cy="5683046"/>
          </a:xfrm>
        </p:spPr>
        <p:txBody>
          <a:bodyPr>
            <a:normAutofit fontScale="92500" lnSpcReduction="20000"/>
          </a:bodyPr>
          <a:lstStyle/>
          <a:p>
            <a:pPr marL="571500" indent="-571500" algn="just">
              <a:buFont typeface="+mj-lt"/>
              <a:buAutoNum type="romanLcPeriod"/>
            </a:pPr>
            <a:r>
              <a:rPr lang="en-IN" b="1" dirty="0">
                <a:latin typeface="Times New Roman" panose="02020603050405020304" pitchFamily="18" charset="0"/>
                <a:cs typeface="Times New Roman" panose="02020603050405020304" pitchFamily="18" charset="0"/>
              </a:rPr>
              <a:t>Direct Taxes: </a:t>
            </a:r>
            <a:r>
              <a:rPr lang="en-IN" dirty="0">
                <a:latin typeface="Times New Roman" panose="02020603050405020304" pitchFamily="18" charset="0"/>
                <a:cs typeface="Times New Roman" panose="02020603050405020304" pitchFamily="18" charset="0"/>
              </a:rPr>
              <a:t>Direct taxes are those taxes which are paid by the same person on whom it has been imposed. The impact and incidence of tax fall on the same person, because the tax burden cannot be shifted to others. </a:t>
            </a:r>
          </a:p>
          <a:p>
            <a:pPr algn="just"/>
            <a:r>
              <a:rPr lang="en-IN" dirty="0">
                <a:latin typeface="Times New Roman" panose="02020603050405020304" pitchFamily="18" charset="0"/>
                <a:cs typeface="Times New Roman" panose="02020603050405020304" pitchFamily="18" charset="0"/>
              </a:rPr>
              <a:t>Direct taxes include the following taxes: </a:t>
            </a:r>
          </a:p>
          <a:p>
            <a:pPr marL="514350" indent="-514350" algn="just">
              <a:buFont typeface="+mj-lt"/>
              <a:buAutoNum type="alphaLcPeriod"/>
            </a:pPr>
            <a:r>
              <a:rPr lang="en-IN" b="1" dirty="0">
                <a:latin typeface="Times New Roman" panose="02020603050405020304" pitchFamily="18" charset="0"/>
                <a:cs typeface="Times New Roman" panose="02020603050405020304" pitchFamily="18" charset="0"/>
              </a:rPr>
              <a:t>Personal Income tax: </a:t>
            </a:r>
            <a:r>
              <a:rPr lang="en-IN" dirty="0">
                <a:latin typeface="Times New Roman" panose="02020603050405020304" pitchFamily="18" charset="0"/>
                <a:cs typeface="Times New Roman" panose="02020603050405020304" pitchFamily="18" charset="0"/>
              </a:rPr>
              <a:t>is a tax imposed on the excess income earned by an individual over and above the limit decided by the finance ministry from time to time. It is progressive in nature.</a:t>
            </a:r>
          </a:p>
          <a:p>
            <a:pPr marL="514350" indent="-514350" algn="just">
              <a:buFont typeface="+mj-lt"/>
              <a:buAutoNum type="alphaLcPeriod"/>
            </a:pPr>
            <a:r>
              <a:rPr lang="en-IN" b="1" dirty="0">
                <a:latin typeface="Times New Roman" panose="02020603050405020304" pitchFamily="18" charset="0"/>
                <a:cs typeface="Times New Roman" panose="02020603050405020304" pitchFamily="18" charset="0"/>
              </a:rPr>
              <a:t>Corporate Tax: </a:t>
            </a:r>
            <a:r>
              <a:rPr lang="en-IN" dirty="0">
                <a:latin typeface="Times New Roman" panose="02020603050405020304" pitchFamily="18" charset="0"/>
                <a:cs typeface="Times New Roman" panose="02020603050405020304" pitchFamily="18" charset="0"/>
              </a:rPr>
              <a:t>is a tax levied on the profits earned by registered companies.</a:t>
            </a:r>
          </a:p>
          <a:p>
            <a:pPr marL="514350" indent="-514350" algn="just">
              <a:buFont typeface="+mj-lt"/>
              <a:buAutoNum type="alphaLcPeriod"/>
            </a:pPr>
            <a:r>
              <a:rPr lang="en-IN" b="1" dirty="0">
                <a:latin typeface="Times New Roman" panose="02020603050405020304" pitchFamily="18" charset="0"/>
                <a:cs typeface="Times New Roman" panose="02020603050405020304" pitchFamily="18" charset="0"/>
              </a:rPr>
              <a:t>Capital Gains Tax: </a:t>
            </a:r>
            <a:r>
              <a:rPr lang="en-IN" dirty="0">
                <a:latin typeface="Times New Roman" panose="02020603050405020304" pitchFamily="18" charset="0"/>
                <a:cs typeface="Times New Roman" panose="02020603050405020304" pitchFamily="18" charset="0"/>
              </a:rPr>
              <a:t>is a tax imposed on the net profits earned through capital investment in stock market ,real estate, Gold and Jewellery etc.</a:t>
            </a:r>
          </a:p>
          <a:p>
            <a:pPr marL="514350" indent="-514350" algn="just">
              <a:buFont typeface="+mj-lt"/>
              <a:buAutoNum type="alphaLcPeriod"/>
            </a:pPr>
            <a:r>
              <a:rPr lang="en-IN" b="1" dirty="0">
                <a:latin typeface="Times New Roman" panose="02020603050405020304" pitchFamily="18" charset="0"/>
                <a:cs typeface="Times New Roman" panose="02020603050405020304" pitchFamily="18" charset="0"/>
              </a:rPr>
              <a:t>Wealth Tax (or) Property Tax: </a:t>
            </a:r>
            <a:r>
              <a:rPr lang="en-IN" dirty="0">
                <a:latin typeface="Times New Roman" panose="02020603050405020304" pitchFamily="18" charset="0"/>
                <a:cs typeface="Times New Roman" panose="02020603050405020304" pitchFamily="18" charset="0"/>
              </a:rPr>
              <a:t>is a tax levied upon the property owned by individuals. The property includes Land, Building, shares, Bonds, Fixed Deposits, Gold and Jewellery, etc. </a:t>
            </a:r>
          </a:p>
          <a:p>
            <a:pPr marL="514350" indent="-514350" algn="just">
              <a:buFont typeface="+mj-lt"/>
              <a:buAutoNum type="alphaLcPeriod"/>
            </a:pPr>
            <a:r>
              <a:rPr lang="en-IN" b="1" dirty="0">
                <a:latin typeface="Times New Roman" panose="02020603050405020304" pitchFamily="18" charset="0"/>
                <a:cs typeface="Times New Roman" panose="02020603050405020304" pitchFamily="18" charset="0"/>
              </a:rPr>
              <a:t>Other taxes: </a:t>
            </a:r>
            <a:r>
              <a:rPr lang="en-IN" dirty="0">
                <a:latin typeface="Times New Roman" panose="02020603050405020304" pitchFamily="18" charset="0"/>
                <a:cs typeface="Times New Roman" panose="02020603050405020304" pitchFamily="18" charset="0"/>
              </a:rPr>
              <a:t>These taxes include taxes like Gift tax and Estate duty.</a:t>
            </a:r>
          </a:p>
        </p:txBody>
      </p:sp>
    </p:spTree>
    <p:extLst>
      <p:ext uri="{BB962C8B-B14F-4D97-AF65-F5344CB8AC3E}">
        <p14:creationId xmlns:p14="http://schemas.microsoft.com/office/powerpoint/2010/main" val="344009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AAD323-2536-F747-88E3-574D883E7685}"/>
              </a:ext>
            </a:extLst>
          </p:cNvPr>
          <p:cNvSpPr>
            <a:spLocks noGrp="1"/>
          </p:cNvSpPr>
          <p:nvPr>
            <p:ph idx="1"/>
          </p:nvPr>
        </p:nvSpPr>
        <p:spPr>
          <a:xfrm>
            <a:off x="838199" y="521110"/>
            <a:ext cx="10862187" cy="5987845"/>
          </a:xfrm>
        </p:spPr>
        <p:txBody>
          <a:bodyPr>
            <a:normAutofit lnSpcReduction="10000"/>
          </a:bodyPr>
          <a:lstStyle/>
          <a:p>
            <a:pPr marL="571500" indent="-571500" algn="just">
              <a:buFont typeface="+mj-lt"/>
              <a:buAutoNum type="romanLcPeriod" startAt="2"/>
            </a:pPr>
            <a:r>
              <a:rPr lang="en-IN" sz="2400" b="1" dirty="0">
                <a:latin typeface="Times New Roman" panose="02020603050405020304" pitchFamily="18" charset="0"/>
                <a:cs typeface="Times New Roman" panose="02020603050405020304" pitchFamily="18" charset="0"/>
              </a:rPr>
              <a:t>Indirect Taxes</a:t>
            </a:r>
          </a:p>
          <a:p>
            <a:pPr marL="0" indent="0" algn="just">
              <a:buNone/>
            </a:pPr>
            <a:r>
              <a:rPr lang="en-IN" sz="2400" dirty="0">
                <a:latin typeface="Times New Roman" panose="02020603050405020304" pitchFamily="18" charset="0"/>
                <a:cs typeface="Times New Roman" panose="02020603050405020304" pitchFamily="18" charset="0"/>
              </a:rPr>
              <a:t>The important Indirect Taxes are as follows: </a:t>
            </a:r>
          </a:p>
          <a:p>
            <a:pPr marL="514350" indent="-514350" algn="just">
              <a:buFont typeface="+mj-lt"/>
              <a:buAutoNum type="alphaLcPeriod"/>
            </a:pPr>
            <a:r>
              <a:rPr lang="en-IN" sz="2400" b="1" dirty="0">
                <a:latin typeface="Times New Roman" panose="02020603050405020304" pitchFamily="18" charset="0"/>
                <a:cs typeface="Times New Roman" panose="02020603050405020304" pitchFamily="18" charset="0"/>
              </a:rPr>
              <a:t>Excise Duty: </a:t>
            </a:r>
            <a:r>
              <a:rPr lang="en-IN" sz="2400" dirty="0">
                <a:latin typeface="Times New Roman" panose="02020603050405020304" pitchFamily="18" charset="0"/>
                <a:cs typeface="Times New Roman" panose="02020603050405020304" pitchFamily="18" charset="0"/>
              </a:rPr>
              <a:t>is a tax imposed on the manufacturers as per the value of goods produced but the ultimate burden will fall on the final consumers. </a:t>
            </a:r>
          </a:p>
          <a:p>
            <a:pPr marL="514350" indent="-514350" algn="just">
              <a:buFont typeface="+mj-lt"/>
              <a:buAutoNum type="alphaLcPeriod"/>
            </a:pPr>
            <a:r>
              <a:rPr lang="en-IN" sz="2400" b="1" dirty="0">
                <a:latin typeface="Times New Roman" panose="02020603050405020304" pitchFamily="18" charset="0"/>
                <a:cs typeface="Times New Roman" panose="02020603050405020304" pitchFamily="18" charset="0"/>
              </a:rPr>
              <a:t>Customs Duty: </a:t>
            </a:r>
            <a:r>
              <a:rPr lang="en-IN" sz="2400" dirty="0">
                <a:latin typeface="Times New Roman" panose="02020603050405020304" pitchFamily="18" charset="0"/>
                <a:cs typeface="Times New Roman" panose="02020603050405020304" pitchFamily="18" charset="0"/>
              </a:rPr>
              <a:t>is a tax imposed on import and export of Goods. Customs duty may be specific or Ad-valorem. Ad-valorem duty is a tax imposed on the basis of the value of goods imported while specific duty is imposed as per the number of units imported. </a:t>
            </a:r>
          </a:p>
          <a:p>
            <a:pPr marL="514350" indent="-514350" algn="just">
              <a:buFont typeface="+mj-lt"/>
              <a:buAutoNum type="alphaLcPeriod"/>
            </a:pPr>
            <a:r>
              <a:rPr lang="en-IN" sz="2400" b="1" dirty="0">
                <a:latin typeface="Times New Roman" panose="02020603050405020304" pitchFamily="18" charset="0"/>
                <a:cs typeface="Times New Roman" panose="02020603050405020304" pitchFamily="18" charset="0"/>
              </a:rPr>
              <a:t>Value Added Tax (VAT) </a:t>
            </a:r>
            <a:r>
              <a:rPr lang="en-IN" sz="2400" dirty="0">
                <a:latin typeface="Times New Roman" panose="02020603050405020304" pitchFamily="18" charset="0"/>
                <a:cs typeface="Times New Roman" panose="02020603050405020304" pitchFamily="18" charset="0"/>
              </a:rPr>
              <a:t>is a part of a sales tax imposed by the state government. </a:t>
            </a:r>
          </a:p>
          <a:p>
            <a:pPr marL="514350" indent="-514350" algn="just">
              <a:buFont typeface="+mj-lt"/>
              <a:buAutoNum type="alphaLcPeriod"/>
            </a:pPr>
            <a:r>
              <a:rPr lang="en-IN" sz="2400" b="1" dirty="0">
                <a:latin typeface="Times New Roman" panose="02020603050405020304" pitchFamily="18" charset="0"/>
                <a:cs typeface="Times New Roman" panose="02020603050405020304" pitchFamily="18" charset="0"/>
              </a:rPr>
              <a:t>Sales Tax: </a:t>
            </a:r>
            <a:r>
              <a:rPr lang="en-IN" sz="2400" dirty="0">
                <a:latin typeface="Times New Roman" panose="02020603050405020304" pitchFamily="18" charset="0"/>
                <a:cs typeface="Times New Roman" panose="02020603050405020304" pitchFamily="18" charset="0"/>
              </a:rPr>
              <a:t>revenue goes to the state government when sale or purchase takes place within the state. Sales tax revenue on interstate transactions goes to the central government. </a:t>
            </a:r>
          </a:p>
          <a:p>
            <a:pPr marL="514350" indent="-514350" algn="just">
              <a:buFont typeface="+mj-lt"/>
              <a:buAutoNum type="alphaLcPeriod"/>
            </a:pPr>
            <a:r>
              <a:rPr lang="en-IN" sz="2400" b="1" dirty="0">
                <a:latin typeface="Times New Roman" panose="02020603050405020304" pitchFamily="18" charset="0"/>
                <a:cs typeface="Times New Roman" panose="02020603050405020304" pitchFamily="18" charset="0"/>
              </a:rPr>
              <a:t>Service Tax: </a:t>
            </a:r>
            <a:r>
              <a:rPr lang="en-IN" sz="2400" dirty="0">
                <a:latin typeface="Times New Roman" panose="02020603050405020304" pitchFamily="18" charset="0"/>
                <a:cs typeface="Times New Roman" panose="02020603050405020304" pitchFamily="18" charset="0"/>
              </a:rPr>
              <a:t>is tax imposed on services provided. The impact is on the service provider and the incidence of tax false on the customers. Service tax is the fastest growing tax in India. </a:t>
            </a:r>
          </a:p>
          <a:p>
            <a:pPr marL="514350" indent="-514350" algn="just">
              <a:buFont typeface="+mj-lt"/>
              <a:buAutoNum type="alphaLcPeriod"/>
            </a:pPr>
            <a:r>
              <a:rPr lang="en-IN" sz="2400" b="1" dirty="0">
                <a:latin typeface="Times New Roman" panose="02020603050405020304" pitchFamily="18" charset="0"/>
                <a:cs typeface="Times New Roman" panose="02020603050405020304" pitchFamily="18" charset="0"/>
              </a:rPr>
              <a:t>Octroi: </a:t>
            </a:r>
            <a:r>
              <a:rPr lang="en-IN" sz="2400" dirty="0">
                <a:latin typeface="Times New Roman" panose="02020603050405020304" pitchFamily="18" charset="0"/>
                <a:cs typeface="Times New Roman" panose="02020603050405020304" pitchFamily="18" charset="0"/>
              </a:rPr>
              <a:t>is a tax levied on transfer of goods from one state to another or from one region to another.</a:t>
            </a:r>
          </a:p>
        </p:txBody>
      </p:sp>
    </p:spTree>
    <p:extLst>
      <p:ext uri="{BB962C8B-B14F-4D97-AF65-F5344CB8AC3E}">
        <p14:creationId xmlns:p14="http://schemas.microsoft.com/office/powerpoint/2010/main" val="1101208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AAD323-2536-F747-88E3-574D883E7685}"/>
              </a:ext>
            </a:extLst>
          </p:cNvPr>
          <p:cNvSpPr>
            <a:spLocks noGrp="1"/>
          </p:cNvSpPr>
          <p:nvPr>
            <p:ph idx="1"/>
          </p:nvPr>
        </p:nvSpPr>
        <p:spPr>
          <a:xfrm>
            <a:off x="838200" y="530941"/>
            <a:ext cx="10515600" cy="5830529"/>
          </a:xfrm>
        </p:spPr>
        <p:txBody>
          <a:bodyPr>
            <a:normAutofit fontScale="92500" lnSpcReduction="10000"/>
          </a:bodyPr>
          <a:lstStyle/>
          <a:p>
            <a:pPr marL="342900" indent="-342900" algn="just">
              <a:buFont typeface="+mj-lt"/>
              <a:buAutoNum type="alphaUcPeriod" startAt="2"/>
            </a:pPr>
            <a:r>
              <a:rPr lang="en-IN" sz="2400" b="1" i="0" u="none" strike="noStrike" baseline="0" dirty="0">
                <a:solidFill>
                  <a:srgbClr val="000000"/>
                </a:solidFill>
                <a:latin typeface="Times New Roman" panose="02020603050405020304" pitchFamily="18" charset="0"/>
                <a:cs typeface="Times New Roman" panose="02020603050405020304" pitchFamily="18" charset="0"/>
              </a:rPr>
              <a:t>Non-Tax Revenue: </a:t>
            </a:r>
            <a:r>
              <a:rPr lang="en-IN" sz="2400" b="0" i="0" u="none" strike="noStrike" baseline="0" dirty="0">
                <a:solidFill>
                  <a:srgbClr val="000000"/>
                </a:solidFill>
                <a:latin typeface="Times New Roman" panose="02020603050405020304" pitchFamily="18" charset="0"/>
                <a:cs typeface="Times New Roman" panose="02020603050405020304" pitchFamily="18" charset="0"/>
              </a:rPr>
              <a:t>These sources of revenue are classified as </a:t>
            </a:r>
            <a:r>
              <a:rPr lang="en-IN" sz="2400" i="0" u="none" strike="noStrike" baseline="0" dirty="0">
                <a:solidFill>
                  <a:srgbClr val="000000"/>
                </a:solidFill>
                <a:latin typeface="Times New Roman" panose="02020603050405020304" pitchFamily="18" charset="0"/>
                <a:cs typeface="Times New Roman" panose="02020603050405020304" pitchFamily="18" charset="0"/>
              </a:rPr>
              <a:t>administrative revenues, commercial revenues and grants and gifts.</a:t>
            </a:r>
          </a:p>
          <a:p>
            <a:pPr marL="0" indent="0" algn="just">
              <a:buNone/>
            </a:pPr>
            <a:endParaRPr lang="en-IN" sz="2400" b="1"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IN" sz="2400" b="1" i="0" u="none" strike="noStrike" baseline="0" dirty="0">
                <a:solidFill>
                  <a:srgbClr val="000000"/>
                </a:solidFill>
                <a:latin typeface="Times New Roman" panose="02020603050405020304" pitchFamily="18" charset="0"/>
                <a:cs typeface="Times New Roman" panose="02020603050405020304" pitchFamily="18" charset="0"/>
              </a:rPr>
              <a:t>1) Grants: </a:t>
            </a:r>
            <a:r>
              <a:rPr lang="en-IN" sz="2400" b="0" i="0" u="none" strike="noStrike" baseline="0" dirty="0">
                <a:solidFill>
                  <a:srgbClr val="000000"/>
                </a:solidFill>
                <a:latin typeface="Times New Roman" panose="02020603050405020304" pitchFamily="18" charset="0"/>
                <a:cs typeface="Times New Roman" panose="02020603050405020304" pitchFamily="18" charset="0"/>
              </a:rPr>
              <a:t>are made by a higher public authority to a lower one, for example, from the Central to the State government or from the State to the local government. Grants are given so that a public authority is able to perform certain activities at the local level. There is no repayment obligation in case of grants. </a:t>
            </a:r>
          </a:p>
          <a:p>
            <a:pPr marL="0" indent="0" algn="just">
              <a:buNone/>
            </a:pPr>
            <a:endParaRPr lang="en-IN" sz="2400" b="1"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IN" sz="2400" b="1" dirty="0">
                <a:solidFill>
                  <a:srgbClr val="000000"/>
                </a:solidFill>
                <a:latin typeface="Times New Roman" panose="02020603050405020304" pitchFamily="18" charset="0"/>
                <a:cs typeface="Times New Roman" panose="02020603050405020304" pitchFamily="18" charset="0"/>
              </a:rPr>
              <a:t>2) </a:t>
            </a:r>
            <a:r>
              <a:rPr lang="en-IN" sz="2400" b="1" i="0" u="none" strike="noStrike" baseline="0" dirty="0">
                <a:solidFill>
                  <a:srgbClr val="000000"/>
                </a:solidFill>
                <a:latin typeface="Times New Roman" panose="02020603050405020304" pitchFamily="18" charset="0"/>
                <a:cs typeface="Times New Roman" panose="02020603050405020304" pitchFamily="18" charset="0"/>
              </a:rPr>
              <a:t>Borrowings: </a:t>
            </a:r>
            <a:r>
              <a:rPr lang="en-IN" sz="2400" b="0" i="0" u="none" strike="noStrike" baseline="0" dirty="0">
                <a:solidFill>
                  <a:srgbClr val="000000"/>
                </a:solidFill>
                <a:latin typeface="Times New Roman" panose="02020603050405020304" pitchFamily="18" charset="0"/>
                <a:cs typeface="Times New Roman" panose="02020603050405020304" pitchFamily="18" charset="0"/>
              </a:rPr>
              <a:t>When government revenue is not sufficient to meet the public expenditure government borrows either from internal or external sources. </a:t>
            </a:r>
            <a:r>
              <a:rPr lang="en-IN" sz="2400" b="0" i="0" u="none" strike="noStrike" baseline="0">
                <a:solidFill>
                  <a:srgbClr val="000000"/>
                </a:solidFill>
                <a:latin typeface="Times New Roman" panose="02020603050405020304" pitchFamily="18" charset="0"/>
                <a:cs typeface="Times New Roman" panose="02020603050405020304" pitchFamily="18" charset="0"/>
              </a:rPr>
              <a:t>Borrowing is income of the government which creates liability because the government has to repay the borrowings with interest.</a:t>
            </a:r>
            <a:endParaRPr lang="en-IN" sz="2400" b="1"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en-IN" sz="2400" b="1"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IN" sz="2400" b="1" i="0" u="none" strike="noStrike" baseline="0" dirty="0">
                <a:solidFill>
                  <a:srgbClr val="000000"/>
                </a:solidFill>
                <a:latin typeface="Times New Roman" panose="02020603050405020304" pitchFamily="18" charset="0"/>
                <a:cs typeface="Times New Roman" panose="02020603050405020304" pitchFamily="18" charset="0"/>
              </a:rPr>
              <a:t>3) Fees: </a:t>
            </a:r>
            <a:r>
              <a:rPr lang="en-IN" sz="2400" b="0" i="0" u="none" strike="noStrike" baseline="0" dirty="0">
                <a:solidFill>
                  <a:srgbClr val="000000"/>
                </a:solidFill>
                <a:latin typeface="Times New Roman" panose="02020603050405020304" pitchFamily="18" charset="0"/>
                <a:cs typeface="Times New Roman" panose="02020603050405020304" pitchFamily="18" charset="0"/>
              </a:rPr>
              <a:t>Fees are an important source of </a:t>
            </a:r>
            <a:r>
              <a:rPr lang="en-IN" sz="2400" i="0" u="none" strike="noStrike" baseline="0" dirty="0">
                <a:solidFill>
                  <a:srgbClr val="000000"/>
                </a:solidFill>
                <a:latin typeface="Times New Roman" panose="02020603050405020304" pitchFamily="18" charset="0"/>
                <a:cs typeface="Times New Roman" panose="02020603050405020304" pitchFamily="18" charset="0"/>
              </a:rPr>
              <a:t>administrative non-tax revenue </a:t>
            </a:r>
            <a:r>
              <a:rPr lang="en-IN" sz="2400" b="0" i="0" u="none" strike="noStrike" baseline="0" dirty="0">
                <a:solidFill>
                  <a:srgbClr val="000000"/>
                </a:solidFill>
                <a:latin typeface="Times New Roman" panose="02020603050405020304" pitchFamily="18" charset="0"/>
                <a:cs typeface="Times New Roman" panose="02020603050405020304" pitchFamily="18" charset="0"/>
              </a:rPr>
              <a:t>to the government. The government provides certain services and charges certain fees from them. For example, fees are charged for issuing of passports, granting licenses to telecom companies, driving licenses etc. </a:t>
            </a:r>
          </a:p>
        </p:txBody>
      </p:sp>
    </p:spTree>
    <p:extLst>
      <p:ext uri="{BB962C8B-B14F-4D97-AF65-F5344CB8AC3E}">
        <p14:creationId xmlns:p14="http://schemas.microsoft.com/office/powerpoint/2010/main" val="216405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AAD323-2536-F747-88E3-574D883E7685}"/>
              </a:ext>
            </a:extLst>
          </p:cNvPr>
          <p:cNvSpPr>
            <a:spLocks noGrp="1"/>
          </p:cNvSpPr>
          <p:nvPr>
            <p:ph idx="1"/>
          </p:nvPr>
        </p:nvSpPr>
        <p:spPr>
          <a:xfrm>
            <a:off x="838200" y="589935"/>
            <a:ext cx="10515600" cy="5997678"/>
          </a:xfrm>
        </p:spPr>
        <p:txBody>
          <a:bodyPr>
            <a:noAutofit/>
          </a:bodyPr>
          <a:lstStyle/>
          <a:p>
            <a:pPr marL="0" indent="0" algn="just">
              <a:buNone/>
            </a:pPr>
            <a:r>
              <a:rPr lang="en-IN" sz="2000" b="1" i="0" u="none" strike="noStrike" baseline="0" dirty="0">
                <a:solidFill>
                  <a:srgbClr val="000000"/>
                </a:solidFill>
                <a:latin typeface="Times New Roman" panose="02020603050405020304" pitchFamily="18" charset="0"/>
                <a:cs typeface="Times New Roman" panose="02020603050405020304" pitchFamily="18" charset="0"/>
              </a:rPr>
              <a:t>4) Fines and Penalties: </a:t>
            </a:r>
            <a:r>
              <a:rPr lang="en-IN" sz="2000" b="0" i="0" u="none" strike="noStrike" baseline="0" dirty="0">
                <a:solidFill>
                  <a:srgbClr val="000000"/>
                </a:solidFill>
                <a:latin typeface="Times New Roman" panose="02020603050405020304" pitchFamily="18" charset="0"/>
                <a:cs typeface="Times New Roman" panose="02020603050405020304" pitchFamily="18" charset="0"/>
              </a:rPr>
              <a:t>Another source of administrative non-tax revenue includes fines and penalties. They are imposed as a form of punishment for breaking law or non-</a:t>
            </a:r>
            <a:r>
              <a:rPr lang="en-IN" sz="2000" b="0" i="0" u="none" strike="noStrike" baseline="0" dirty="0" err="1">
                <a:solidFill>
                  <a:srgbClr val="000000"/>
                </a:solidFill>
                <a:latin typeface="Times New Roman" panose="02020603050405020304" pitchFamily="18" charset="0"/>
                <a:cs typeface="Times New Roman" panose="02020603050405020304" pitchFamily="18" charset="0"/>
              </a:rPr>
              <a:t>fulfillment</a:t>
            </a:r>
            <a:r>
              <a:rPr lang="en-IN" sz="2000" b="0" i="0" u="none" strike="noStrike" baseline="0" dirty="0">
                <a:solidFill>
                  <a:srgbClr val="000000"/>
                </a:solidFill>
                <a:latin typeface="Times New Roman" panose="02020603050405020304" pitchFamily="18" charset="0"/>
                <a:cs typeface="Times New Roman" panose="02020603050405020304" pitchFamily="18" charset="0"/>
              </a:rPr>
              <a:t> of certain conditions or for failure to observe some regulations. They are not expected to be a major source of revenue to the government. </a:t>
            </a:r>
            <a:endParaRPr lang="en-IN" sz="2000" dirty="0">
              <a:latin typeface="Times New Roman" panose="02020603050405020304" pitchFamily="18" charset="0"/>
              <a:cs typeface="Times New Roman" panose="02020603050405020304" pitchFamily="18" charset="0"/>
            </a:endParaRPr>
          </a:p>
          <a:p>
            <a:pPr marL="0" indent="0" algn="just">
              <a:buNone/>
            </a:pPr>
            <a:endParaRPr lang="en-IN" sz="2000" b="1"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IN" sz="2000" b="1" i="0" u="none" strike="noStrike" baseline="0" dirty="0">
                <a:solidFill>
                  <a:srgbClr val="000000"/>
                </a:solidFill>
                <a:latin typeface="Times New Roman" panose="02020603050405020304" pitchFamily="18" charset="0"/>
                <a:cs typeface="Times New Roman" panose="02020603050405020304" pitchFamily="18" charset="0"/>
              </a:rPr>
              <a:t>5) Special Assessment: </a:t>
            </a:r>
            <a:r>
              <a:rPr lang="en-IN" sz="2000" b="0" i="0" u="none" strike="noStrike" baseline="0" dirty="0">
                <a:solidFill>
                  <a:srgbClr val="000000"/>
                </a:solidFill>
                <a:latin typeface="Times New Roman" panose="02020603050405020304" pitchFamily="18" charset="0"/>
                <a:cs typeface="Times New Roman" panose="02020603050405020304" pitchFamily="18" charset="0"/>
              </a:rPr>
              <a:t>It is a kind of special charge levied on certain members of the community who are beneficiaries of certain government activities or public projects. For example, due to public park in a locality or due to the construction of a road, people in the locality may experience an appreciation in the value of their property or land. </a:t>
            </a:r>
          </a:p>
          <a:p>
            <a:pPr marL="0" indent="0" algn="just">
              <a:buNone/>
            </a:pPr>
            <a:endParaRPr lang="en-IN" sz="2000" b="0"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IN" sz="2000" b="1" i="0" u="none" strike="noStrike" baseline="0" dirty="0">
                <a:solidFill>
                  <a:srgbClr val="000000"/>
                </a:solidFill>
                <a:latin typeface="Times New Roman" panose="02020603050405020304" pitchFamily="18" charset="0"/>
                <a:cs typeface="Times New Roman" panose="02020603050405020304" pitchFamily="18" charset="0"/>
              </a:rPr>
              <a:t>6) Surpluses of Public Enterprises: </a:t>
            </a:r>
            <a:r>
              <a:rPr lang="en-IN" sz="2000" b="0" i="0" u="none" strike="noStrike" baseline="0" dirty="0">
                <a:solidFill>
                  <a:srgbClr val="000000"/>
                </a:solidFill>
                <a:latin typeface="Times New Roman" panose="02020603050405020304" pitchFamily="18" charset="0"/>
                <a:cs typeface="Times New Roman" panose="02020603050405020304" pitchFamily="18" charset="0"/>
              </a:rPr>
              <a:t>Most countries have government departments and public sector enterprises involved in commercial activities. The surpluses of these departments and enterprises are an important source of non-tax revenue. These revenues are in the form of profits and interests and are termed as </a:t>
            </a:r>
            <a:r>
              <a:rPr lang="en-IN" sz="2000" i="0" u="none" strike="noStrike" baseline="0" dirty="0">
                <a:solidFill>
                  <a:srgbClr val="000000"/>
                </a:solidFill>
                <a:latin typeface="Times New Roman" panose="02020603050405020304" pitchFamily="18" charset="0"/>
                <a:cs typeface="Times New Roman" panose="02020603050405020304" pitchFamily="18" charset="0"/>
              </a:rPr>
              <a:t>commercial revenues. </a:t>
            </a:r>
          </a:p>
          <a:p>
            <a:pPr marL="0" indent="0" algn="just">
              <a:buNone/>
            </a:pPr>
            <a:endParaRPr lang="en-IN" sz="2000" b="1"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IN" sz="2000" b="1" i="0" u="none" strike="noStrike" baseline="0" dirty="0">
                <a:solidFill>
                  <a:srgbClr val="000000"/>
                </a:solidFill>
                <a:latin typeface="Times New Roman" panose="02020603050405020304" pitchFamily="18" charset="0"/>
                <a:cs typeface="Times New Roman" panose="02020603050405020304" pitchFamily="18" charset="0"/>
              </a:rPr>
              <a:t>7) Gifts: </a:t>
            </a:r>
            <a:r>
              <a:rPr lang="en-IN" sz="2000" b="0" i="0" u="none" strike="noStrike" baseline="0" dirty="0">
                <a:solidFill>
                  <a:srgbClr val="000000"/>
                </a:solidFill>
                <a:latin typeface="Times New Roman" panose="02020603050405020304" pitchFamily="18" charset="0"/>
                <a:cs typeface="Times New Roman" panose="02020603050405020304" pitchFamily="18" charset="0"/>
              </a:rPr>
              <a:t>Gifts and donations are voluntarily made by individuals, organizations, foreign governments to the funds of the government, e.g. Prime Minister’s Relief Fund. Such gifts are usually made at the time of crisis like war or floods. Gifts cannot be considered a regular source of revenue. </a:t>
            </a:r>
          </a:p>
        </p:txBody>
      </p:sp>
    </p:spTree>
    <p:extLst>
      <p:ext uri="{BB962C8B-B14F-4D97-AF65-F5344CB8AC3E}">
        <p14:creationId xmlns:p14="http://schemas.microsoft.com/office/powerpoint/2010/main" val="4201881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AAD323-2536-F747-88E3-574D883E7685}"/>
              </a:ext>
            </a:extLst>
          </p:cNvPr>
          <p:cNvSpPr>
            <a:spLocks noGrp="1"/>
          </p:cNvSpPr>
          <p:nvPr>
            <p:ph idx="1"/>
          </p:nvPr>
        </p:nvSpPr>
        <p:spPr>
          <a:xfrm>
            <a:off x="838200" y="2251586"/>
            <a:ext cx="10515600" cy="973395"/>
          </a:xfrm>
        </p:spPr>
        <p:txBody>
          <a:bodyPr>
            <a:normAutofit/>
          </a:bodyPr>
          <a:lstStyle/>
          <a:p>
            <a:pPr marL="0" indent="0" algn="ctr">
              <a:buNone/>
            </a:pPr>
            <a:r>
              <a:rPr lang="en-US" sz="4400" b="1" dirty="0"/>
              <a:t>Thank You</a:t>
            </a:r>
            <a:endParaRPr lang="en-IN" sz="4400" b="1" dirty="0"/>
          </a:p>
        </p:txBody>
      </p:sp>
    </p:spTree>
    <p:extLst>
      <p:ext uri="{BB962C8B-B14F-4D97-AF65-F5344CB8AC3E}">
        <p14:creationId xmlns:p14="http://schemas.microsoft.com/office/powerpoint/2010/main" val="3646617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935</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Public Revenue: sources of government revenue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Revenue: sources of government revenue (Centre and States tax and non-tax)</dc:title>
  <dc:creator>Pallavi</dc:creator>
  <cp:lastModifiedBy>Pallavi</cp:lastModifiedBy>
  <cp:revision>20</cp:revision>
  <dcterms:created xsi:type="dcterms:W3CDTF">2023-01-19T04:15:32Z</dcterms:created>
  <dcterms:modified xsi:type="dcterms:W3CDTF">2023-01-21T03:38:16Z</dcterms:modified>
</cp:coreProperties>
</file>