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84"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7" r:id="rId22"/>
    <p:sldId id="278" r:id="rId23"/>
    <p:sldId id="279" r:id="rId24"/>
    <p:sldId id="280" r:id="rId25"/>
    <p:sldId id="281" r:id="rId26"/>
    <p:sldId id="283" r:id="rId27"/>
    <p:sldId id="282"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D2BE-968D-7DEE-60AF-5142D65F19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DECBF27-6A3D-6825-453C-9A19639346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012B1C0-4D39-4822-0305-22C8E382CF22}"/>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EC506EA2-E8DA-7A26-CFC1-72698F07A5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AFA3CA4-8188-E05E-C97C-14E552596D6C}"/>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2698614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97478-132C-90DC-433D-A67A53057A2F}"/>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27FC9E9-A4C2-AA3B-2511-825F4E790F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17BF34A-67FE-CCDF-B880-C883592146E9}"/>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BFFDF62F-F664-38D6-32DE-DD580AEB6DD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E588E50-A4F7-CB45-5358-1B144BD3304D}"/>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3988016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BA331FE-4305-4252-63A1-523C949398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C6C81D32-04D5-D286-E0E3-583BB00C0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A9B47E2-74A9-843A-D5FD-A747418B626B}"/>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1125F65F-4BCB-0CF2-31C0-BB9072053A5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D1F0D16-B9EE-FC42-8114-4141DC10AB31}"/>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305912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CD1C4-F309-162F-2B4D-74EF7DE56AC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63F9A0B-A799-8731-4762-1A77FF4362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7305F56-71DD-D899-E9F3-194A0B97529C}"/>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642FC267-9523-D1B9-B81D-E77F233AE0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449CDC1-7E21-F42B-2560-ED0C095C89EA}"/>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27535169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77D047-E8EB-94EB-9341-B16E1814AF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16C1CAA-58FF-F48E-BBC4-F0AA45187F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176A9D-B2E6-76F4-DE73-D0C9BB7B63A9}"/>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7A0E4E60-F990-C85C-973D-EA3F0F37F5F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CE4B7CE-2459-3170-214C-DA9A2A8DE10B}"/>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89033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7512C-3E5D-3E43-99D3-9CB62B9E706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3D887BA-8477-C9FB-E658-F20B671081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93E64DE2-60DF-4F13-6D6B-568DB3F77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43F834A-1585-8BAC-A4D1-D423C55FE272}"/>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6" name="Footer Placeholder 5">
            <a:extLst>
              <a:ext uri="{FF2B5EF4-FFF2-40B4-BE49-F238E27FC236}">
                <a16:creationId xmlns:a16="http://schemas.microsoft.com/office/drawing/2014/main" id="{D7075853-B51A-4293-2E60-9F45154BB6D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316E4DF-5F73-6E89-AA8A-6D33D03715A0}"/>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13075981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A4D28-7CCA-9759-9108-9CCFAA71139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836EB5E-77CD-39CE-6B82-E11B0E3328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3EE77FA-F2C5-C875-1F9F-F13F6E9BB6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1B1F0F0C-397E-A4E9-E169-77E88654C6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0189B3-5749-5519-A32B-7EF36C0D35D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6553817B-EB3A-F5AB-CB16-86F948ABCFCC}"/>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8" name="Footer Placeholder 7">
            <a:extLst>
              <a:ext uri="{FF2B5EF4-FFF2-40B4-BE49-F238E27FC236}">
                <a16:creationId xmlns:a16="http://schemas.microsoft.com/office/drawing/2014/main" id="{F843F519-320A-8078-E018-F1776A762523}"/>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5FED6A7D-C7C6-9A42-18F0-7D8D807814D6}"/>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19786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66EA3-E404-08E2-2F0F-2D1DF1799FA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EFE7182-D376-ACAB-8476-F0A78F98A5B5}"/>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4" name="Footer Placeholder 3">
            <a:extLst>
              <a:ext uri="{FF2B5EF4-FFF2-40B4-BE49-F238E27FC236}">
                <a16:creationId xmlns:a16="http://schemas.microsoft.com/office/drawing/2014/main" id="{B0047D2B-4A37-0854-C24C-F3F6FB0AB2E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F7216D51-3993-8EE3-A290-FC553291C46E}"/>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1811270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5BE7DF-CBB4-E294-F25E-3112CF3FAE5C}"/>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3" name="Footer Placeholder 2">
            <a:extLst>
              <a:ext uri="{FF2B5EF4-FFF2-40B4-BE49-F238E27FC236}">
                <a16:creationId xmlns:a16="http://schemas.microsoft.com/office/drawing/2014/main" id="{A48C61E0-0BAB-08B6-D2F1-4FD8C827492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D985E3C-3601-E1F8-5CBC-16220EFFC5FD}"/>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2366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1ABBE-BA55-05B2-8E7B-106969C3E4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68941C7-C7FE-DAEE-8C71-FDF4B409C1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2F8B09F1-1290-8514-EA8B-4D5BBBED3B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BEE0B3-9F1B-AA1B-DCD5-1949B398389D}"/>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6" name="Footer Placeholder 5">
            <a:extLst>
              <a:ext uri="{FF2B5EF4-FFF2-40B4-BE49-F238E27FC236}">
                <a16:creationId xmlns:a16="http://schemas.microsoft.com/office/drawing/2014/main" id="{F195D54F-A963-F72A-15AA-8C850F01983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CFFC70-E311-CF08-6AB8-8FA6181C6D84}"/>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315640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4A12F-527F-04D3-6FAB-DCB333139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26FFFED4-49ED-B5DD-5B9D-616572F554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45BD501-1049-4B5C-1A9D-1EFA61D6F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ECDD08-5162-A0E8-BAF7-E90009B79877}"/>
              </a:ext>
            </a:extLst>
          </p:cNvPr>
          <p:cNvSpPr>
            <a:spLocks noGrp="1"/>
          </p:cNvSpPr>
          <p:nvPr>
            <p:ph type="dt" sz="half" idx="10"/>
          </p:nvPr>
        </p:nvSpPr>
        <p:spPr/>
        <p:txBody>
          <a:bodyPr/>
          <a:lstStyle/>
          <a:p>
            <a:fld id="{B6ECBAE2-349E-49D9-AFEB-CFB5D13B249E}" type="datetimeFigureOut">
              <a:rPr lang="en-IN" smtClean="0"/>
              <a:t>15-02-2023</a:t>
            </a:fld>
            <a:endParaRPr lang="en-IN"/>
          </a:p>
        </p:txBody>
      </p:sp>
      <p:sp>
        <p:nvSpPr>
          <p:cNvPr id="6" name="Footer Placeholder 5">
            <a:extLst>
              <a:ext uri="{FF2B5EF4-FFF2-40B4-BE49-F238E27FC236}">
                <a16:creationId xmlns:a16="http://schemas.microsoft.com/office/drawing/2014/main" id="{E29C70AA-2F5E-21AF-5027-4CD0DC07FA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7DDCE-6BC1-2408-FA8D-33AA3B518860}"/>
              </a:ext>
            </a:extLst>
          </p:cNvPr>
          <p:cNvSpPr>
            <a:spLocks noGrp="1"/>
          </p:cNvSpPr>
          <p:nvPr>
            <p:ph type="sldNum" sz="quarter" idx="12"/>
          </p:nvPr>
        </p:nvSpPr>
        <p:spPr/>
        <p:txBody>
          <a:bodyPr/>
          <a:lstStyle/>
          <a:p>
            <a:fld id="{CF2E8D12-7471-4DDC-9264-D33DB0DC7ECE}" type="slidenum">
              <a:rPr lang="en-IN" smtClean="0"/>
              <a:t>‹#›</a:t>
            </a:fld>
            <a:endParaRPr lang="en-IN"/>
          </a:p>
        </p:txBody>
      </p:sp>
    </p:spTree>
    <p:extLst>
      <p:ext uri="{BB962C8B-B14F-4D97-AF65-F5344CB8AC3E}">
        <p14:creationId xmlns:p14="http://schemas.microsoft.com/office/powerpoint/2010/main" val="368595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1E2722-517C-A6B7-4C8A-87123F1DC7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6BD6DBB-0730-BB69-EEE3-544C7BF9C3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847ADA3-4BE8-57FA-D4F9-E93856BFF9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CBAE2-349E-49D9-AFEB-CFB5D13B249E}" type="datetimeFigureOut">
              <a:rPr lang="en-IN" smtClean="0"/>
              <a:t>15-02-2023</a:t>
            </a:fld>
            <a:endParaRPr lang="en-IN"/>
          </a:p>
        </p:txBody>
      </p:sp>
      <p:sp>
        <p:nvSpPr>
          <p:cNvPr id="5" name="Footer Placeholder 4">
            <a:extLst>
              <a:ext uri="{FF2B5EF4-FFF2-40B4-BE49-F238E27FC236}">
                <a16:creationId xmlns:a16="http://schemas.microsoft.com/office/drawing/2014/main" id="{EEF818EB-63AB-DEB3-417F-EE5C4A4B26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9CE14414-9D11-56FC-D3CD-9773A625FC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2E8D12-7471-4DDC-9264-D33DB0DC7ECE}" type="slidenum">
              <a:rPr lang="en-IN" smtClean="0"/>
              <a:t>‹#›</a:t>
            </a:fld>
            <a:endParaRPr lang="en-IN"/>
          </a:p>
        </p:txBody>
      </p:sp>
    </p:spTree>
    <p:extLst>
      <p:ext uri="{BB962C8B-B14F-4D97-AF65-F5344CB8AC3E}">
        <p14:creationId xmlns:p14="http://schemas.microsoft.com/office/powerpoint/2010/main" val="20254839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51999-46FE-E83B-702B-1F6AE19E8894}"/>
              </a:ext>
            </a:extLst>
          </p:cNvPr>
          <p:cNvSpPr>
            <a:spLocks noGrp="1"/>
          </p:cNvSpPr>
          <p:nvPr>
            <p:ph type="title"/>
          </p:nvPr>
        </p:nvSpPr>
        <p:spPr/>
        <p:txBody>
          <a:bodyPr/>
          <a:lstStyle/>
          <a:p>
            <a:r>
              <a:rPr lang="en-IN" dirty="0">
                <a:latin typeface="Times New Roman" panose="02020603050405020304" pitchFamily="18" charset="0"/>
                <a:cs typeface="Times New Roman" panose="02020603050405020304" pitchFamily="18" charset="0"/>
              </a:rPr>
              <a:t>Protectionism</a:t>
            </a:r>
          </a:p>
        </p:txBody>
      </p:sp>
      <p:sp>
        <p:nvSpPr>
          <p:cNvPr id="3" name="Content Placeholder 2">
            <a:extLst>
              <a:ext uri="{FF2B5EF4-FFF2-40B4-BE49-F238E27FC236}">
                <a16:creationId xmlns:a16="http://schemas.microsoft.com/office/drawing/2014/main" id="{DA0E58E5-497D-7D86-2EA5-88A3B391426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Protectionism refers to a restricted foreign trade.</a:t>
            </a:r>
          </a:p>
          <a:p>
            <a:r>
              <a:rPr lang="en-IN" dirty="0">
                <a:latin typeface="Times New Roman" panose="02020603050405020304" pitchFamily="18" charset="0"/>
                <a:cs typeface="Times New Roman" panose="02020603050405020304" pitchFamily="18" charset="0"/>
              </a:rPr>
              <a:t>Aimed at protecting newly established or upcoming domestic industries.</a:t>
            </a:r>
          </a:p>
          <a:p>
            <a:r>
              <a:rPr lang="en-IN" dirty="0">
                <a:latin typeface="Times New Roman" panose="02020603050405020304" pitchFamily="18" charset="0"/>
                <a:cs typeface="Times New Roman" panose="02020603050405020304" pitchFamily="18" charset="0"/>
              </a:rPr>
              <a:t>It’s not a move to become self efficiency.</a:t>
            </a:r>
          </a:p>
          <a:p>
            <a:r>
              <a:rPr lang="en-IN" dirty="0">
                <a:latin typeface="Times New Roman" panose="02020603050405020304" pitchFamily="18" charset="0"/>
                <a:cs typeface="Times New Roman" panose="02020603050405020304" pitchFamily="18" charset="0"/>
              </a:rPr>
              <a:t>It only means regulation and control of imports and exports of commodities for maximizing national welfare.</a:t>
            </a:r>
          </a:p>
          <a:p>
            <a:r>
              <a:rPr lang="en-IN" dirty="0">
                <a:latin typeface="Times New Roman" panose="02020603050405020304" pitchFamily="18" charset="0"/>
                <a:cs typeface="Times New Roman" panose="02020603050405020304" pitchFamily="18" charset="0"/>
              </a:rPr>
              <a:t>It also imposed to preserve the scarce foreign exchange.</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344496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4BE9B-71E6-6D67-532B-66FFA44D5D2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A106F52-C4BE-4CB0-5804-D1EC08EDE7A9}"/>
              </a:ext>
            </a:extLst>
          </p:cNvPr>
          <p:cNvSpPr>
            <a:spLocks noGrp="1"/>
          </p:cNvSpPr>
          <p:nvPr>
            <p:ph idx="1"/>
          </p:nvPr>
        </p:nvSpPr>
        <p:spPr/>
        <p:txBody>
          <a:bodyPr>
            <a:normAutofit lnSpcReduction="10000"/>
          </a:bodyPr>
          <a:lstStyle/>
          <a:p>
            <a:pPr marL="514350" indent="-514350">
              <a:buAutoNum type="arabicPeriod"/>
            </a:pPr>
            <a:r>
              <a:rPr lang="en-US" dirty="0">
                <a:latin typeface="Times New Roman" panose="02020603050405020304" pitchFamily="18" charset="0"/>
                <a:cs typeface="Times New Roman" panose="02020603050405020304" pitchFamily="18" charset="0"/>
              </a:rPr>
              <a:t>Tariffs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Tariffs are one of the most popular and commonly used protectionist devices.</a:t>
            </a:r>
          </a:p>
          <a:p>
            <a:pPr marL="0" indent="0">
              <a:buNone/>
            </a:pPr>
            <a:r>
              <a:rPr lang="en-US" dirty="0">
                <a:latin typeface="Times New Roman" panose="02020603050405020304" pitchFamily="18" charset="0"/>
                <a:cs typeface="Times New Roman" panose="02020603050405020304" pitchFamily="18" charset="0"/>
              </a:rPr>
              <a:t>It refers to a custom duties or tax levied upon imports and exports of commodities.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Aim to protect home industries, prevent depletion of scarce foreign exchange</a:t>
            </a:r>
          </a:p>
          <a:p>
            <a:pPr marL="0" indent="0">
              <a:buNone/>
            </a:pPr>
            <a:r>
              <a:rPr lang="en-US" dirty="0">
                <a:latin typeface="Times New Roman" panose="02020603050405020304" pitchFamily="18" charset="0"/>
                <a:cs typeface="Times New Roman" panose="02020603050405020304" pitchFamily="18" charset="0"/>
              </a:rPr>
              <a:t>Tariffs are usually mild and flexible .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132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A576A-4662-87AD-BF6A-6ACCAFEDBF72}"/>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tariffs</a:t>
            </a:r>
            <a:endParaRPr lang="en-IN"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37C7696-744B-E0F6-6C9F-400D4688BBA0}"/>
              </a:ext>
            </a:extLst>
          </p:cNvPr>
          <p:cNvSpPr>
            <a:spLocks noGrp="1"/>
          </p:cNvSpPr>
          <p:nvPr>
            <p:ph idx="1"/>
          </p:nvPr>
        </p:nvSpPr>
        <p:spPr>
          <a:xfrm>
            <a:off x="267128" y="1825625"/>
            <a:ext cx="11599524" cy="4739562"/>
          </a:xfrm>
        </p:spPr>
        <p:txBody>
          <a:bodyPr>
            <a:normAutofit lnSpcReduction="10000"/>
          </a:bodyPr>
          <a:lstStyle/>
          <a:p>
            <a:pPr marL="0" indent="0">
              <a:buNone/>
            </a:pPr>
            <a:r>
              <a:rPr lang="en-US" sz="2000" dirty="0">
                <a:latin typeface="Times New Roman" panose="02020603050405020304" pitchFamily="18" charset="0"/>
                <a:cs typeface="Times New Roman" panose="02020603050405020304" pitchFamily="18" charset="0"/>
              </a:rPr>
              <a:t>A. First classification of tariffs is based on countries of origin and the destination of products crossing national boundaries.</a:t>
            </a:r>
          </a:p>
          <a:p>
            <a:pPr marL="0" indent="0">
              <a:buNone/>
            </a:pPr>
            <a:endParaRPr lang="en-US" sz="2000" dirty="0">
              <a:latin typeface="Times New Roman" panose="02020603050405020304" pitchFamily="18" charset="0"/>
              <a:cs typeface="Times New Roman" panose="02020603050405020304" pitchFamily="18" charset="0"/>
            </a:endParaRPr>
          </a:p>
          <a:p>
            <a:pPr marL="514350" indent="-514350">
              <a:buAutoNum type="arabicPeriod"/>
            </a:pPr>
            <a:r>
              <a:rPr lang="en-US" sz="2000" dirty="0">
                <a:latin typeface="Times New Roman" panose="02020603050405020304" pitchFamily="18" charset="0"/>
                <a:cs typeface="Times New Roman" panose="02020603050405020304" pitchFamily="18" charset="0"/>
              </a:rPr>
              <a:t>Export duties</a:t>
            </a:r>
          </a:p>
          <a:p>
            <a:pPr marL="0" indent="0">
              <a:buNone/>
            </a:pPr>
            <a:r>
              <a:rPr lang="en-US" sz="2000" dirty="0">
                <a:latin typeface="Times New Roman" panose="02020603050405020304" pitchFamily="18" charset="0"/>
                <a:cs typeface="Times New Roman" panose="02020603050405020304" pitchFamily="18" charset="0"/>
              </a:rPr>
              <a:t>It is a tax or duty imposed on products originating in tariff imposing countries to be sold in some other nation. They would be imposed only if the consumption needs at home are not met by domestic production.</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2. Import duties</a:t>
            </a:r>
          </a:p>
          <a:p>
            <a:pPr marL="0" indent="0">
              <a:buNone/>
            </a:pPr>
            <a:r>
              <a:rPr lang="en-US" sz="2000" dirty="0">
                <a:latin typeface="Times New Roman" panose="02020603050405020304" pitchFamily="18" charset="0"/>
                <a:cs typeface="Times New Roman" panose="02020603050405020304" pitchFamily="18" charset="0"/>
              </a:rPr>
              <a:t>It is a most common form of tariff. It is imposed on a commodity originating abroad to be sold in a duty levying nation.</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3. Transit duties</a:t>
            </a:r>
          </a:p>
          <a:p>
            <a:pPr marL="0" indent="0">
              <a:buNone/>
            </a:pPr>
            <a:r>
              <a:rPr lang="en-IN" sz="2000" dirty="0">
                <a:latin typeface="Times New Roman" panose="02020603050405020304" pitchFamily="18" charset="0"/>
                <a:cs typeface="Times New Roman" panose="02020603050405020304" pitchFamily="18" charset="0"/>
              </a:rPr>
              <a:t>Tax imposed on commodities crossing the national frontier originating from and destined for other countries.</a:t>
            </a:r>
          </a:p>
        </p:txBody>
      </p:sp>
    </p:spTree>
    <p:extLst>
      <p:ext uri="{BB962C8B-B14F-4D97-AF65-F5344CB8AC3E}">
        <p14:creationId xmlns:p14="http://schemas.microsoft.com/office/powerpoint/2010/main" val="2977893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4C93B-2D2A-2049-D348-6B56825B197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4E77F8B-F1F0-67A9-302A-2021C8242522}"/>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B. The second classification is based on quantity or rate of tariffs imposed usually on imports of products.</a:t>
            </a:r>
          </a:p>
          <a:p>
            <a:pPr marL="0" indent="0">
              <a:buNone/>
            </a:pPr>
            <a:endParaRPr lang="en-US" dirty="0">
              <a:latin typeface="Times New Roman" panose="02020603050405020304" pitchFamily="18" charset="0"/>
              <a:cs typeface="Times New Roman" panose="02020603050405020304" pitchFamily="18" charset="0"/>
            </a:endParaRPr>
          </a:p>
          <a:p>
            <a:pPr marL="514350" indent="-514350">
              <a:buAutoNum type="arabicPeriod"/>
            </a:pPr>
            <a:r>
              <a:rPr lang="en-US" dirty="0">
                <a:latin typeface="Times New Roman" panose="02020603050405020304" pitchFamily="18" charset="0"/>
                <a:cs typeface="Times New Roman" panose="02020603050405020304" pitchFamily="18" charset="0"/>
              </a:rPr>
              <a:t>Specific duties</a:t>
            </a:r>
          </a:p>
          <a:p>
            <a:pPr marL="514350" indent="-514350">
              <a:buAutoNum type="arabicPeriod"/>
            </a:pPr>
            <a:r>
              <a:rPr lang="en-US" dirty="0" err="1">
                <a:latin typeface="Times New Roman" panose="02020603050405020304" pitchFamily="18" charset="0"/>
                <a:cs typeface="Times New Roman" panose="02020603050405020304" pitchFamily="18" charset="0"/>
              </a:rPr>
              <a:t>Advalorem</a:t>
            </a:r>
            <a:r>
              <a:rPr lang="en-US" dirty="0">
                <a:latin typeface="Times New Roman" panose="02020603050405020304" pitchFamily="18" charset="0"/>
                <a:cs typeface="Times New Roman" panose="02020603050405020304" pitchFamily="18" charset="0"/>
              </a:rPr>
              <a:t> duties</a:t>
            </a:r>
          </a:p>
          <a:p>
            <a:pPr marL="514350" indent="-514350">
              <a:buAutoNum type="arabicPeriod"/>
            </a:pPr>
            <a:r>
              <a:rPr lang="en-US" dirty="0">
                <a:latin typeface="Times New Roman" panose="02020603050405020304" pitchFamily="18" charset="0"/>
                <a:cs typeface="Times New Roman" panose="02020603050405020304" pitchFamily="18" charset="0"/>
              </a:rPr>
              <a:t>Compound tariff</a:t>
            </a:r>
          </a:p>
          <a:p>
            <a:pPr marL="514350" indent="-514350">
              <a:buAutoNum type="arabicPeriod"/>
            </a:pPr>
            <a:r>
              <a:rPr lang="en-US" dirty="0">
                <a:latin typeface="Times New Roman" panose="02020603050405020304" pitchFamily="18" charset="0"/>
                <a:cs typeface="Times New Roman" panose="02020603050405020304" pitchFamily="18" charset="0"/>
              </a:rPr>
              <a:t>Sliding scale tariffs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2613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E650C-DA7A-BBFA-0AEB-E98D46B22A3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18DCE0C-1B6F-C889-41E6-1A59DCCBD6F9}"/>
              </a:ext>
            </a:extLst>
          </p:cNvPr>
          <p:cNvSpPr>
            <a:spLocks noGrp="1"/>
          </p:cNvSpPr>
          <p:nvPr>
            <p:ph idx="1"/>
          </p:nvPr>
        </p:nvSpPr>
        <p:spPr/>
        <p:txBody>
          <a:bodyPr>
            <a:normAutofit lnSpcReduction="10000"/>
          </a:bodyPr>
          <a:lstStyle/>
          <a:p>
            <a:pPr marL="514350" indent="-514350">
              <a:buAutoNum type="arabicPeriod"/>
            </a:pPr>
            <a:r>
              <a:rPr lang="en-US" dirty="0">
                <a:latin typeface="Times New Roman" panose="02020603050405020304" pitchFamily="18" charset="0"/>
                <a:cs typeface="Times New Roman" panose="02020603050405020304" pitchFamily="18" charset="0"/>
              </a:rPr>
              <a:t>Specific duties</a:t>
            </a:r>
          </a:p>
          <a:p>
            <a:pPr marL="0" indent="0">
              <a:buNone/>
            </a:pPr>
            <a:r>
              <a:rPr lang="en-US" dirty="0">
                <a:latin typeface="Times New Roman" panose="02020603050405020304" pitchFamily="18" charset="0"/>
                <a:cs typeface="Times New Roman" panose="02020603050405020304" pitchFamily="18" charset="0"/>
              </a:rPr>
              <a:t>It refers to duties per physical units of imported products. The physical units can be measured in terms of meter, kilos, </a:t>
            </a:r>
            <a:r>
              <a:rPr lang="en-US" dirty="0" err="1">
                <a:latin typeface="Times New Roman" panose="02020603050405020304" pitchFamily="18" charset="0"/>
                <a:cs typeface="Times New Roman" panose="02020603050405020304" pitchFamily="18" charset="0"/>
              </a:rPr>
              <a:t>tonnes</a:t>
            </a:r>
            <a:r>
              <a:rPr lang="en-US" dirty="0">
                <a:latin typeface="Times New Roman" panose="02020603050405020304" pitchFamily="18" charset="0"/>
                <a:cs typeface="Times New Roman" panose="02020603050405020304" pitchFamily="18" charset="0"/>
              </a:rPr>
              <a:t>, barrels and so on. For example, india may impose a duty of 50000 on all the imported cars with no consideration to the value of the product.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Advalorom</a:t>
            </a:r>
            <a:r>
              <a:rPr lang="en-US" dirty="0">
                <a:latin typeface="Times New Roman" panose="02020603050405020304" pitchFamily="18" charset="0"/>
                <a:cs typeface="Times New Roman" panose="02020603050405020304" pitchFamily="18" charset="0"/>
              </a:rPr>
              <a:t> duties</a:t>
            </a:r>
          </a:p>
          <a:p>
            <a:pPr marL="0" indent="0">
              <a:buNone/>
            </a:pPr>
            <a:r>
              <a:rPr lang="en-US" dirty="0">
                <a:latin typeface="Times New Roman" panose="02020603050405020304" pitchFamily="18" charset="0"/>
                <a:cs typeface="Times New Roman" panose="02020603050405020304" pitchFamily="18" charset="0"/>
              </a:rPr>
              <a:t>It refers to custom duties levied as a fixed % on the value of imported commodities. For example india may impose 10% </a:t>
            </a:r>
            <a:r>
              <a:rPr lang="en-US" dirty="0" err="1">
                <a:latin typeface="Times New Roman" panose="02020603050405020304" pitchFamily="18" charset="0"/>
                <a:cs typeface="Times New Roman" panose="02020603050405020304" pitchFamily="18" charset="0"/>
              </a:rPr>
              <a:t>advalorem</a:t>
            </a:r>
            <a:r>
              <a:rPr lang="en-US" dirty="0">
                <a:latin typeface="Times New Roman" panose="02020603050405020304" pitchFamily="18" charset="0"/>
                <a:cs typeface="Times New Roman" panose="02020603050405020304" pitchFamily="18" charset="0"/>
              </a:rPr>
              <a:t> duties on every electronic product which is imported.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467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52DC8-6657-062C-333E-983EB297996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F613242-59A3-E7F7-DA12-15544609AE6C}"/>
              </a:ext>
            </a:extLst>
          </p:cNvPr>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3. Compound tariff</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When tariff imposed is a combination of </a:t>
            </a:r>
            <a:r>
              <a:rPr lang="en-US" dirty="0" err="1">
                <a:latin typeface="Times New Roman" panose="02020603050405020304" pitchFamily="18" charset="0"/>
                <a:cs typeface="Times New Roman" panose="02020603050405020304" pitchFamily="18" charset="0"/>
              </a:rPr>
              <a:t>advalorem</a:t>
            </a:r>
            <a:r>
              <a:rPr lang="en-US" dirty="0">
                <a:latin typeface="Times New Roman" panose="02020603050405020304" pitchFamily="18" charset="0"/>
                <a:cs typeface="Times New Roman" panose="02020603050405020304" pitchFamily="18" charset="0"/>
              </a:rPr>
              <a:t> and specific duties, it is referred to as compound duties.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4. Sliding scale tariffs</a:t>
            </a:r>
          </a:p>
          <a:p>
            <a:pPr marL="0" indent="0">
              <a:buNone/>
            </a:pPr>
            <a:r>
              <a:rPr lang="en-US" dirty="0">
                <a:latin typeface="Times New Roman" panose="02020603050405020304" pitchFamily="18" charset="0"/>
                <a:cs typeface="Times New Roman" panose="02020603050405020304" pitchFamily="18" charset="0"/>
              </a:rPr>
              <a:t>These tariffs are imposed based on or with reference to the prices of imported products. The duties imposed tend to vary with the prices of the product imported. Ex. Govt may use </a:t>
            </a:r>
            <a:r>
              <a:rPr lang="en-US" dirty="0" err="1">
                <a:latin typeface="Times New Roman" panose="02020603050405020304" pitchFamily="18" charset="0"/>
                <a:cs typeface="Times New Roman" panose="02020603050405020304" pitchFamily="18" charset="0"/>
              </a:rPr>
              <a:t>advalorem</a:t>
            </a:r>
            <a:r>
              <a:rPr lang="en-US" dirty="0">
                <a:latin typeface="Times New Roman" panose="02020603050405020304" pitchFamily="18" charset="0"/>
                <a:cs typeface="Times New Roman" panose="02020603050405020304" pitchFamily="18" charset="0"/>
              </a:rPr>
              <a:t> duties for lower price products and specific duty for high priced imported products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618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D7248-8197-1BB1-227B-C4532EA7225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B74E91A-D292-CC87-37B6-51900585DEBB}"/>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c. The third classification of tariff is based on origin of imported products. It basically depends on the political relationship between trading nations.</a:t>
            </a:r>
          </a:p>
          <a:p>
            <a:pPr marL="0" indent="0">
              <a:buNone/>
            </a:pPr>
            <a:endParaRPr lang="en-US" dirty="0">
              <a:latin typeface="Times New Roman" panose="02020603050405020304" pitchFamily="18" charset="0"/>
              <a:cs typeface="Times New Roman" panose="02020603050405020304" pitchFamily="18" charset="0"/>
            </a:endParaRPr>
          </a:p>
          <a:p>
            <a:pPr marL="514350" indent="-514350">
              <a:buAutoNum type="arabicPeriod"/>
            </a:pPr>
            <a:r>
              <a:rPr lang="en-US" dirty="0">
                <a:latin typeface="Times New Roman" panose="02020603050405020304" pitchFamily="18" charset="0"/>
                <a:cs typeface="Times New Roman" panose="02020603050405020304" pitchFamily="18" charset="0"/>
              </a:rPr>
              <a:t>Single column tariff</a:t>
            </a:r>
          </a:p>
          <a:p>
            <a:pPr marL="514350" indent="-514350">
              <a:buAutoNum type="arabicPeriod"/>
            </a:pPr>
            <a:r>
              <a:rPr lang="en-US" dirty="0">
                <a:latin typeface="Times New Roman" panose="02020603050405020304" pitchFamily="18" charset="0"/>
                <a:cs typeface="Times New Roman" panose="02020603050405020304" pitchFamily="18" charset="0"/>
              </a:rPr>
              <a:t>Double column tariff</a:t>
            </a:r>
          </a:p>
          <a:p>
            <a:pPr marL="514350" indent="-514350">
              <a:buAutoNum type="arabicPeriod"/>
            </a:pPr>
            <a:r>
              <a:rPr lang="en-US" dirty="0">
                <a:latin typeface="Times New Roman" panose="02020603050405020304" pitchFamily="18" charset="0"/>
                <a:cs typeface="Times New Roman" panose="02020603050405020304" pitchFamily="18" charset="0"/>
              </a:rPr>
              <a:t>Triple column tariff</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8876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A887E-0429-836F-BCB9-E29D4BF14FB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4AF2078-3F24-73A3-B3D4-95F4A3F0CB42}"/>
              </a:ext>
            </a:extLst>
          </p:cNvPr>
          <p:cNvSpPr>
            <a:spLocks noGrp="1"/>
          </p:cNvSpPr>
          <p:nvPr>
            <p:ph idx="1"/>
          </p:nvPr>
        </p:nvSpPr>
        <p:spPr/>
        <p:txBody>
          <a:bodyPr/>
          <a:lstStyle/>
          <a:p>
            <a:pPr marL="514350" indent="-514350">
              <a:buAutoNum type="arabicPeriod"/>
            </a:pPr>
            <a:r>
              <a:rPr lang="en-US" dirty="0">
                <a:latin typeface="Times New Roman" panose="02020603050405020304" pitchFamily="18" charset="0"/>
                <a:cs typeface="Times New Roman" panose="02020603050405020304" pitchFamily="18" charset="0"/>
              </a:rPr>
              <a:t>Single column tariff</a:t>
            </a:r>
          </a:p>
          <a:p>
            <a:pPr marL="0" indent="0">
              <a:buNone/>
            </a:pPr>
            <a:r>
              <a:rPr lang="en-US" dirty="0">
                <a:latin typeface="Times New Roman" panose="02020603050405020304" pitchFamily="18" charset="0"/>
                <a:cs typeface="Times New Roman" panose="02020603050405020304" pitchFamily="18" charset="0"/>
              </a:rPr>
              <a:t> a uniform rate of duty is imposed respective of origin of imports. Also known as </a:t>
            </a:r>
            <a:r>
              <a:rPr lang="en-US" dirty="0" err="1">
                <a:latin typeface="Times New Roman" panose="02020603050405020304" pitchFamily="18" charset="0"/>
                <a:cs typeface="Times New Roman" panose="02020603050405020304" pitchFamily="18" charset="0"/>
              </a:rPr>
              <a:t>uni</a:t>
            </a:r>
            <a:r>
              <a:rPr lang="en-US" dirty="0">
                <a:latin typeface="Times New Roman" panose="02020603050405020304" pitchFamily="18" charset="0"/>
                <a:cs typeface="Times New Roman" panose="02020603050405020304" pitchFamily="18" charset="0"/>
              </a:rPr>
              <a:t>-linear tariff system. Discrimination is not done between countries.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2. Double column tariff</a:t>
            </a:r>
          </a:p>
          <a:p>
            <a:pPr marL="0" indent="0">
              <a:buNone/>
            </a:pPr>
            <a:r>
              <a:rPr lang="en-US" dirty="0">
                <a:latin typeface="Times New Roman" panose="02020603050405020304" pitchFamily="18" charset="0"/>
                <a:cs typeface="Times New Roman" panose="02020603050405020304" pitchFamily="18" charset="0"/>
              </a:rPr>
              <a:t>Two rates of duties are imposed on some or all commodities. Based on relationships between two nations.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978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48B52-45C9-59D7-CC28-77BF658FCEA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6E2BC78-E68E-CEA1-5DC7-D4023946FE20}"/>
              </a:ext>
            </a:extLst>
          </p:cNvPr>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It further classified into</a:t>
            </a:r>
          </a:p>
          <a:p>
            <a:pPr marL="514350" indent="-514350">
              <a:buAutoNum type="arabicPeriod"/>
            </a:pPr>
            <a:r>
              <a:rPr lang="en-US" dirty="0">
                <a:latin typeface="Times New Roman" panose="02020603050405020304" pitchFamily="18" charset="0"/>
                <a:cs typeface="Times New Roman" panose="02020603050405020304" pitchFamily="18" charset="0"/>
              </a:rPr>
              <a:t>General and conventional tariffs</a:t>
            </a:r>
          </a:p>
          <a:p>
            <a:pPr marL="514350" indent="-514350">
              <a:buAutoNum type="arabicPeriod"/>
            </a:pPr>
            <a:r>
              <a:rPr lang="en-US" dirty="0">
                <a:latin typeface="Times New Roman" panose="02020603050405020304" pitchFamily="18" charset="0"/>
                <a:cs typeface="Times New Roman" panose="02020603050405020304" pitchFamily="18" charset="0"/>
              </a:rPr>
              <a:t>Maximum and minimum tariffs</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General tariffs are fixed by legislature at the very start. Ex. A country may impose lower duties to the imports coming from poor nations and higher duties for developed nations.</a:t>
            </a:r>
          </a:p>
          <a:p>
            <a:pPr marL="0" indent="0">
              <a:buNone/>
            </a:pPr>
            <a:r>
              <a:rPr lang="en-US" dirty="0">
                <a:latin typeface="Times New Roman" panose="02020603050405020304" pitchFamily="18" charset="0"/>
                <a:cs typeface="Times New Roman" panose="02020603050405020304" pitchFamily="18" charset="0"/>
              </a:rPr>
              <a:t>Conventional tariffs are the result of tariff rates adopted as a result of commercial treaties signed between two or more nations.</a:t>
            </a:r>
          </a:p>
          <a:p>
            <a:pPr marL="0" indent="0">
              <a:buNone/>
            </a:pPr>
            <a:r>
              <a:rPr lang="en-US" dirty="0">
                <a:latin typeface="Times New Roman" panose="02020603050405020304" pitchFamily="18" charset="0"/>
                <a:cs typeface="Times New Roman" panose="02020603050405020304" pitchFamily="18" charset="0"/>
              </a:rPr>
              <a:t>Minimum tariffs duties are applied to those countries that are given concession due to a treaty signed or trade agreement between nations.</a:t>
            </a:r>
          </a:p>
          <a:p>
            <a:pPr marL="0" indent="0">
              <a:buNone/>
            </a:pPr>
            <a:r>
              <a:rPr lang="en-US" dirty="0">
                <a:latin typeface="Times New Roman" panose="02020603050405020304" pitchFamily="18" charset="0"/>
                <a:cs typeface="Times New Roman" panose="02020603050405020304" pitchFamily="18" charset="0"/>
              </a:rPr>
              <a:t>Ex. NAFTA, EU and BRICKS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4911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D91F8-4F6F-A28D-373B-9C74AA57D1E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580B19-0FE7-9764-333D-629A25F9B832}"/>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3. Triple column tariff</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It consists of three different types of tariff rates. </a:t>
            </a:r>
          </a:p>
          <a:p>
            <a:pPr marL="0" indent="0">
              <a:buNone/>
            </a:pPr>
            <a:r>
              <a:rPr lang="en-US" dirty="0">
                <a:latin typeface="Times New Roman" panose="02020603050405020304" pitchFamily="18" charset="0"/>
                <a:cs typeface="Times New Roman" panose="02020603050405020304" pitchFamily="18" charset="0"/>
              </a:rPr>
              <a:t>The general and intermediate are similar to maximum and minimum rate as levied under double column tariff and preferential rates in case of trade between the mother country and its colonies. </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For example india is likely to give such preferential treatment to Russia.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1477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586A8-A9BE-4324-44E7-75388B5C876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75500B-E0A5-CC4B-60F0-FF06678D6B61}"/>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D. The fourth classification is based on the purpose for which the tariffs are imposed. It basically aims at the objective to be achieved by the imposing nation</a:t>
            </a:r>
          </a:p>
          <a:p>
            <a:pPr marL="0" indent="0">
              <a:buNone/>
            </a:pPr>
            <a:endParaRPr lang="en-US" dirty="0">
              <a:latin typeface="Times New Roman" panose="02020603050405020304" pitchFamily="18" charset="0"/>
              <a:cs typeface="Times New Roman" panose="02020603050405020304" pitchFamily="18" charset="0"/>
            </a:endParaRPr>
          </a:p>
          <a:p>
            <a:pPr marL="514350" indent="-514350">
              <a:buAutoNum type="arabicPeriod"/>
            </a:pPr>
            <a:r>
              <a:rPr lang="en-US" dirty="0">
                <a:latin typeface="Times New Roman" panose="02020603050405020304" pitchFamily="18" charset="0"/>
                <a:cs typeface="Times New Roman" panose="02020603050405020304" pitchFamily="18" charset="0"/>
              </a:rPr>
              <a:t>Revenue tariffs</a:t>
            </a:r>
          </a:p>
          <a:p>
            <a:pPr marL="514350" indent="-514350">
              <a:buAutoNum type="arabicPeriod"/>
            </a:pPr>
            <a:r>
              <a:rPr lang="en-US" dirty="0">
                <a:latin typeface="Times New Roman" panose="02020603050405020304" pitchFamily="18" charset="0"/>
                <a:cs typeface="Times New Roman" panose="02020603050405020304" pitchFamily="18" charset="0"/>
              </a:rPr>
              <a:t>Protective tariffs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068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72B28-A5DB-1CF2-A995-1FE689AC0EB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EAA57EF-1AE5-E9E3-A91F-4DCC5AEE0788}"/>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The different methods through which foreign trade is restricted are Tariffs or custom duties, Quotas, Exchange control, voluntary export restraints, subsidies to domestic industries, etc.</a:t>
            </a:r>
          </a:p>
        </p:txBody>
      </p:sp>
    </p:spTree>
    <p:extLst>
      <p:ext uri="{BB962C8B-B14F-4D97-AF65-F5344CB8AC3E}">
        <p14:creationId xmlns:p14="http://schemas.microsoft.com/office/powerpoint/2010/main" val="1830049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6C4D4-E3DF-AA4C-2301-9DF8D5EE1DFD}"/>
              </a:ext>
            </a:extLst>
          </p:cNvPr>
          <p:cNvSpPr>
            <a:spLocks noGrp="1"/>
          </p:cNvSpPr>
          <p:nvPr>
            <p:ph type="title"/>
          </p:nvPr>
        </p:nvSpPr>
        <p:spPr/>
        <p:txBody>
          <a:bodyPr/>
          <a:lstStyle/>
          <a:p>
            <a:r>
              <a:rPr lang="en-US" b="1" dirty="0"/>
              <a:t>2. Import quotas</a:t>
            </a:r>
            <a:endParaRPr lang="en-IN" b="1" dirty="0"/>
          </a:p>
        </p:txBody>
      </p:sp>
      <p:sp>
        <p:nvSpPr>
          <p:cNvPr id="3" name="Content Placeholder 2">
            <a:extLst>
              <a:ext uri="{FF2B5EF4-FFF2-40B4-BE49-F238E27FC236}">
                <a16:creationId xmlns:a16="http://schemas.microsoft.com/office/drawing/2014/main" id="{C7F4C435-FA10-5389-4CB9-DD2D277FA3D9}"/>
              </a:ext>
            </a:extLst>
          </p:cNvPr>
          <p:cNvSpPr>
            <a:spLocks noGrp="1"/>
          </p:cNvSpPr>
          <p:nvPr>
            <p:ph idx="1"/>
          </p:nvPr>
        </p:nvSpPr>
        <p:spPr/>
        <p:txBody>
          <a:bodyPr>
            <a:normAutofit lnSpcReduction="10000"/>
          </a:bodyPr>
          <a:lstStyle/>
          <a:p>
            <a:r>
              <a:rPr lang="en-IN" dirty="0">
                <a:latin typeface="Times New Roman" panose="02020603050405020304" pitchFamily="18" charset="0"/>
                <a:cs typeface="Times New Roman" panose="02020603050405020304" pitchFamily="18" charset="0"/>
              </a:rPr>
              <a:t>Import quotas are an old form of trade restrictive protectionist devices and were existence since the mercantilist era.</a:t>
            </a:r>
          </a:p>
          <a:p>
            <a:endParaRPr lang="en-IN" dirty="0">
              <a:latin typeface="Times New Roman" panose="02020603050405020304" pitchFamily="18" charset="0"/>
              <a:cs typeface="Times New Roman" panose="02020603050405020304" pitchFamily="18" charset="0"/>
            </a:endParaRPr>
          </a:p>
          <a:p>
            <a:r>
              <a:rPr lang="en-IN" dirty="0">
                <a:latin typeface="Times New Roman" panose="02020603050405020304" pitchFamily="18" charset="0"/>
                <a:cs typeface="Times New Roman" panose="02020603050405020304" pitchFamily="18" charset="0"/>
              </a:rPr>
              <a:t>With the help of import quotas the govt sets an upper limit on the quantity or value of commodities that has been permitted to be imported in the country during a given period of time.</a:t>
            </a:r>
          </a:p>
          <a:p>
            <a:r>
              <a:rPr lang="en-IN" dirty="0">
                <a:latin typeface="Times New Roman" panose="02020603050405020304" pitchFamily="18" charset="0"/>
                <a:cs typeface="Times New Roman" panose="02020603050405020304" pitchFamily="18" charset="0"/>
              </a:rPr>
              <a:t>Import quotas classified into two: direct or indirect quotas</a:t>
            </a:r>
          </a:p>
          <a:p>
            <a:r>
              <a:rPr lang="en-IN" dirty="0">
                <a:latin typeface="Times New Roman" panose="02020603050405020304" pitchFamily="18" charset="0"/>
                <a:cs typeface="Times New Roman" panose="02020603050405020304" pitchFamily="18" charset="0"/>
              </a:rPr>
              <a:t>If import quotas set </a:t>
            </a:r>
            <a:r>
              <a:rPr lang="en-IN" dirty="0" err="1">
                <a:latin typeface="Times New Roman" panose="02020603050405020304" pitchFamily="18" charset="0"/>
                <a:cs typeface="Times New Roman" panose="02020603050405020304" pitchFamily="18" charset="0"/>
              </a:rPr>
              <a:t>quantitive</a:t>
            </a:r>
            <a:r>
              <a:rPr lang="en-IN" dirty="0">
                <a:latin typeface="Times New Roman" panose="02020603050405020304" pitchFamily="18" charset="0"/>
                <a:cs typeface="Times New Roman" panose="02020603050405020304" pitchFamily="18" charset="0"/>
              </a:rPr>
              <a:t> limits on physical quantities of imports known as direct quotas.</a:t>
            </a:r>
          </a:p>
          <a:p>
            <a:r>
              <a:rPr lang="en-IN" dirty="0">
                <a:latin typeface="Times New Roman" panose="02020603050405020304" pitchFamily="18" charset="0"/>
                <a:cs typeface="Times New Roman" panose="02020603050405020304" pitchFamily="18" charset="0"/>
              </a:rPr>
              <a:t>If it set in terms in monetary value, it is known as indirect quotas.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731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AE3BE-43EA-BEA7-62B6-B2FEA6A3732E}"/>
              </a:ext>
            </a:extLst>
          </p:cNvPr>
          <p:cNvSpPr>
            <a:spLocks noGrp="1"/>
          </p:cNvSpPr>
          <p:nvPr>
            <p:ph type="title"/>
          </p:nvPr>
        </p:nvSpPr>
        <p:spPr/>
        <p:txBody>
          <a:bodyPr/>
          <a:lstStyle/>
          <a:p>
            <a:r>
              <a:rPr lang="en-IN" b="1" dirty="0"/>
              <a:t>3. Exchange control</a:t>
            </a:r>
          </a:p>
        </p:txBody>
      </p:sp>
      <p:sp>
        <p:nvSpPr>
          <p:cNvPr id="3" name="Content Placeholder 2">
            <a:extLst>
              <a:ext uri="{FF2B5EF4-FFF2-40B4-BE49-F238E27FC236}">
                <a16:creationId xmlns:a16="http://schemas.microsoft.com/office/drawing/2014/main" id="{43C323DF-7EA8-D3C4-8EDF-2C78E470FC4B}"/>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Very important device used to regulate foreign trade.</a:t>
            </a:r>
          </a:p>
          <a:p>
            <a:r>
              <a:rPr lang="en-IN" dirty="0">
                <a:latin typeface="Times New Roman" panose="02020603050405020304" pitchFamily="18" charset="0"/>
                <a:cs typeface="Times New Roman" panose="02020603050405020304" pitchFamily="18" charset="0"/>
              </a:rPr>
              <a:t>Exchange control helps to regulate international receipts and payments.</a:t>
            </a:r>
          </a:p>
          <a:p>
            <a:r>
              <a:rPr lang="en-IN" dirty="0">
                <a:latin typeface="Times New Roman" panose="02020603050405020304" pitchFamily="18" charset="0"/>
                <a:cs typeface="Times New Roman" panose="02020603050405020304" pitchFamily="18" charset="0"/>
              </a:rPr>
              <a:t>The govt restricts foreign trade with the help of direct and indirect methods of exchange control, such as priority based sanctions, multiple exchange rate system, quantitative restrictions and so on.</a:t>
            </a:r>
          </a:p>
          <a:p>
            <a:r>
              <a:rPr lang="en-IN" dirty="0">
                <a:latin typeface="Times New Roman" panose="02020603050405020304" pitchFamily="18" charset="0"/>
                <a:cs typeface="Times New Roman" panose="02020603050405020304" pitchFamily="18" charset="0"/>
              </a:rPr>
              <a:t>Exchange control is the regulation and restriction on the flow of foreign currencies by the govt.</a:t>
            </a:r>
          </a:p>
        </p:txBody>
      </p:sp>
    </p:spTree>
    <p:extLst>
      <p:ext uri="{BB962C8B-B14F-4D97-AF65-F5344CB8AC3E}">
        <p14:creationId xmlns:p14="http://schemas.microsoft.com/office/powerpoint/2010/main" val="821006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14079-2C63-033F-0DFF-5BF3ED5F6545}"/>
              </a:ext>
            </a:extLst>
          </p:cNvPr>
          <p:cNvSpPr>
            <a:spLocks noGrp="1"/>
          </p:cNvSpPr>
          <p:nvPr>
            <p:ph type="title"/>
          </p:nvPr>
        </p:nvSpPr>
        <p:spPr/>
        <p:txBody>
          <a:bodyPr/>
          <a:lstStyle/>
          <a:p>
            <a:r>
              <a:rPr lang="en-IN" b="1" dirty="0"/>
              <a:t>4. Countervailing and antidumping duties</a:t>
            </a:r>
          </a:p>
        </p:txBody>
      </p:sp>
      <p:sp>
        <p:nvSpPr>
          <p:cNvPr id="3" name="Content Placeholder 2">
            <a:extLst>
              <a:ext uri="{FF2B5EF4-FFF2-40B4-BE49-F238E27FC236}">
                <a16:creationId xmlns:a16="http://schemas.microsoft.com/office/drawing/2014/main" id="{17997997-F8CB-C544-9729-7DABDAE78528}"/>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Countervailing duties are imposed on certain imports when they are being subsidized by the foreign govt. our imports are exports of a foreign nation.</a:t>
            </a:r>
          </a:p>
          <a:p>
            <a:r>
              <a:rPr lang="en-IN" dirty="0">
                <a:latin typeface="Times New Roman" panose="02020603050405020304" pitchFamily="18" charset="0"/>
                <a:cs typeface="Times New Roman" panose="02020603050405020304" pitchFamily="18" charset="0"/>
              </a:rPr>
              <a:t>As govt of our nation subsidizes export to make the price competitive in the international mkt so also the foreign govt do so.</a:t>
            </a:r>
          </a:p>
          <a:p>
            <a:r>
              <a:rPr lang="en-IN" dirty="0">
                <a:latin typeface="Times New Roman" panose="02020603050405020304" pitchFamily="18" charset="0"/>
                <a:cs typeface="Times New Roman" panose="02020603050405020304" pitchFamily="18" charset="0"/>
              </a:rPr>
              <a:t>Thus, export subsidies by a foreign govt are likely to lower the prices of imported products.</a:t>
            </a:r>
          </a:p>
          <a:p>
            <a:r>
              <a:rPr lang="en-IN" dirty="0">
                <a:latin typeface="Times New Roman" panose="02020603050405020304" pitchFamily="18" charset="0"/>
                <a:cs typeface="Times New Roman" panose="02020603050405020304" pitchFamily="18" charset="0"/>
              </a:rPr>
              <a:t>Under such circumstances countervailing duties are important to protect domestic producers.</a:t>
            </a:r>
          </a:p>
        </p:txBody>
      </p:sp>
    </p:spTree>
    <p:extLst>
      <p:ext uri="{BB962C8B-B14F-4D97-AF65-F5344CB8AC3E}">
        <p14:creationId xmlns:p14="http://schemas.microsoft.com/office/powerpoint/2010/main" val="2911673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A75C-C6A0-17C9-27D3-BE260648CE6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C2BA69F-75E2-DA21-33B3-E9A10AB50FCA}"/>
              </a:ext>
            </a:extLst>
          </p:cNvPr>
          <p:cNvSpPr>
            <a:spLocks noGrp="1"/>
          </p:cNvSpPr>
          <p:nvPr>
            <p:ph idx="1"/>
          </p:nvPr>
        </p:nvSpPr>
        <p:spPr/>
        <p:txBody>
          <a:bodyPr/>
          <a:lstStyle/>
          <a:p>
            <a:r>
              <a:rPr lang="en-IN" dirty="0"/>
              <a:t>Antidumping duties</a:t>
            </a:r>
          </a:p>
          <a:p>
            <a:endParaRPr lang="en-IN" dirty="0"/>
          </a:p>
        </p:txBody>
      </p:sp>
    </p:spTree>
    <p:extLst>
      <p:ext uri="{BB962C8B-B14F-4D97-AF65-F5344CB8AC3E}">
        <p14:creationId xmlns:p14="http://schemas.microsoft.com/office/powerpoint/2010/main" val="1360364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9EAD-95BF-78EF-DF94-7EB8747559D3}"/>
              </a:ext>
            </a:extLst>
          </p:cNvPr>
          <p:cNvSpPr>
            <a:spLocks noGrp="1"/>
          </p:cNvSpPr>
          <p:nvPr>
            <p:ph type="title"/>
          </p:nvPr>
        </p:nvSpPr>
        <p:spPr/>
        <p:txBody>
          <a:bodyPr/>
          <a:lstStyle/>
          <a:p>
            <a:r>
              <a:rPr lang="en-IN" b="1" dirty="0"/>
              <a:t>5. Voluntary export restraints</a:t>
            </a:r>
          </a:p>
        </p:txBody>
      </p:sp>
      <p:sp>
        <p:nvSpPr>
          <p:cNvPr id="3" name="Content Placeholder 2">
            <a:extLst>
              <a:ext uri="{FF2B5EF4-FFF2-40B4-BE49-F238E27FC236}">
                <a16:creationId xmlns:a16="http://schemas.microsoft.com/office/drawing/2014/main" id="{08D01868-1DCE-71CC-9713-C01BB43020D0}"/>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It refers to voluntary restraints on or reduction of exports by the exporting nation itself.</a:t>
            </a:r>
          </a:p>
          <a:p>
            <a:r>
              <a:rPr lang="en-IN" dirty="0">
                <a:latin typeface="Times New Roman" panose="02020603050405020304" pitchFamily="18" charset="0"/>
                <a:cs typeface="Times New Roman" panose="02020603050405020304" pitchFamily="18" charset="0"/>
              </a:rPr>
              <a:t>Based on request also such decision comes</a:t>
            </a:r>
          </a:p>
          <a:p>
            <a:r>
              <a:rPr lang="en-IN" dirty="0">
                <a:latin typeface="Times New Roman" panose="02020603050405020304" pitchFamily="18" charset="0"/>
                <a:cs typeface="Times New Roman" panose="02020603050405020304" pitchFamily="18" charset="0"/>
              </a:rPr>
              <a:t>Ex, Japanese automobile industry had such restraints in 1981 as a result of a request from USA govt.</a:t>
            </a:r>
          </a:p>
        </p:txBody>
      </p:sp>
    </p:spTree>
    <p:extLst>
      <p:ext uri="{BB962C8B-B14F-4D97-AF65-F5344CB8AC3E}">
        <p14:creationId xmlns:p14="http://schemas.microsoft.com/office/powerpoint/2010/main" val="1875013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DE7A-F27F-87FD-0754-E7F215786EE2}"/>
              </a:ext>
            </a:extLst>
          </p:cNvPr>
          <p:cNvSpPr>
            <a:spLocks noGrp="1"/>
          </p:cNvSpPr>
          <p:nvPr>
            <p:ph type="title"/>
          </p:nvPr>
        </p:nvSpPr>
        <p:spPr/>
        <p:txBody>
          <a:bodyPr/>
          <a:lstStyle/>
          <a:p>
            <a:r>
              <a:rPr lang="en-IN" b="1" dirty="0"/>
              <a:t>6. subsidies</a:t>
            </a:r>
          </a:p>
        </p:txBody>
      </p:sp>
      <p:sp>
        <p:nvSpPr>
          <p:cNvPr id="3" name="Content Placeholder 2">
            <a:extLst>
              <a:ext uri="{FF2B5EF4-FFF2-40B4-BE49-F238E27FC236}">
                <a16:creationId xmlns:a16="http://schemas.microsoft.com/office/drawing/2014/main" id="{092E5443-B9B2-6C36-8811-0A8741021C46}"/>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Subsidies may be in the form of cash grants, loans and advances at a low rate of interest or longer repayment period, tax holiday or exemption, equity participation by the govt and so on.</a:t>
            </a:r>
          </a:p>
        </p:txBody>
      </p:sp>
    </p:spTree>
    <p:extLst>
      <p:ext uri="{BB962C8B-B14F-4D97-AF65-F5344CB8AC3E}">
        <p14:creationId xmlns:p14="http://schemas.microsoft.com/office/powerpoint/2010/main" val="1700465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0134C-DF51-77B4-08EA-81898C1C30E5}"/>
              </a:ext>
            </a:extLst>
          </p:cNvPr>
          <p:cNvSpPr>
            <a:spLocks noGrp="1"/>
          </p:cNvSpPr>
          <p:nvPr>
            <p:ph type="title"/>
          </p:nvPr>
        </p:nvSpPr>
        <p:spPr/>
        <p:txBody>
          <a:bodyPr/>
          <a:lstStyle/>
          <a:p>
            <a:r>
              <a:rPr lang="en-IN" b="1" dirty="0"/>
              <a:t>7. Local content requirement</a:t>
            </a:r>
          </a:p>
        </p:txBody>
      </p:sp>
      <p:sp>
        <p:nvSpPr>
          <p:cNvPr id="3" name="Content Placeholder 2">
            <a:extLst>
              <a:ext uri="{FF2B5EF4-FFF2-40B4-BE49-F238E27FC236}">
                <a16:creationId xmlns:a16="http://schemas.microsoft.com/office/drawing/2014/main" id="{D3E2296E-6EAB-5F4A-BD96-9090BD4C0DC5}"/>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This is with respect to export and imports</a:t>
            </a:r>
          </a:p>
          <a:p>
            <a:r>
              <a:rPr lang="en-IN" dirty="0">
                <a:latin typeface="Times New Roman" panose="02020603050405020304" pitchFamily="18" charset="0"/>
                <a:cs typeface="Times New Roman" panose="02020603050405020304" pitchFamily="18" charset="0"/>
              </a:rPr>
              <a:t>Many a times export companies use imported raw material to produce and export.</a:t>
            </a:r>
          </a:p>
          <a:p>
            <a:r>
              <a:rPr lang="en-IN" dirty="0">
                <a:latin typeface="Times New Roman" panose="02020603050405020304" pitchFamily="18" charset="0"/>
                <a:cs typeface="Times New Roman" panose="02020603050405020304" pitchFamily="18" charset="0"/>
              </a:rPr>
              <a:t>This reduces net value of exports</a:t>
            </a:r>
          </a:p>
          <a:p>
            <a:r>
              <a:rPr lang="en-IN" dirty="0">
                <a:latin typeface="Times New Roman" panose="02020603050405020304" pitchFamily="18" charset="0"/>
                <a:cs typeface="Times New Roman" panose="02020603050405020304" pitchFamily="18" charset="0"/>
              </a:rPr>
              <a:t>To increase a value of exports, govt should stress on use of local raw material in production of exported oriented products.</a:t>
            </a:r>
          </a:p>
          <a:p>
            <a:r>
              <a:rPr lang="en-IN" dirty="0">
                <a:latin typeface="Times New Roman" panose="02020603050405020304" pitchFamily="18" charset="0"/>
                <a:cs typeface="Times New Roman" panose="02020603050405020304" pitchFamily="18" charset="0"/>
              </a:rPr>
              <a:t>Other case govt stress on foreign supplier to use local content which was imported from our country.</a:t>
            </a:r>
          </a:p>
        </p:txBody>
      </p:sp>
    </p:spTree>
    <p:extLst>
      <p:ext uri="{BB962C8B-B14F-4D97-AF65-F5344CB8AC3E}">
        <p14:creationId xmlns:p14="http://schemas.microsoft.com/office/powerpoint/2010/main" val="224809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8D986-071E-2076-D834-61D94BE78036}"/>
              </a:ext>
            </a:extLst>
          </p:cNvPr>
          <p:cNvSpPr>
            <a:spLocks noGrp="1"/>
          </p:cNvSpPr>
          <p:nvPr>
            <p:ph type="title"/>
          </p:nvPr>
        </p:nvSpPr>
        <p:spPr/>
        <p:txBody>
          <a:bodyPr/>
          <a:lstStyle/>
          <a:p>
            <a:r>
              <a:rPr lang="en-IN" b="1" dirty="0"/>
              <a:t>7. Social clauses (labour and environmental standards)</a:t>
            </a:r>
          </a:p>
        </p:txBody>
      </p:sp>
      <p:sp>
        <p:nvSpPr>
          <p:cNvPr id="3" name="Content Placeholder 2">
            <a:extLst>
              <a:ext uri="{FF2B5EF4-FFF2-40B4-BE49-F238E27FC236}">
                <a16:creationId xmlns:a16="http://schemas.microsoft.com/office/drawing/2014/main" id="{8CE22C35-E795-DAE8-801E-C0E6964F12DE}"/>
              </a:ext>
            </a:extLst>
          </p:cNvPr>
          <p:cNvSpPr>
            <a:spLocks noGrp="1"/>
          </p:cNvSpPr>
          <p:nvPr>
            <p:ph idx="1"/>
          </p:nvPr>
        </p:nvSpPr>
        <p:spPr/>
        <p:txBody>
          <a:bodyPr/>
          <a:lstStyle/>
          <a:p>
            <a:r>
              <a:rPr lang="en-US" dirty="0"/>
              <a:t>Under the social clause, WTO intends to incorporate certain core </a:t>
            </a:r>
            <a:r>
              <a:rPr lang="en-US" dirty="0" err="1"/>
              <a:t>labour</a:t>
            </a:r>
            <a:r>
              <a:rPr lang="en-US" dirty="0"/>
              <a:t> standards to streamline the process of international trade.</a:t>
            </a:r>
          </a:p>
          <a:p>
            <a:r>
              <a:rPr lang="en-US" dirty="0"/>
              <a:t>It includes freedom of association which allows workers to join trade unions that are independent of govt and employer influence</a:t>
            </a:r>
            <a:endParaRPr lang="en-IN" dirty="0"/>
          </a:p>
        </p:txBody>
      </p:sp>
    </p:spTree>
    <p:extLst>
      <p:ext uri="{BB962C8B-B14F-4D97-AF65-F5344CB8AC3E}">
        <p14:creationId xmlns:p14="http://schemas.microsoft.com/office/powerpoint/2010/main" val="266229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F78C8-1A90-2AB3-4AD7-CC14DA6A5C4C}"/>
              </a:ext>
            </a:extLst>
          </p:cNvPr>
          <p:cNvSpPr>
            <a:spLocks noGrp="1"/>
          </p:cNvSpPr>
          <p:nvPr>
            <p:ph type="title"/>
          </p:nvPr>
        </p:nvSpPr>
        <p:spPr/>
        <p:txBody>
          <a:bodyPr/>
          <a:lstStyle/>
          <a:p>
            <a:r>
              <a:rPr lang="en-IN" dirty="0">
                <a:latin typeface="+mn-lt"/>
              </a:rPr>
              <a:t>8. Sanitary and </a:t>
            </a:r>
            <a:r>
              <a:rPr lang="en-IN" dirty="0" err="1">
                <a:latin typeface="+mn-lt"/>
              </a:rPr>
              <a:t>phyto</a:t>
            </a:r>
            <a:r>
              <a:rPr lang="en-IN" dirty="0">
                <a:latin typeface="+mn-lt"/>
              </a:rPr>
              <a:t>-sanitary measures</a:t>
            </a:r>
          </a:p>
        </p:txBody>
      </p:sp>
      <p:sp>
        <p:nvSpPr>
          <p:cNvPr id="3" name="Content Placeholder 2">
            <a:extLst>
              <a:ext uri="{FF2B5EF4-FFF2-40B4-BE49-F238E27FC236}">
                <a16:creationId xmlns:a16="http://schemas.microsoft.com/office/drawing/2014/main" id="{E29659EF-3EA2-9850-9CC3-CADAEFD0B935}"/>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The WTO agreement on application of sanitary and </a:t>
            </a:r>
            <a:r>
              <a:rPr lang="en-IN" dirty="0" err="1">
                <a:latin typeface="Times New Roman" panose="02020603050405020304" pitchFamily="18" charset="0"/>
                <a:cs typeface="Times New Roman" panose="02020603050405020304" pitchFamily="18" charset="0"/>
              </a:rPr>
              <a:t>phyto</a:t>
            </a:r>
            <a:r>
              <a:rPr lang="en-IN" dirty="0">
                <a:latin typeface="Times New Roman" panose="02020603050405020304" pitchFamily="18" charset="0"/>
                <a:cs typeface="Times New Roman" panose="02020603050405020304" pitchFamily="18" charset="0"/>
              </a:rPr>
              <a:t> sanitary measures is concerned with food safety, and animal and plant health organisation</a:t>
            </a:r>
          </a:p>
        </p:txBody>
      </p:sp>
    </p:spTree>
    <p:extLst>
      <p:ext uri="{BB962C8B-B14F-4D97-AF65-F5344CB8AC3E}">
        <p14:creationId xmlns:p14="http://schemas.microsoft.com/office/powerpoint/2010/main" val="22346611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7B925-E7F5-3D96-2B51-76778605FD97}"/>
              </a:ext>
            </a:extLst>
          </p:cNvPr>
          <p:cNvSpPr>
            <a:spLocks noGrp="1"/>
          </p:cNvSpPr>
          <p:nvPr>
            <p:ph type="title"/>
          </p:nvPr>
        </p:nvSpPr>
        <p:spPr/>
        <p:txBody>
          <a:bodyPr/>
          <a:lstStyle/>
          <a:p>
            <a:r>
              <a:rPr lang="en-IN" b="1" dirty="0"/>
              <a:t>9. Administered Protection</a:t>
            </a:r>
          </a:p>
        </p:txBody>
      </p:sp>
      <p:sp>
        <p:nvSpPr>
          <p:cNvPr id="3" name="Content Placeholder 2">
            <a:extLst>
              <a:ext uri="{FF2B5EF4-FFF2-40B4-BE49-F238E27FC236}">
                <a16:creationId xmlns:a16="http://schemas.microsoft.com/office/drawing/2014/main" id="{ABB19CE0-8BF6-A4A8-D627-D693586353E2}"/>
              </a:ext>
            </a:extLst>
          </p:cNvPr>
          <p:cNvSpPr>
            <a:spLocks noGrp="1"/>
          </p:cNvSpPr>
          <p:nvPr>
            <p:ph idx="1"/>
          </p:nvPr>
        </p:nvSpPr>
        <p:spPr/>
        <p:txBody>
          <a:bodyPr>
            <a:normAutofit fontScale="92500" lnSpcReduction="10000"/>
          </a:bodyPr>
          <a:lstStyle/>
          <a:p>
            <a:r>
              <a:rPr lang="en-US" dirty="0">
                <a:latin typeface="Times New Roman" panose="02020603050405020304" pitchFamily="18" charset="0"/>
                <a:cs typeface="Times New Roman" panose="02020603050405020304" pitchFamily="18" charset="0"/>
              </a:rPr>
              <a:t>This category of protective devices includes a wide range of bureaucratic govt action aimed at controlling int trade be it either import or export</a:t>
            </a:r>
          </a:p>
          <a:p>
            <a:endParaRPr lang="en-US" dirty="0">
              <a:latin typeface="Times New Roman" panose="02020603050405020304" pitchFamily="18" charset="0"/>
              <a:cs typeface="Times New Roman" panose="02020603050405020304" pitchFamily="18" charset="0"/>
            </a:endParaRPr>
          </a:p>
          <a:p>
            <a:pPr marL="514350" indent="-514350">
              <a:buAutoNum type="arabicPeriod"/>
            </a:pPr>
            <a:r>
              <a:rPr lang="en-US" dirty="0">
                <a:latin typeface="Times New Roman" panose="02020603050405020304" pitchFamily="18" charset="0"/>
                <a:cs typeface="Times New Roman" panose="02020603050405020304" pitchFamily="18" charset="0"/>
              </a:rPr>
              <a:t>Safeguards</a:t>
            </a:r>
          </a:p>
          <a:p>
            <a:pPr marL="514350" indent="-514350">
              <a:buAutoNum type="arabicPeriod"/>
            </a:pPr>
            <a:r>
              <a:rPr lang="en-US" dirty="0">
                <a:latin typeface="Times New Roman" panose="02020603050405020304" pitchFamily="18" charset="0"/>
                <a:cs typeface="Times New Roman" panose="02020603050405020304" pitchFamily="18" charset="0"/>
              </a:rPr>
              <a:t>Health and product standards</a:t>
            </a:r>
          </a:p>
          <a:p>
            <a:pPr marL="514350" indent="-514350">
              <a:buAutoNum type="arabicPeriod"/>
            </a:pPr>
            <a:r>
              <a:rPr lang="en-US" dirty="0">
                <a:latin typeface="Times New Roman" panose="02020603050405020304" pitchFamily="18" charset="0"/>
                <a:cs typeface="Times New Roman" panose="02020603050405020304" pitchFamily="18" charset="0"/>
              </a:rPr>
              <a:t>Customs procedure</a:t>
            </a:r>
          </a:p>
          <a:p>
            <a:pPr marL="514350" indent="-514350">
              <a:buAutoNum type="arabicPeriod"/>
            </a:pPr>
            <a:r>
              <a:rPr lang="en-US" dirty="0">
                <a:latin typeface="Times New Roman" panose="02020603050405020304" pitchFamily="18" charset="0"/>
                <a:cs typeface="Times New Roman" panose="02020603050405020304" pitchFamily="18" charset="0"/>
              </a:rPr>
              <a:t>Consular formalities</a:t>
            </a:r>
          </a:p>
          <a:p>
            <a:pPr marL="514350" indent="-514350">
              <a:buAutoNum type="arabicPeriod"/>
            </a:pPr>
            <a:r>
              <a:rPr lang="en-US" dirty="0">
                <a:latin typeface="Times New Roman" panose="02020603050405020304" pitchFamily="18" charset="0"/>
                <a:cs typeface="Times New Roman" panose="02020603050405020304" pitchFamily="18" charset="0"/>
              </a:rPr>
              <a:t>Licensing </a:t>
            </a:r>
          </a:p>
          <a:p>
            <a:pPr marL="514350" indent="-514350">
              <a:buAutoNum type="arabicPeriod"/>
            </a:pPr>
            <a:r>
              <a:rPr lang="en-US" dirty="0">
                <a:latin typeface="Times New Roman" panose="02020603050405020304" pitchFamily="18" charset="0"/>
                <a:cs typeface="Times New Roman" panose="02020603050405020304" pitchFamily="18" charset="0"/>
              </a:rPr>
              <a:t>Monetary control</a:t>
            </a:r>
          </a:p>
          <a:p>
            <a:pPr marL="514350" indent="-514350">
              <a:buAutoNum type="arabicPeriod"/>
            </a:pPr>
            <a:r>
              <a:rPr lang="en-US" dirty="0">
                <a:latin typeface="Times New Roman" panose="02020603050405020304" pitchFamily="18" charset="0"/>
                <a:cs typeface="Times New Roman" panose="02020603050405020304" pitchFamily="18" charset="0"/>
              </a:rPr>
              <a:t>Environmental protection laws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2891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E087-7CEB-5BBD-1DB1-7362F039DEEB}"/>
              </a:ext>
            </a:extLst>
          </p:cNvPr>
          <p:cNvSpPr>
            <a:spLocks noGrp="1"/>
          </p:cNvSpPr>
          <p:nvPr>
            <p:ph type="title"/>
          </p:nvPr>
        </p:nvSpPr>
        <p:spPr/>
        <p:txBody>
          <a:bodyPr/>
          <a:lstStyle/>
          <a:p>
            <a:r>
              <a:rPr lang="en-IN" b="1" dirty="0">
                <a:latin typeface="Times New Roman" panose="02020603050405020304" pitchFamily="18" charset="0"/>
                <a:cs typeface="Times New Roman" panose="02020603050405020304" pitchFamily="18" charset="0"/>
              </a:rPr>
              <a:t>Arguments in favour of Protectionism </a:t>
            </a:r>
          </a:p>
        </p:txBody>
      </p:sp>
      <p:sp>
        <p:nvSpPr>
          <p:cNvPr id="3" name="Content Placeholder 2">
            <a:extLst>
              <a:ext uri="{FF2B5EF4-FFF2-40B4-BE49-F238E27FC236}">
                <a16:creationId xmlns:a16="http://schemas.microsoft.com/office/drawing/2014/main" id="{D63CAA85-48D8-CAC6-DDE7-462BC4B60F4F}"/>
              </a:ext>
            </a:extLst>
          </p:cNvPr>
          <p:cNvSpPr>
            <a:spLocks noGrp="1"/>
          </p:cNvSpPr>
          <p:nvPr>
            <p:ph idx="1"/>
          </p:nvPr>
        </p:nvSpPr>
        <p:spPr/>
        <p:txBody>
          <a:bodyPr/>
          <a:lstStyle/>
          <a:p>
            <a:pPr marL="514350" indent="-514350">
              <a:buAutoNum type="arabicPeriod"/>
            </a:pPr>
            <a:r>
              <a:rPr lang="en-IN" dirty="0">
                <a:latin typeface="Times New Roman" panose="02020603050405020304" pitchFamily="18" charset="0"/>
                <a:cs typeface="Times New Roman" panose="02020603050405020304" pitchFamily="18" charset="0"/>
              </a:rPr>
              <a:t>Protects industries of strategic importance</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A country need to have well developed and well established key industries for rapid economic development.</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India had to adopt a protectionist policy for the purpose of building up a strong indigenous industrial base.</a:t>
            </a:r>
          </a:p>
        </p:txBody>
      </p:sp>
    </p:spTree>
    <p:extLst>
      <p:ext uri="{BB962C8B-B14F-4D97-AF65-F5344CB8AC3E}">
        <p14:creationId xmlns:p14="http://schemas.microsoft.com/office/powerpoint/2010/main" val="185734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FFD1D-4672-42B0-EB64-CBCB92963B9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A15618-57A6-9930-B61B-12FE22D534E6}"/>
              </a:ext>
            </a:extLst>
          </p:cNvPr>
          <p:cNvSpPr>
            <a:spLocks noGrp="1"/>
          </p:cNvSpPr>
          <p:nvPr>
            <p:ph idx="1"/>
          </p:nvPr>
        </p:nvSpPr>
        <p:spPr/>
        <p:txBody>
          <a:bodyPr>
            <a:normAutofit fontScale="92500" lnSpcReduction="10000"/>
          </a:bodyPr>
          <a:lstStyle/>
          <a:p>
            <a:pPr marL="0" indent="0">
              <a:buNone/>
            </a:pPr>
            <a:r>
              <a:rPr lang="en-IN" dirty="0">
                <a:latin typeface="Times New Roman" panose="02020603050405020304" pitchFamily="18" charset="0"/>
                <a:cs typeface="Times New Roman" panose="02020603050405020304" pitchFamily="18" charset="0"/>
              </a:rPr>
              <a:t>2. Protection against dumping by foreign competitors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What is not required or something which is a waste is ‘Dumped’.</a:t>
            </a:r>
          </a:p>
          <a:p>
            <a:pPr marL="0" indent="0">
              <a:buNone/>
            </a:pPr>
            <a:r>
              <a:rPr lang="en-IN" dirty="0">
                <a:latin typeface="Times New Roman" panose="02020603050405020304" pitchFamily="18" charset="0"/>
                <a:cs typeface="Times New Roman" panose="02020603050405020304" pitchFamily="18" charset="0"/>
              </a:rPr>
              <a:t>Rapid industrialization, technological progress- leads to mass scale of production of goods &amp; service cost effective.</a:t>
            </a:r>
          </a:p>
          <a:p>
            <a:pPr marL="0" indent="0">
              <a:buNone/>
            </a:pPr>
            <a:r>
              <a:rPr lang="en-IN" dirty="0">
                <a:latin typeface="Times New Roman" panose="02020603050405020304" pitchFamily="18" charset="0"/>
                <a:cs typeface="Times New Roman" panose="02020603050405020304" pitchFamily="18" charset="0"/>
              </a:rPr>
              <a:t>Leads to excess supply than that of demand</a:t>
            </a:r>
          </a:p>
          <a:p>
            <a:pPr marL="0" indent="0">
              <a:buNone/>
            </a:pPr>
            <a:r>
              <a:rPr lang="en-IN" dirty="0">
                <a:latin typeface="Times New Roman" panose="02020603050405020304" pitchFamily="18" charset="0"/>
                <a:cs typeface="Times New Roman" panose="02020603050405020304" pitchFamily="18" charset="0"/>
              </a:rPr>
              <a:t>This disposed at lower price in international mkt.</a:t>
            </a:r>
          </a:p>
          <a:p>
            <a:pPr marL="0" indent="0">
              <a:buNone/>
            </a:pPr>
            <a:r>
              <a:rPr lang="en-IN" dirty="0">
                <a:latin typeface="Times New Roman" panose="02020603050405020304" pitchFamily="18" charset="0"/>
                <a:cs typeface="Times New Roman" panose="02020603050405020304" pitchFamily="18" charset="0"/>
              </a:rPr>
              <a:t>Which is lower than domestic mkt.</a:t>
            </a:r>
          </a:p>
          <a:p>
            <a:pPr marL="0" indent="0">
              <a:buNone/>
            </a:pPr>
            <a:r>
              <a:rPr lang="en-IN" dirty="0">
                <a:latin typeface="Times New Roman" panose="02020603050405020304" pitchFamily="18" charset="0"/>
                <a:cs typeface="Times New Roman" panose="02020603050405020304" pitchFamily="18" charset="0"/>
              </a:rPr>
              <a:t>Act of selling products at lower prices in the foreign mkt as compared to domestic prices is known as dumping</a:t>
            </a:r>
          </a:p>
        </p:txBody>
      </p:sp>
    </p:spTree>
    <p:extLst>
      <p:ext uri="{BB962C8B-B14F-4D97-AF65-F5344CB8AC3E}">
        <p14:creationId xmlns:p14="http://schemas.microsoft.com/office/powerpoint/2010/main" val="40846591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76734-6859-98AF-9E2B-C929273EA4E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405D1E-423D-C37B-DE59-BF35E5E6F76E}"/>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Dumping may always not from excess production. Sometime it may a trade </a:t>
            </a:r>
            <a:r>
              <a:rPr lang="en-IN" dirty="0" err="1">
                <a:latin typeface="Times New Roman" panose="02020603050405020304" pitchFamily="18" charset="0"/>
                <a:cs typeface="Times New Roman" panose="02020603050405020304" pitchFamily="18" charset="0"/>
              </a:rPr>
              <a:t>stratergy</a:t>
            </a:r>
            <a:r>
              <a:rPr lang="en-IN" dirty="0">
                <a:latin typeface="Times New Roman" panose="02020603050405020304" pitchFamily="18" charset="0"/>
                <a:cs typeface="Times New Roman" panose="02020603050405020304" pitchFamily="18" charset="0"/>
              </a:rPr>
              <a:t> aims capturing market share of importing nation.</a:t>
            </a:r>
          </a:p>
          <a:p>
            <a:r>
              <a:rPr lang="en-IN" dirty="0">
                <a:latin typeface="Times New Roman" panose="02020603050405020304" pitchFamily="18" charset="0"/>
                <a:cs typeface="Times New Roman" panose="02020603050405020304" pitchFamily="18" charset="0"/>
              </a:rPr>
              <a:t>Policy aims at weakening the hold of domestic supplier in market.</a:t>
            </a:r>
          </a:p>
          <a:p>
            <a:r>
              <a:rPr lang="en-IN" dirty="0">
                <a:latin typeface="Times New Roman" panose="02020603050405020304" pitchFamily="18" charset="0"/>
                <a:cs typeface="Times New Roman" panose="02020603050405020304" pitchFamily="18" charset="0"/>
              </a:rPr>
              <a:t>Anti dumping duties are very important.</a:t>
            </a:r>
          </a:p>
          <a:p>
            <a:r>
              <a:rPr lang="en-IN" dirty="0">
                <a:latin typeface="Times New Roman" panose="02020603050405020304" pitchFamily="18" charset="0"/>
                <a:cs typeface="Times New Roman" panose="02020603050405020304" pitchFamily="18" charset="0"/>
              </a:rPr>
              <a:t>Which goods makes expensive than of domestic prices.</a:t>
            </a:r>
          </a:p>
        </p:txBody>
      </p:sp>
    </p:spTree>
    <p:extLst>
      <p:ext uri="{BB962C8B-B14F-4D97-AF65-F5344CB8AC3E}">
        <p14:creationId xmlns:p14="http://schemas.microsoft.com/office/powerpoint/2010/main" val="972033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838C-9CE7-B7FB-58CE-3551E6AACD4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EBDD0F7-FC8B-856E-FF77-542C1F439E85}"/>
              </a:ext>
            </a:extLst>
          </p:cNvPr>
          <p:cNvSpPr>
            <a:spLocks noGrp="1"/>
          </p:cNvSpPr>
          <p:nvPr>
            <p:ph idx="1"/>
          </p:nvPr>
        </p:nvSpPr>
        <p:spPr/>
        <p:txBody>
          <a:bodyPr/>
          <a:lstStyle/>
          <a:p>
            <a:pPr marL="0" indent="0">
              <a:buNone/>
            </a:pPr>
            <a:r>
              <a:rPr lang="en-IN" dirty="0">
                <a:latin typeface="Times New Roman" panose="02020603050405020304" pitchFamily="18" charset="0"/>
                <a:cs typeface="Times New Roman" panose="02020603050405020304" pitchFamily="18" charset="0"/>
              </a:rPr>
              <a:t>3. Conservation of natural resources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Every nation has a responsibility towards its future generations.</a:t>
            </a:r>
          </a:p>
          <a:p>
            <a:pPr marL="0" indent="0">
              <a:buNone/>
            </a:pPr>
            <a:r>
              <a:rPr lang="en-IN" dirty="0">
                <a:latin typeface="Times New Roman" panose="02020603050405020304" pitchFamily="18" charset="0"/>
                <a:cs typeface="Times New Roman" panose="02020603050405020304" pitchFamily="18" charset="0"/>
              </a:rPr>
              <a:t>It’s a duty of everyone to protect</a:t>
            </a:r>
          </a:p>
          <a:p>
            <a:pPr marL="0" indent="0">
              <a:buNone/>
            </a:pPr>
            <a:r>
              <a:rPr lang="en-IN" dirty="0">
                <a:latin typeface="Times New Roman" panose="02020603050405020304" pitchFamily="18" charset="0"/>
                <a:cs typeface="Times New Roman" panose="02020603050405020304" pitchFamily="18" charset="0"/>
              </a:rPr>
              <a:t>This is particularly true for nations for exporting iron ore, manganese, mica, coal etc.</a:t>
            </a:r>
          </a:p>
          <a:p>
            <a:pPr marL="0" indent="0">
              <a:buNone/>
            </a:pPr>
            <a:r>
              <a:rPr lang="en-IN" dirty="0">
                <a:latin typeface="Times New Roman" panose="02020603050405020304" pitchFamily="18" charset="0"/>
                <a:cs typeface="Times New Roman" panose="02020603050405020304" pitchFamily="18" charset="0"/>
              </a:rPr>
              <a:t>The goal of earning higher profits in the export market should not make domestic producers overlook their obligation towards future generations.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133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16B8-C7F8-9B5C-9FAA-381B540D230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7C06CA5-9C47-126B-EBF7-33CEC796D604}"/>
              </a:ext>
            </a:extLst>
          </p:cNvPr>
          <p:cNvSpPr>
            <a:spLocks noGrp="1"/>
          </p:cNvSpPr>
          <p:nvPr>
            <p:ph idx="1"/>
          </p:nvPr>
        </p:nvSpPr>
        <p:spPr/>
        <p:txBody>
          <a:bodyPr>
            <a:normAutofit lnSpcReduction="10000"/>
          </a:bodyPr>
          <a:lstStyle/>
          <a:p>
            <a:pPr marL="0" indent="0">
              <a:buNone/>
            </a:pPr>
            <a:r>
              <a:rPr lang="en-US" dirty="0">
                <a:latin typeface="Times New Roman" panose="02020603050405020304" pitchFamily="18" charset="0"/>
                <a:cs typeface="Times New Roman" panose="02020603050405020304" pitchFamily="18" charset="0"/>
              </a:rPr>
              <a:t>4. Revenue can be generated through protectionist policy</a:t>
            </a:r>
          </a:p>
          <a:p>
            <a:pPr marL="0" indent="0">
              <a:buNone/>
            </a:pPr>
            <a:r>
              <a:rPr lang="en-IN" dirty="0">
                <a:latin typeface="Times New Roman" panose="02020603050405020304" pitchFamily="18" charset="0"/>
                <a:cs typeface="Times New Roman" panose="02020603050405020304" pitchFamily="18" charset="0"/>
              </a:rPr>
              <a:t>5. Improving terms of trade</a:t>
            </a:r>
          </a:p>
          <a:p>
            <a:pPr marL="0" indent="0">
              <a:buNone/>
            </a:pPr>
            <a:r>
              <a:rPr lang="en-IN" dirty="0">
                <a:latin typeface="Times New Roman" panose="02020603050405020304" pitchFamily="18" charset="0"/>
                <a:cs typeface="Times New Roman" panose="02020603050405020304" pitchFamily="18" charset="0"/>
              </a:rPr>
              <a:t>6. Promotion of domestic employment</a:t>
            </a:r>
          </a:p>
          <a:p>
            <a:pPr marL="0" indent="0">
              <a:buNone/>
            </a:pPr>
            <a:r>
              <a:rPr lang="en-IN" dirty="0">
                <a:latin typeface="Times New Roman" panose="02020603050405020304" pitchFamily="18" charset="0"/>
                <a:cs typeface="Times New Roman" panose="02020603050405020304" pitchFamily="18" charset="0"/>
              </a:rPr>
              <a:t>7. Retaliation argument</a:t>
            </a:r>
          </a:p>
          <a:p>
            <a:pPr marL="0" indent="0">
              <a:buNone/>
            </a:pPr>
            <a:r>
              <a:rPr lang="en-IN" dirty="0">
                <a:latin typeface="Times New Roman" panose="02020603050405020304" pitchFamily="18" charset="0"/>
                <a:cs typeface="Times New Roman" panose="02020603050405020304" pitchFamily="18" charset="0"/>
              </a:rPr>
              <a:t>8. Balance of payment argument</a:t>
            </a:r>
          </a:p>
          <a:p>
            <a:pPr marL="0" indent="0">
              <a:buNone/>
            </a:pPr>
            <a:r>
              <a:rPr lang="en-IN" dirty="0">
                <a:latin typeface="Times New Roman" panose="02020603050405020304" pitchFamily="18" charset="0"/>
                <a:cs typeface="Times New Roman" panose="02020603050405020304" pitchFamily="18" charset="0"/>
              </a:rPr>
              <a:t>9. Pauper labour argument</a:t>
            </a:r>
          </a:p>
          <a:p>
            <a:pPr marL="0" indent="0">
              <a:buNone/>
            </a:pPr>
            <a:r>
              <a:rPr lang="en-IN" dirty="0">
                <a:latin typeface="Times New Roman" panose="02020603050405020304" pitchFamily="18" charset="0"/>
                <a:cs typeface="Times New Roman" panose="02020603050405020304" pitchFamily="18" charset="0"/>
              </a:rPr>
              <a:t>10. Keeping money at home argument</a:t>
            </a:r>
          </a:p>
          <a:p>
            <a:pPr marL="0" indent="0">
              <a:buNone/>
            </a:pPr>
            <a:r>
              <a:rPr lang="en-IN" dirty="0">
                <a:latin typeface="Times New Roman" panose="02020603050405020304" pitchFamily="18" charset="0"/>
                <a:cs typeface="Times New Roman" panose="02020603050405020304" pitchFamily="18" charset="0"/>
              </a:rPr>
              <a:t>11. Protection to domestic industries and expansion of domestic market</a:t>
            </a:r>
          </a:p>
          <a:p>
            <a:pPr marL="0" indent="0">
              <a:buNone/>
            </a:pPr>
            <a:r>
              <a:rPr lang="en-IN" dirty="0">
                <a:latin typeface="Times New Roman" panose="02020603050405020304" pitchFamily="18" charset="0"/>
                <a:cs typeface="Times New Roman" panose="02020603050405020304" pitchFamily="18" charset="0"/>
              </a:rPr>
              <a:t>12. Infant industry argument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09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987A-DFFF-4557-1254-65A67CC9AA60}"/>
              </a:ext>
            </a:extLst>
          </p:cNvPr>
          <p:cNvSpPr>
            <a:spLocks noGrp="1"/>
          </p:cNvSpPr>
          <p:nvPr>
            <p:ph type="title"/>
          </p:nvPr>
        </p:nvSpPr>
        <p:spPr/>
        <p:txBody>
          <a:bodyPr/>
          <a:lstStyle/>
          <a:p>
            <a:r>
              <a:rPr lang="en-IN" b="1" dirty="0"/>
              <a:t>Economic argument of Protectionism</a:t>
            </a:r>
          </a:p>
        </p:txBody>
      </p:sp>
      <p:sp>
        <p:nvSpPr>
          <p:cNvPr id="3" name="Content Placeholder 2">
            <a:extLst>
              <a:ext uri="{FF2B5EF4-FFF2-40B4-BE49-F238E27FC236}">
                <a16:creationId xmlns:a16="http://schemas.microsoft.com/office/drawing/2014/main" id="{A82BB6D4-4EDC-BB5C-9ABC-1BDAF9E59E10}"/>
              </a:ext>
            </a:extLst>
          </p:cNvPr>
          <p:cNvSpPr>
            <a:spLocks noGrp="1"/>
          </p:cNvSpPr>
          <p:nvPr>
            <p:ph idx="1"/>
          </p:nvPr>
        </p:nvSpPr>
        <p:spPr/>
        <p:txBody>
          <a:bodyPr/>
          <a:lstStyle/>
          <a:p>
            <a:pPr marL="514350" indent="-514350">
              <a:buAutoNum type="arabicPeriod"/>
            </a:pPr>
            <a:r>
              <a:rPr lang="en-IN" dirty="0">
                <a:latin typeface="Times New Roman" panose="02020603050405020304" pitchFamily="18" charset="0"/>
                <a:cs typeface="Times New Roman" panose="02020603050405020304" pitchFamily="18" charset="0"/>
              </a:rPr>
              <a:t>Defence </a:t>
            </a:r>
          </a:p>
          <a:p>
            <a:pPr marL="514350" indent="-514350">
              <a:buAutoNum type="arabicPeriod"/>
            </a:pPr>
            <a:r>
              <a:rPr lang="en-IN" dirty="0">
                <a:latin typeface="Times New Roman" panose="02020603050405020304" pitchFamily="18" charset="0"/>
                <a:cs typeface="Times New Roman" panose="02020603050405020304" pitchFamily="18" charset="0"/>
              </a:rPr>
              <a:t>Duty towards nation</a:t>
            </a:r>
          </a:p>
          <a:p>
            <a:pPr marL="514350" indent="-514350">
              <a:buAutoNum type="arabicPeriod"/>
            </a:pPr>
            <a:r>
              <a:rPr lang="en-IN" dirty="0">
                <a:latin typeface="Times New Roman" panose="02020603050405020304" pitchFamily="18" charset="0"/>
                <a:cs typeface="Times New Roman" panose="02020603050405020304" pitchFamily="18" charset="0"/>
              </a:rPr>
              <a:t>Preservation of socially deprived class</a:t>
            </a:r>
          </a:p>
          <a:p>
            <a:pPr marL="0" indent="0">
              <a:buNone/>
            </a:pPr>
            <a:endParaRPr lang="en-IN" dirty="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7550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D7E26-9DE2-6195-EC1F-2F199F9C5DFC}"/>
              </a:ext>
            </a:extLst>
          </p:cNvPr>
          <p:cNvSpPr>
            <a:spLocks noGrp="1"/>
          </p:cNvSpPr>
          <p:nvPr>
            <p:ph type="title"/>
          </p:nvPr>
        </p:nvSpPr>
        <p:spPr/>
        <p:txBody>
          <a:bodyPr/>
          <a:lstStyle/>
          <a:p>
            <a:r>
              <a:rPr lang="en-US" dirty="0"/>
              <a:t>Protectionist Devices</a:t>
            </a:r>
            <a:endParaRPr lang="en-IN" dirty="0"/>
          </a:p>
        </p:txBody>
      </p:sp>
      <p:sp>
        <p:nvSpPr>
          <p:cNvPr id="3" name="Content Placeholder 2">
            <a:extLst>
              <a:ext uri="{FF2B5EF4-FFF2-40B4-BE49-F238E27FC236}">
                <a16:creationId xmlns:a16="http://schemas.microsoft.com/office/drawing/2014/main" id="{C06E4560-E1DE-0033-3299-9381836FE224}"/>
              </a:ext>
            </a:extLst>
          </p:cNvPr>
          <p:cNvSpPr>
            <a:spLocks noGrp="1"/>
          </p:cNvSpPr>
          <p:nvPr>
            <p:ph idx="1"/>
          </p:nvPr>
        </p:nvSpPr>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Different types of protectionist devices are:</a:t>
            </a:r>
          </a:p>
          <a:p>
            <a:pPr marL="514350" indent="-514350">
              <a:buAutoNum type="arabicPeriod"/>
            </a:pPr>
            <a:r>
              <a:rPr lang="en-US" dirty="0">
                <a:latin typeface="Times New Roman" panose="02020603050405020304" pitchFamily="18" charset="0"/>
                <a:cs typeface="Times New Roman" panose="02020603050405020304" pitchFamily="18" charset="0"/>
              </a:rPr>
              <a:t>Tariffs </a:t>
            </a:r>
          </a:p>
          <a:p>
            <a:pPr marL="514350" indent="-514350">
              <a:buAutoNum type="arabicPeriod"/>
            </a:pPr>
            <a:r>
              <a:rPr lang="en-US" dirty="0">
                <a:latin typeface="Times New Roman" panose="02020603050405020304" pitchFamily="18" charset="0"/>
                <a:cs typeface="Times New Roman" panose="02020603050405020304" pitchFamily="18" charset="0"/>
              </a:rPr>
              <a:t>Import quotas</a:t>
            </a:r>
          </a:p>
          <a:p>
            <a:pPr marL="514350" indent="-514350">
              <a:buAutoNum type="arabicPeriod"/>
            </a:pPr>
            <a:r>
              <a:rPr lang="en-US" dirty="0">
                <a:latin typeface="Times New Roman" panose="02020603050405020304" pitchFamily="18" charset="0"/>
                <a:cs typeface="Times New Roman" panose="02020603050405020304" pitchFamily="18" charset="0"/>
              </a:rPr>
              <a:t>Exchange control</a:t>
            </a:r>
          </a:p>
          <a:p>
            <a:pPr marL="514350" indent="-514350">
              <a:buAutoNum type="arabicPeriod"/>
            </a:pPr>
            <a:r>
              <a:rPr lang="en-US" dirty="0">
                <a:latin typeface="Times New Roman" panose="02020603050405020304" pitchFamily="18" charset="0"/>
                <a:cs typeface="Times New Roman" panose="02020603050405020304" pitchFamily="18" charset="0"/>
              </a:rPr>
              <a:t>Anti dumping duties</a:t>
            </a:r>
          </a:p>
          <a:p>
            <a:pPr marL="514350" indent="-514350">
              <a:buAutoNum type="arabicPeriod"/>
            </a:pPr>
            <a:r>
              <a:rPr lang="en-US" dirty="0">
                <a:latin typeface="Times New Roman" panose="02020603050405020304" pitchFamily="18" charset="0"/>
                <a:cs typeface="Times New Roman" panose="02020603050405020304" pitchFamily="18" charset="0"/>
              </a:rPr>
              <a:t>Voluntary export restraints</a:t>
            </a:r>
          </a:p>
          <a:p>
            <a:pPr marL="514350" indent="-514350">
              <a:buAutoNum type="arabicPeriod"/>
            </a:pPr>
            <a:r>
              <a:rPr lang="en-US" dirty="0">
                <a:latin typeface="Times New Roman" panose="02020603050405020304" pitchFamily="18" charset="0"/>
                <a:cs typeface="Times New Roman" panose="02020603050405020304" pitchFamily="18" charset="0"/>
              </a:rPr>
              <a:t>Subsidies</a:t>
            </a:r>
          </a:p>
          <a:p>
            <a:pPr marL="514350" indent="-514350">
              <a:buAutoNum type="arabicPeriod"/>
            </a:pPr>
            <a:r>
              <a:rPr lang="en-US" dirty="0">
                <a:latin typeface="Times New Roman" panose="02020603050405020304" pitchFamily="18" charset="0"/>
                <a:cs typeface="Times New Roman" panose="02020603050405020304" pitchFamily="18" charset="0"/>
              </a:rPr>
              <a:t>Social clauses</a:t>
            </a:r>
          </a:p>
          <a:p>
            <a:pPr marL="514350" indent="-514350">
              <a:buAutoNum type="arabicPeriod"/>
            </a:pPr>
            <a:r>
              <a:rPr lang="en-IN" dirty="0">
                <a:latin typeface="Times New Roman" panose="02020603050405020304" pitchFamily="18" charset="0"/>
                <a:cs typeface="Times New Roman" panose="02020603050405020304" pitchFamily="18" charset="0"/>
              </a:rPr>
              <a:t>Sanitary and </a:t>
            </a:r>
            <a:r>
              <a:rPr lang="en-IN" dirty="0" err="1">
                <a:latin typeface="Times New Roman" panose="02020603050405020304" pitchFamily="18" charset="0"/>
                <a:cs typeface="Times New Roman" panose="02020603050405020304" pitchFamily="18" charset="0"/>
              </a:rPr>
              <a:t>phyto</a:t>
            </a:r>
            <a:r>
              <a:rPr lang="en-IN" dirty="0">
                <a:latin typeface="Times New Roman" panose="02020603050405020304" pitchFamily="18" charset="0"/>
                <a:cs typeface="Times New Roman" panose="02020603050405020304" pitchFamily="18" charset="0"/>
              </a:rPr>
              <a:t>-sanitary measures</a:t>
            </a:r>
          </a:p>
          <a:p>
            <a:pPr marL="514350" indent="-514350">
              <a:buAutoNum type="arabicPeriod"/>
            </a:pPr>
            <a:r>
              <a:rPr lang="en-IN" dirty="0">
                <a:latin typeface="Times New Roman" panose="02020603050405020304" pitchFamily="18" charset="0"/>
                <a:cs typeface="Times New Roman" panose="02020603050405020304" pitchFamily="18" charset="0"/>
              </a:rPr>
              <a:t>Administered Protection</a:t>
            </a:r>
          </a:p>
          <a:p>
            <a:pPr marL="514350" indent="-514350">
              <a:buAutoNum type="arabicPeriod"/>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264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1628</Words>
  <Application>Microsoft Office PowerPoint</Application>
  <PresentationFormat>Widescreen</PresentationFormat>
  <Paragraphs>163</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Times New Roman</vt:lpstr>
      <vt:lpstr>Office Theme</vt:lpstr>
      <vt:lpstr>Protectionism</vt:lpstr>
      <vt:lpstr>PowerPoint Presentation</vt:lpstr>
      <vt:lpstr>Arguments in favour of Protectionism </vt:lpstr>
      <vt:lpstr>PowerPoint Presentation</vt:lpstr>
      <vt:lpstr>PowerPoint Presentation</vt:lpstr>
      <vt:lpstr>PowerPoint Presentation</vt:lpstr>
      <vt:lpstr>PowerPoint Presentation</vt:lpstr>
      <vt:lpstr>Economic argument of Protectionism</vt:lpstr>
      <vt:lpstr>Protectionist Devices</vt:lpstr>
      <vt:lpstr>PowerPoint Presentation</vt:lpstr>
      <vt:lpstr>Types of tariffs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Import quotas</vt:lpstr>
      <vt:lpstr>3. Exchange control</vt:lpstr>
      <vt:lpstr>4. Countervailing and antidumping duties</vt:lpstr>
      <vt:lpstr>PowerPoint Presentation</vt:lpstr>
      <vt:lpstr>5. Voluntary export restraints</vt:lpstr>
      <vt:lpstr>6. subsidies</vt:lpstr>
      <vt:lpstr>7. Local content requirement</vt:lpstr>
      <vt:lpstr>7. Social clauses (labour and environmental standards)</vt:lpstr>
      <vt:lpstr>8. Sanitary and phyto-sanitary measures</vt:lpstr>
      <vt:lpstr>9. Administered Protection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Protectionism</dc:title>
  <dc:creator>ram gaonkar</dc:creator>
  <cp:lastModifiedBy>ram gaonkar</cp:lastModifiedBy>
  <cp:revision>16</cp:revision>
  <dcterms:created xsi:type="dcterms:W3CDTF">2023-01-18T06:24:56Z</dcterms:created>
  <dcterms:modified xsi:type="dcterms:W3CDTF">2023-02-15T03:01:35Z</dcterms:modified>
</cp:coreProperties>
</file>