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03:10:25.96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0 200 24575,'9'1'0,"0"1"0,-1 0 0,1 0 0,-1 0 0,0 1 0,12 5 0,14 6 0,51 10 0,127 19 0,93-5 0,3 1 0,-186-20 0,229 6 0,173-29 0,-473 8 0,1 1 0,-1 3 0,52 14 0,57 9 0,-17-19 0,209-10 0,-165-4 0,1154 2 0,-1173-14 0,-3 0 0,-143 12 0,1-1 0,-1 0 0,26-8 0,15-3 0,26 2 0,113-1 0,96 15 0,-108 0 0,47 0 0,290-4 0,-394-11 0,20-1 0,438 13 0,-270 2 0,-282-2 0,-1-3 0,51-11 0,27-3 0,653-3 0,-569 23 0,3224 0 0,-3378-5 0,0-1 0,47-12 0,34-3 0,-43 11 0,350-41 0,-212 17 0,229-1 0,826 30-402,-641 6 262,1583-3 682,-1805-25-542,-1-29 0,202-18 0,29 51 0,5 25 0,-128 0 0,935-4 0,-1076 29 0,14-1 0,-296-30 0,151 3 0,-242 0 0,1-1 0,-1 1 0,0 1 0,0-1 0,1 1 0,-1 1 0,-1-1 0,1 1 0,0 0 0,-1 1 0,1 0 0,-1 0 0,0 0 0,0 0 0,9 11 0,-9-8 0,-1-1 0,0 1 0,-1 0 0,0 1 0,0-1 0,0 1 0,-1 0 0,0 0 0,-1 0 0,1 0 0,-2 0 0,1 1 0,0 12 0,0 62 0,4 36 0,9 275 0,-15-367 0,1-8-151,0 1-1,1-1 0,2 0 0,0-1 1,0 1-1,2-1 0,0 0 1,12 24-1,-3-12-6674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03:10:27.5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4 24575,'0'0'0,"-1"0"0,1 0 0,0 0 0,0 0 0,0 0 0,0-1 0,0 1 0,0 0 0,0 0 0,0 0 0,0 0 0,0 0 0,0 0 0,1 0 0,-1-1 0,0 1 0,0 0 0,0 0 0,0 0 0,0 0 0,0 0 0,0 0 0,0 0 0,0 0 0,0-1 0,0 1 0,0 0 0,0 0 0,0 0 0,1 0 0,-1 0 0,0 0 0,0 0 0,0 0 0,0 0 0,0 0 0,0 0 0,0 0 0,0 0 0,1 0 0,-1 0 0,0 0 0,0 0 0,0 0 0,0 0 0,0 0 0,0 0 0,0 0 0,1 0 0,-1 0 0,0 0 0,0 0 0,0 0 0,0 0 0,0 0 0,0 0 0,0 0 0,1 0 0,-1 0 0,0 0 0,0 0 0,0 1 0,0-1 0,0 0 0,0 0 0,10 10 0,8 16 0,-12-10 0,-1-1 0,-1 1 0,-1 0 0,0 1 0,1 21 0,-4 88 0,-1-75 0,-1 463 0,2-497-341,1 0 0,1 0-1,5 22 1,-1-16-6485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03:10:28.98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24575,'1'9'0,"0"0"0,0 0 0,1 0 0,4 11 0,4 24 0,-4 40 0,-6 106 0,1 45 0,4-193 0,16 60 0,2 20 0,-17-66-1365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03:10:30.8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0 24575,'0'786'0,"-1"-782"-68,1 0 0,0 0-1,0 0 1,0 0 0,1-1 0,-1 1-1,1 0 1,0 0 0,0 0 0,0-1-1,1 1 1,-1-1 0,1 1 0,0-1-1,0 1 1,0-1 0,0 0-1,1 0 1,3 4 0,12 5-6758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03:10:33.5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1 250 24575,'3546'0'-3515,"-3465"0"3447,421-5-7,-4-26-97,672-93 3588,-499 88-2967,5 37-509,-234 3 85,-331-3-25,119-3 0,11-22 0,307 20 0,-312 6 0,-79-15 0,-33 1 0,-79 10 0,-9-1 0,0 2 0,0 1 0,50 8 0,-83-7 0,1-1 0,0 1 0,-1 0 0,1 1 0,-1-1 0,0 1 0,1-1 0,-1 1 0,0 0 0,0 0 0,0 0 0,0 1 0,0-1 0,-1 1 0,1 0 0,-1-1 0,0 1 0,1 0 0,-1 0 0,-1 1 0,1-1 0,0 0 0,-1 1 0,1-1 0,-1 1 0,0-1 0,-1 1 0,2 4 0,0 11 0,-1-1 0,-1 1 0,-1-1 0,-4 31 0,0-5 0,-1 502 0,7-325 0,0-212-341,-2 1 0,1 0-1,-5 16 1,0-8-6485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03:10:35.0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24575,'4'1'0,"-1"-1"0,0 0 0,0 1 0,0 0 0,0 0 0,0 0 0,0 0 0,0 0 0,0 1 0,0-1 0,-1 1 0,1 0 0,0 0 0,-1 0 0,0 0 0,1 0 0,-1 0 0,0 1 0,0-1 0,0 1 0,0-1 0,-1 1 0,1 0 0,-1 0 0,0 0 0,1 0 0,-1 0 0,-1 0 0,2 4 0,2 12 0,0 0 0,-1 0 0,0 33 0,-2-39 0,1 498 0,-5-246 0,3 923-1365,0-1158-5461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03:10:36.35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24575,'1'0'0,"0"1"0,0-1 0,0 0 0,0 1 0,0-1 0,0 1 0,0-1 0,-1 1 0,1-1 0,0 1 0,0 0 0,0-1 0,-1 1 0,1 0 0,0 0 0,-1 0 0,1 0 0,-1-1 0,1 1 0,-1 0 0,1 0 0,-1 0 0,1 0 0,-1 0 0,0 0 0,0 0 0,1 2 0,4 35 0,-5-33 0,6 384 0,-9-212 0,3 2-1365,0-151-5461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02:51:34.6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5 24575,'0'-5'0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0T02:51:42.8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FEF98-01EF-0825-7EEC-46700DF083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C4DE5-732A-42ED-D99F-9B42DC9CCC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CCAAD-0BAF-0E5D-654B-2C4A14016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06B7-38D7-4BF9-A084-02768375D69F}" type="datetimeFigureOut">
              <a:rPr lang="en-IN" smtClean="0"/>
              <a:t>23-09-2022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D153A-8CA3-0516-88E7-55A92C6C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D4AEC-10B9-8971-1EE6-9CC1243DE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A4AE-B734-47F0-868C-55B87FEA63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395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649DE-F67E-1487-CEB4-E01FC6EED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20AA6A-1B14-CDF7-E911-16B25B050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2C0F8-E57E-70D7-4EFD-D5138B5A8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06B7-38D7-4BF9-A084-02768375D69F}" type="datetimeFigureOut">
              <a:rPr lang="en-IN" smtClean="0"/>
              <a:t>23-09-2022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A4AFC-7994-3484-C025-116100F1F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69DFC-60C1-20EF-E639-57A527F3A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A4AE-B734-47F0-868C-55B87FEA63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48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5CE721-F2B0-CB52-4C6E-6BE63703BB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21E26E-4C56-F472-4ABB-37C2AAAA90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172C0-4972-F796-C23F-8AF5A9E77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06B7-38D7-4BF9-A084-02768375D69F}" type="datetimeFigureOut">
              <a:rPr lang="en-IN" smtClean="0"/>
              <a:t>23-09-2022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B797D-3424-CDFF-316A-DBB5E9FC0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2940D-0735-9567-5572-AB7D1CC4D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A4AE-B734-47F0-868C-55B87FEA63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973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0D044-F780-7BA7-9DA6-19429B36D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C93F5-87E4-1655-B918-602664334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49458-4F47-F3C1-F74C-9A4032DB5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06B7-38D7-4BF9-A084-02768375D69F}" type="datetimeFigureOut">
              <a:rPr lang="en-IN" smtClean="0"/>
              <a:t>23-09-2022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08791-3504-79FF-1F37-BE567C49C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B0292-3B96-1C84-AAE6-E0924EFE7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A4AE-B734-47F0-868C-55B87FEA63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0211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98E7C-F3DB-0226-27AA-E754502C3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F4C736-A467-8E78-F80F-123707C86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4421E-4EB0-9430-E263-834F80B84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06B7-38D7-4BF9-A084-02768375D69F}" type="datetimeFigureOut">
              <a:rPr lang="en-IN" smtClean="0"/>
              <a:t>23-09-2022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0D645-DC7F-E7D7-66FD-D4F7166CE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4F1C-85C8-F615-7D4C-B79B85890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A4AE-B734-47F0-868C-55B87FEA63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033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1C860-B043-379C-77A2-10680A661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ADFA7-C2D4-21CB-5F6D-C4D0FF8462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7A348F-3B34-C854-8EAB-EF271D5C7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C75E3-90F1-BE58-0212-8F15DA57E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06B7-38D7-4BF9-A084-02768375D69F}" type="datetimeFigureOut">
              <a:rPr lang="en-IN" smtClean="0"/>
              <a:t>23-09-2022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E0AB4-B445-F0AF-DBD6-E7044E393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380B85-B893-00F3-837E-BCD836E6C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A4AE-B734-47F0-868C-55B87FEA63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398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FFDFC-084B-6240-A38E-C0ED06A2C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05378-DB07-FAE0-7058-43C25DB00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158B9-22FD-D8EE-9E28-0CDC0B353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F2C4F2-CDD7-0B18-8274-FECA591B78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6F0A0E-EE2F-3459-85A8-0D6FF310E9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3E33D2-CF64-F1BA-B170-E3AA4B445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06B7-38D7-4BF9-A084-02768375D69F}" type="datetimeFigureOut">
              <a:rPr lang="en-IN" smtClean="0"/>
              <a:t>23-09-2022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5A9F30-0F7A-8CE0-8D08-EBD2A8B09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0B4DC7-6E84-EDA1-AF69-1E06C1D33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A4AE-B734-47F0-868C-55B87FEA63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545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58527-D9F3-0911-3146-8EA6F1153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08BBB0-2FE3-325F-1675-18928DE41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06B7-38D7-4BF9-A084-02768375D69F}" type="datetimeFigureOut">
              <a:rPr lang="en-IN" smtClean="0"/>
              <a:t>23-09-2022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E3FE30-F015-5DBB-5FAB-7848E6ADB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541F09-4606-F638-8822-1C5617487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A4AE-B734-47F0-868C-55B87FEA63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775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123FDB-1146-57A6-BF5B-08CF4569C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06B7-38D7-4BF9-A084-02768375D69F}" type="datetimeFigureOut">
              <a:rPr lang="en-IN" smtClean="0"/>
              <a:t>23-09-2022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575DF5-23EE-DC38-D148-FA1F967BD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5BC40-3DC3-2AFF-C7B1-114BC1DEB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A4AE-B734-47F0-868C-55B87FEA63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8657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6FF33-C0DB-7EB7-4FAB-B3903014E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C068B-156D-697C-75EA-693C79AB1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167E9E-A9F1-C97E-BE75-82E4A8EFF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71840-795E-ABF9-4CC2-52C829619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06B7-38D7-4BF9-A084-02768375D69F}" type="datetimeFigureOut">
              <a:rPr lang="en-IN" smtClean="0"/>
              <a:t>23-09-2022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F9A6E0-25E3-F038-9E41-C4EB265FE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829B62-D29C-DBDC-230F-1C0224CE9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A4AE-B734-47F0-868C-55B87FEA63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14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51069-DC8D-D8F5-6AB9-99E5EB666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C983FF-5ED3-2DF7-7817-797905D5BC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0AA7F5-2051-B7F9-2526-A9DB78057B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121E71-18A0-17A0-F538-E8039E7A0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06B7-38D7-4BF9-A084-02768375D69F}" type="datetimeFigureOut">
              <a:rPr lang="en-IN" smtClean="0"/>
              <a:t>23-09-2022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5B0ACC-D1C8-F2BB-406A-3C56C4A20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FA50F6-6E22-4EA1-38A8-10555CD6A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A4AE-B734-47F0-868C-55B87FEA63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016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C2DD0A-F18C-8F8C-C033-4559D8F15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5EED3F-548E-D44C-7314-1EA6395AB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8CF20-984E-6432-AE7B-3CF516C85D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706B7-38D7-4BF9-A084-02768375D69F}" type="datetimeFigureOut">
              <a:rPr lang="en-IN" smtClean="0"/>
              <a:t>23-09-2022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30941-7C87-CFCD-9877-4615B08EFD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81177-3F1F-07E6-4AA9-D3E52B77BA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6A4AE-B734-47F0-868C-55B87FEA63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63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customXml" Target="../ink/ink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95D2F-7B9B-62F2-6C5C-5412751935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Unit III</a:t>
            </a:r>
            <a:br>
              <a:rPr lang="en-US" b="1" dirty="0"/>
            </a:br>
            <a:r>
              <a:rPr lang="en-US" b="1" dirty="0"/>
              <a:t>Economics of Energy and Water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25087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C8F04-F676-20B0-C3E6-5BFD7EC67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4753"/>
            <a:ext cx="10515600" cy="535221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Concept of Energy:</a:t>
            </a:r>
          </a:p>
          <a:p>
            <a:r>
              <a:rPr lang="en-US" dirty="0"/>
              <a:t>Energy is defined as the capacity of a physical system to perform work. </a:t>
            </a:r>
          </a:p>
          <a:p>
            <a:r>
              <a:rPr lang="en-US" dirty="0"/>
              <a:t>Energy is a conserved quantity; the law of conservation of energy states that energy can be converted in form, but not created or destroyed.</a:t>
            </a:r>
          </a:p>
          <a:p>
            <a:r>
              <a:rPr lang="en-US" dirty="0"/>
              <a:t>In simple terms energy is defined as power derived from the utilization of physical or chemical resources, especially to provide light and heat or to work machines.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72871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C8F04-F676-20B0-C3E6-5BFD7EC67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4753"/>
            <a:ext cx="10515600" cy="535221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Classification of energy:</a:t>
            </a:r>
          </a:p>
          <a:p>
            <a:pPr marL="0" indent="0" algn="ctr">
              <a:buNone/>
            </a:pPr>
            <a:r>
              <a:rPr lang="en-US" dirty="0"/>
              <a:t>Energy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Forms                                          Sources                                 Commodities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Renewable                   Non-renewable</a:t>
            </a:r>
            <a:endParaRPr lang="en-IN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7D4C41-C2B2-83E2-7CFA-ECA93E7B18B6}"/>
              </a:ext>
            </a:extLst>
          </p:cNvPr>
          <p:cNvGrpSpPr/>
          <p:nvPr/>
        </p:nvGrpSpPr>
        <p:grpSpPr>
          <a:xfrm>
            <a:off x="1346574" y="1748636"/>
            <a:ext cx="8674560" cy="720000"/>
            <a:chOff x="1346574" y="1748636"/>
            <a:chExt cx="8674560" cy="720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FC440029-28FD-BFD8-B1C2-9A9E9C796A19}"/>
                    </a:ext>
                  </a:extLst>
                </p14:cNvPr>
                <p14:cNvContentPartPr/>
                <p14:nvPr/>
              </p14:nvContentPartPr>
              <p14:xfrm>
                <a:off x="1346574" y="2031956"/>
                <a:ext cx="8674560" cy="38988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FC440029-28FD-BFD8-B1C2-9A9E9C796A19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28574" y="2013956"/>
                  <a:ext cx="8710200" cy="42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6E0877C3-D1FB-B45B-DBED-5D321D03FF22}"/>
                    </a:ext>
                  </a:extLst>
                </p14:cNvPr>
                <p14:cNvContentPartPr/>
                <p14:nvPr/>
              </p14:nvContentPartPr>
              <p14:xfrm>
                <a:off x="6036654" y="1748636"/>
                <a:ext cx="25920" cy="34596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6E0877C3-D1FB-B45B-DBED-5D321D03FF22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018654" y="1730996"/>
                  <a:ext cx="61560" cy="38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DDC2D2BE-EA9A-623F-2ED4-72408F3368F4}"/>
                    </a:ext>
                  </a:extLst>
                </p14:cNvPr>
                <p14:cNvContentPartPr/>
                <p14:nvPr/>
              </p14:nvContentPartPr>
              <p14:xfrm>
                <a:off x="5879334" y="2133116"/>
                <a:ext cx="30240" cy="33552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DDC2D2BE-EA9A-623F-2ED4-72408F3368F4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861334" y="2115476"/>
                  <a:ext cx="65880" cy="371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6E2A9972-9645-9F52-9BD5-ED04ECF94880}"/>
                  </a:ext>
                </a:extLst>
              </p14:cNvPr>
              <p14:cNvContentPartPr/>
              <p14:nvPr/>
            </p14:nvContentPartPr>
            <p14:xfrm>
              <a:off x="1297254" y="2093876"/>
              <a:ext cx="16560" cy="31500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6E2A9972-9645-9F52-9BD5-ED04ECF9488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79614" y="2075876"/>
                <a:ext cx="52200" cy="350640"/>
              </a:xfrm>
              <a:prstGeom prst="rect">
                <a:avLst/>
              </a:prstGeom>
            </p:spPr>
          </p:pic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373D3F01-4241-8085-E9CC-D70BDC1B1A1A}"/>
              </a:ext>
            </a:extLst>
          </p:cNvPr>
          <p:cNvGrpSpPr/>
          <p:nvPr/>
        </p:nvGrpSpPr>
        <p:grpSpPr>
          <a:xfrm>
            <a:off x="4011294" y="2723156"/>
            <a:ext cx="3437280" cy="1216800"/>
            <a:chOff x="4011294" y="2723156"/>
            <a:chExt cx="3437280" cy="1216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53E356DD-B6DC-4067-2E94-6C1C006C7F2A}"/>
                    </a:ext>
                  </a:extLst>
                </p14:cNvPr>
                <p14:cNvContentPartPr/>
                <p14:nvPr/>
              </p14:nvContentPartPr>
              <p14:xfrm>
                <a:off x="4011294" y="3528116"/>
                <a:ext cx="3437280" cy="3927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53E356DD-B6DC-4067-2E94-6C1C006C7F2A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993654" y="3510476"/>
                  <a:ext cx="3472920" cy="42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D3ABDEAA-29EF-4847-733E-9D90ECB2BC41}"/>
                    </a:ext>
                  </a:extLst>
                </p14:cNvPr>
                <p14:cNvContentPartPr/>
                <p14:nvPr/>
              </p14:nvContentPartPr>
              <p14:xfrm>
                <a:off x="5830014" y="2723156"/>
                <a:ext cx="31320" cy="78444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D3ABDEAA-29EF-4847-733E-9D90ECB2BC4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812014" y="2705156"/>
                  <a:ext cx="66960" cy="82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CE90B781-8CE6-02C7-2109-015FD1C33317}"/>
                    </a:ext>
                  </a:extLst>
                </p14:cNvPr>
                <p14:cNvContentPartPr/>
                <p14:nvPr/>
              </p14:nvContentPartPr>
              <p14:xfrm>
                <a:off x="4021014" y="3637916"/>
                <a:ext cx="11160" cy="30204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CE90B781-8CE6-02C7-2109-015FD1C3331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003374" y="3619916"/>
                  <a:ext cx="46800" cy="3376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551550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C8F04-F676-20B0-C3E6-5BFD7EC67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4753"/>
            <a:ext cx="10515600" cy="535221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Energy is classified on the basis of:</a:t>
            </a:r>
          </a:p>
          <a:p>
            <a:r>
              <a:rPr lang="en-US" dirty="0"/>
              <a:t>Forms</a:t>
            </a:r>
          </a:p>
          <a:p>
            <a:r>
              <a:rPr lang="en-US" dirty="0"/>
              <a:t>Sources</a:t>
            </a:r>
          </a:p>
          <a:p>
            <a:r>
              <a:rPr lang="en-US" dirty="0"/>
              <a:t>Commodities</a:t>
            </a:r>
          </a:p>
          <a:p>
            <a:endParaRPr lang="en-US" dirty="0"/>
          </a:p>
          <a:p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26090EB-9F0A-F062-5CD0-DCDE4AE0CFEA}"/>
                  </a:ext>
                </a:extLst>
              </p14:cNvPr>
              <p14:cNvContentPartPr/>
              <p14:nvPr/>
            </p14:nvContentPartPr>
            <p14:xfrm>
              <a:off x="2595414" y="1453436"/>
              <a:ext cx="360" cy="2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26090EB-9F0A-F062-5CD0-DCDE4AE0CFE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77774" y="1435436"/>
                <a:ext cx="36000" cy="3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EAD4A81-73BD-757A-063A-AAF7594127AA}"/>
                  </a:ext>
                </a:extLst>
              </p14:cNvPr>
              <p14:cNvContentPartPr/>
              <p14:nvPr/>
            </p14:nvContentPartPr>
            <p14:xfrm>
              <a:off x="1592814" y="1071476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EAD4A81-73BD-757A-063A-AAF7594127A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74814" y="1053476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63060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C8F04-F676-20B0-C3E6-5BFD7EC67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4753"/>
            <a:ext cx="10515600" cy="53522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I. On the basis of forms: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Heat energy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Kinetic energy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Potential energy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Mechanical energy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Light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Electrical energy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Magnetic energy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Chemical energy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Nuclear energy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Geothermal energy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57048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C8F04-F676-20B0-C3E6-5BFD7EC67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4753"/>
            <a:ext cx="10515600" cy="535221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II. On the basis of sources: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Non renewable sources of energy (Conventional)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Renewable sources of energy ( Non conventional)</a:t>
            </a:r>
          </a:p>
          <a:p>
            <a:r>
              <a:rPr lang="en-US" dirty="0"/>
              <a:t>Solar energy</a:t>
            </a:r>
          </a:p>
          <a:p>
            <a:r>
              <a:rPr lang="en-US" dirty="0"/>
              <a:t>Wind energy</a:t>
            </a:r>
          </a:p>
          <a:p>
            <a:r>
              <a:rPr lang="en-US" dirty="0"/>
              <a:t>Geothermal energy</a:t>
            </a:r>
          </a:p>
          <a:p>
            <a:r>
              <a:rPr lang="en-US" dirty="0"/>
              <a:t>Biomass energy</a:t>
            </a:r>
          </a:p>
          <a:p>
            <a:r>
              <a:rPr lang="en-US" dirty="0"/>
              <a:t>Hydro energy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54278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C8F04-F676-20B0-C3E6-5BFD7EC67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4753"/>
            <a:ext cx="10515600" cy="535221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III. Energy Commodities</a:t>
            </a:r>
          </a:p>
          <a:p>
            <a:r>
              <a:rPr lang="en-IN" dirty="0"/>
              <a:t>It comprises of those matter that can be used to provide energy services for human activities, such as lighting, water heating, cooking, electronic activity, etc. Examples include; crude oil, natural gas, coal biomass, hydro, electricity, etc.</a:t>
            </a:r>
          </a:p>
          <a:p>
            <a:r>
              <a:rPr lang="en-IN" dirty="0"/>
              <a:t>There might be overlap between types of energy. For example, a swinging pendulum has both kinetic and potential energy and depending on its position may have electrical and magnetic energy. </a:t>
            </a:r>
          </a:p>
        </p:txBody>
      </p:sp>
    </p:spTree>
    <p:extLst>
      <p:ext uri="{BB962C8B-B14F-4D97-AF65-F5344CB8AC3E}">
        <p14:creationId xmlns:p14="http://schemas.microsoft.com/office/powerpoint/2010/main" val="192664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C8F04-F676-20B0-C3E6-5BFD7EC67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4753"/>
            <a:ext cx="10515600" cy="5352210"/>
          </a:xfrm>
        </p:spPr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13776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251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Unit III Economics of Energy and Water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Pallavi</dc:creator>
  <cp:lastModifiedBy>Pallavi</cp:lastModifiedBy>
  <cp:revision>18</cp:revision>
  <cp:lastPrinted>2022-09-20T04:23:53Z</cp:lastPrinted>
  <dcterms:created xsi:type="dcterms:W3CDTF">2022-09-13T03:15:22Z</dcterms:created>
  <dcterms:modified xsi:type="dcterms:W3CDTF">2022-09-23T05:07:14Z</dcterms:modified>
</cp:coreProperties>
</file>