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4" r:id="rId7"/>
    <p:sldId id="265" r:id="rId8"/>
    <p:sldId id="259" r:id="rId9"/>
    <p:sldId id="260" r:id="rId10"/>
    <p:sldId id="268" r:id="rId11"/>
    <p:sldId id="261"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313566-E453-4F0B-B623-B72F3074748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13566-E453-4F0B-B623-B72F3074748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13566-E453-4F0B-B623-B72F3074748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13566-E453-4F0B-B623-B72F3074748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313566-E453-4F0B-B623-B72F30747488}" type="datetimeFigureOut">
              <a:rPr lang="en-US" smtClean="0"/>
              <a:pPr/>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313566-E453-4F0B-B623-B72F3074748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313566-E453-4F0B-B623-B72F30747488}" type="datetimeFigureOut">
              <a:rPr lang="en-US" smtClean="0"/>
              <a:pPr/>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313566-E453-4F0B-B623-B72F30747488}" type="datetimeFigureOut">
              <a:rPr lang="en-US" smtClean="0"/>
              <a:pPr/>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13566-E453-4F0B-B623-B72F30747488}" type="datetimeFigureOut">
              <a:rPr lang="en-US" smtClean="0"/>
              <a:pPr/>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313566-E453-4F0B-B623-B72F3074748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313566-E453-4F0B-B623-B72F30747488}" type="datetimeFigureOut">
              <a:rPr lang="en-US" smtClean="0"/>
              <a:pPr/>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C2994-72A7-4369-900E-8B7AB4B249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13566-E453-4F0B-B623-B72F30747488}" type="datetimeFigureOut">
              <a:rPr lang="en-US" smtClean="0"/>
              <a:pPr/>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C2994-72A7-4369-900E-8B7AB4B249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60000"/>
              <a:lumOff val="40000"/>
            </a:schemeClr>
          </a:solidFill>
        </p:spPr>
        <p:txBody>
          <a:bodyPr/>
          <a:lstStyle/>
          <a:p>
            <a:r>
              <a:rPr lang="en-US" dirty="0">
                <a:latin typeface="Times New Roman" panose="02020603050405020304" pitchFamily="18" charset="0"/>
                <a:cs typeface="Times New Roman" panose="02020603050405020304" pitchFamily="18" charset="0"/>
              </a:rPr>
              <a:t>UNIT II</a:t>
            </a:r>
          </a:p>
        </p:txBody>
      </p:sp>
      <p:sp>
        <p:nvSpPr>
          <p:cNvPr id="3" name="Subtitle 2"/>
          <p:cNvSpPr>
            <a:spLocks noGrp="1"/>
          </p:cNvSpPr>
          <p:nvPr>
            <p:ph type="subTitle" idx="1"/>
          </p:nvPr>
        </p:nvSpPr>
        <p:spPr>
          <a:ln>
            <a:solidFill>
              <a:schemeClr val="accent1"/>
            </a:solidFill>
          </a:ln>
        </p:spPr>
        <p:txBody>
          <a:bodyPr>
            <a:normAutofit/>
          </a:bodyPr>
          <a:lstStyle/>
          <a:p>
            <a:r>
              <a:rPr lang="en-US" sz="4000" dirty="0">
                <a:solidFill>
                  <a:schemeClr val="accent6">
                    <a:lumMod val="75000"/>
                  </a:schemeClr>
                </a:solidFill>
                <a:latin typeface="Times New Roman" panose="02020603050405020304" pitchFamily="18" charset="0"/>
                <a:cs typeface="Times New Roman" panose="02020603050405020304" pitchFamily="18" charset="0"/>
              </a:rPr>
              <a:t>INSURANCE INTERMEDIARIES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71FF-D0A0-1F2B-98BE-674B40A8903B}"/>
              </a:ext>
            </a:extLst>
          </p:cNvPr>
          <p:cNvSpPr>
            <a:spLocks noGrp="1"/>
          </p:cNvSpPr>
          <p:nvPr>
            <p:ph type="title"/>
          </p:nvPr>
        </p:nvSpPr>
        <p:spPr>
          <a:xfrm>
            <a:off x="457200" y="274638"/>
            <a:ext cx="8229600" cy="457199"/>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D0836F54-FE34-36C7-F44D-A288D2473A54}"/>
              </a:ext>
            </a:extLst>
          </p:cNvPr>
          <p:cNvSpPr>
            <a:spLocks noGrp="1"/>
          </p:cNvSpPr>
          <p:nvPr>
            <p:ph idx="1"/>
          </p:nvPr>
        </p:nvSpPr>
        <p:spPr>
          <a:xfrm>
            <a:off x="457200" y="914400"/>
            <a:ext cx="8229600" cy="5211763"/>
          </a:xfrm>
          <a:solidFill>
            <a:schemeClr val="accent5">
              <a:lumMod val="20000"/>
              <a:lumOff val="80000"/>
            </a:schemeClr>
          </a:solidFill>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Third Party Administrators are a new type of service providers who came into business since 2001. </a:t>
            </a:r>
          </a:p>
          <a:p>
            <a:r>
              <a:rPr lang="en-US" dirty="0">
                <a:latin typeface="Times New Roman" panose="02020603050405020304" pitchFamily="18" charset="0"/>
                <a:cs typeface="Times New Roman" panose="02020603050405020304" pitchFamily="18" charset="0"/>
              </a:rPr>
              <a:t>They are not authorized to sell insurance but provide administrative services to insurance companies.</a:t>
            </a:r>
          </a:p>
          <a:p>
            <a:r>
              <a:rPr lang="en-US" dirty="0">
                <a:latin typeface="Times New Roman" panose="02020603050405020304" pitchFamily="18" charset="0"/>
                <a:cs typeface="Times New Roman" panose="02020603050405020304" pitchFamily="18" charset="0"/>
              </a:rPr>
              <a:t> Once a health insurance policy is sold, the details of the insured persons are shared with a appointed TPA who then prepares the data base and issues health cards to the insured persons. Such health cards enable the insured person to avail cashless medical facilities (treatment without having to pay cash immediately) at hospitals and clinics. Even if the insured person does not use cashless facility, he can pay the bills and seek reimbursement from the appointed TPA.</a:t>
            </a:r>
          </a:p>
          <a:p>
            <a:r>
              <a:rPr lang="en-US" dirty="0">
                <a:latin typeface="Times New Roman" panose="02020603050405020304" pitchFamily="18" charset="0"/>
                <a:cs typeface="Times New Roman" panose="02020603050405020304" pitchFamily="18" charset="0"/>
              </a:rPr>
              <a:t>TPAs are funded by the insurance companies for their respective claims and are remunerated by them by way of fees which are a percentage of the premium</a:t>
            </a:r>
            <a:r>
              <a:rPr lang="en-US" dirty="0"/>
              <a:t>. </a:t>
            </a:r>
            <a:endParaRPr lang="en-IN" dirty="0"/>
          </a:p>
        </p:txBody>
      </p:sp>
    </p:spTree>
    <p:extLst>
      <p:ext uri="{BB962C8B-B14F-4D97-AF65-F5344CB8AC3E}">
        <p14:creationId xmlns:p14="http://schemas.microsoft.com/office/powerpoint/2010/main" val="322655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tx1"/>
            </a:solidFill>
          </a:ln>
        </p:spPr>
        <p:txBody>
          <a:bodyPr>
            <a:normAutofit/>
          </a:bodyPr>
          <a:lstStyle/>
          <a:p>
            <a:r>
              <a:rPr lang="en-US" sz="2400" dirty="0">
                <a:latin typeface="Times New Roman" panose="02020603050405020304" pitchFamily="18" charset="0"/>
                <a:cs typeface="Times New Roman" panose="02020603050405020304" pitchFamily="18" charset="0"/>
              </a:rPr>
              <a:t>AGENTS REGULATIONS</a:t>
            </a:r>
          </a:p>
        </p:txBody>
      </p:sp>
      <p:sp>
        <p:nvSpPr>
          <p:cNvPr id="3" name="Content Placeholder 2"/>
          <p:cNvSpPr>
            <a:spLocks noGrp="1"/>
          </p:cNvSpPr>
          <p:nvPr>
            <p:ph idx="1"/>
          </p:nvPr>
        </p:nvSpPr>
        <p:spPr>
          <a:xfrm>
            <a:off x="685800" y="1371600"/>
            <a:ext cx="8229600" cy="4754563"/>
          </a:xfrm>
          <a:solidFill>
            <a:schemeClr val="accent5">
              <a:lumMod val="20000"/>
              <a:lumOff val="80000"/>
            </a:schemeClr>
          </a:solidFill>
          <a:ln>
            <a:solidFill>
              <a:schemeClr val="tx1"/>
            </a:solidFill>
          </a:ln>
        </p:spPr>
        <p:txBody>
          <a:bodyPr>
            <a:normAutofit/>
          </a:bodyPr>
          <a:lstStyle/>
          <a:p>
            <a:r>
              <a:rPr lang="en-US" sz="1800" dirty="0">
                <a:latin typeface="Times New Roman" panose="02020603050405020304" pitchFamily="18" charset="0"/>
                <a:cs typeface="Times New Roman" panose="02020603050405020304" pitchFamily="18" charset="0"/>
              </a:rPr>
              <a:t>The Insurance Act requires that an insurance agent must have a </a:t>
            </a:r>
            <a:r>
              <a:rPr lang="en-US" sz="1800" dirty="0" err="1">
                <a:latin typeface="Times New Roman" panose="02020603050405020304" pitchFamily="18" charset="0"/>
                <a:cs typeface="Times New Roman" panose="02020603050405020304" pitchFamily="18" charset="0"/>
              </a:rPr>
              <a:t>licence</a:t>
            </a:r>
            <a:r>
              <a:rPr lang="en-US" sz="1800" dirty="0">
                <a:latin typeface="Times New Roman" panose="02020603050405020304" pitchFamily="18" charset="0"/>
                <a:cs typeface="Times New Roman" panose="02020603050405020304" pitchFamily="18" charset="0"/>
              </a:rPr>
              <a:t>.</a:t>
            </a:r>
          </a:p>
          <a:p>
            <a:r>
              <a:rPr lang="en-US" sz="1800" dirty="0">
                <a:latin typeface="Times New Roman" panose="02020603050405020304" pitchFamily="18" charset="0"/>
                <a:cs typeface="Times New Roman" panose="02020603050405020304" pitchFamily="18" charset="0"/>
              </a:rPr>
              <a:t>The authority to implement the provisions of the Insurance Act including matters relating to the issue of </a:t>
            </a:r>
            <a:r>
              <a:rPr lang="en-US" sz="1800" dirty="0" err="1">
                <a:latin typeface="Times New Roman" panose="02020603050405020304" pitchFamily="18" charset="0"/>
                <a:cs typeface="Times New Roman" panose="02020603050405020304" pitchFamily="18" charset="0"/>
              </a:rPr>
              <a:t>licences</a:t>
            </a:r>
            <a:r>
              <a:rPr lang="en-US" sz="1800" dirty="0">
                <a:latin typeface="Times New Roman" panose="02020603050405020304" pitchFamily="18" charset="0"/>
                <a:cs typeface="Times New Roman" panose="02020603050405020304" pitchFamily="18" charset="0"/>
              </a:rPr>
              <a:t> to </a:t>
            </a:r>
            <a:r>
              <a:rPr lang="en-US" sz="1800" dirty="0" err="1">
                <a:latin typeface="Times New Roman" panose="02020603050405020304" pitchFamily="18" charset="0"/>
                <a:cs typeface="Times New Roman" panose="02020603050405020304" pitchFamily="18" charset="0"/>
              </a:rPr>
              <a:t>agentsis</a:t>
            </a:r>
            <a:r>
              <a:rPr lang="en-US" sz="1800" dirty="0">
                <a:latin typeface="Times New Roman" panose="02020603050405020304" pitchFamily="18" charset="0"/>
                <a:cs typeface="Times New Roman" panose="02020603050405020304" pitchFamily="18" charset="0"/>
              </a:rPr>
              <a:t> the IRDA.</a:t>
            </a:r>
          </a:p>
          <a:p>
            <a:r>
              <a:rPr lang="en-US" sz="1800" dirty="0">
                <a:latin typeface="Times New Roman" panose="02020603050405020304" pitchFamily="18" charset="0"/>
                <a:cs typeface="Times New Roman" panose="02020603050405020304" pitchFamily="18" charset="0"/>
              </a:rPr>
              <a:t>Insurance products should be canvassed with the help of insurance professionals and not through other modes like introducers, finders or sub-agents.</a:t>
            </a:r>
          </a:p>
          <a:p>
            <a:r>
              <a:rPr lang="en-US" sz="1800" dirty="0">
                <a:latin typeface="Times New Roman" panose="02020603050405020304" pitchFamily="18" charset="0"/>
                <a:cs typeface="Times New Roman" panose="02020603050405020304" pitchFamily="18" charset="0"/>
              </a:rPr>
              <a:t>If a corporate agent terminates its arrangement  with one insurer, it must have the written approval of the IRDA, before it can represent another insurer.</a:t>
            </a:r>
          </a:p>
          <a:p>
            <a:r>
              <a:rPr lang="en-US" sz="1800" dirty="0">
                <a:latin typeface="Times New Roman" panose="02020603050405020304" pitchFamily="18" charset="0"/>
                <a:cs typeface="Times New Roman" panose="02020603050405020304" pitchFamily="18" charset="0"/>
              </a:rPr>
              <a:t>Every corporate agent is required to designate one or more individuals who would be called “corporate insurance executive” and would solicit insurance business on their behalf.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latin typeface="Times New Roman" panose="02020603050405020304" pitchFamily="18" charset="0"/>
                <a:cs typeface="Times New Roman" panose="02020603050405020304" pitchFamily="18" charset="0"/>
              </a:rPr>
              <a:t>AGENCY AS A PROFESSION</a:t>
            </a:r>
          </a:p>
        </p:txBody>
      </p:sp>
      <p:sp>
        <p:nvSpPr>
          <p:cNvPr id="3" name="Content Placeholder 2"/>
          <p:cNvSpPr>
            <a:spLocks noGrp="1"/>
          </p:cNvSpPr>
          <p:nvPr>
            <p:ph idx="1"/>
          </p:nvPr>
        </p:nvSpPr>
        <p:spPr>
          <a:xfrm>
            <a:off x="457200" y="1219200"/>
            <a:ext cx="8229600" cy="4906963"/>
          </a:xfrm>
          <a:solidFill>
            <a:schemeClr val="accent5">
              <a:lumMod val="20000"/>
              <a:lumOff val="80000"/>
            </a:schemeClr>
          </a:solidFill>
          <a:ln>
            <a:solidFill>
              <a:schemeClr val="tx1"/>
            </a:solidFill>
          </a:ln>
        </p:spPr>
        <p:txBody>
          <a:bodyPr>
            <a:normAutofit lnSpcReduction="10000"/>
          </a:bodyPr>
          <a:lstStyle/>
          <a:p>
            <a:r>
              <a:rPr lang="en-US" sz="1800" dirty="0">
                <a:latin typeface="Times New Roman" panose="02020603050405020304" pitchFamily="18" charset="0"/>
                <a:cs typeface="Times New Roman" panose="02020603050405020304" pitchFamily="18" charset="0"/>
              </a:rPr>
              <a:t>An insurance agent, once </a:t>
            </a:r>
            <a:r>
              <a:rPr lang="en-US" sz="1800" dirty="0" err="1">
                <a:latin typeface="Times New Roman" panose="02020603050405020304" pitchFamily="18" charset="0"/>
                <a:cs typeface="Times New Roman" panose="02020603050405020304" pitchFamily="18" charset="0"/>
              </a:rPr>
              <a:t>licenced</a:t>
            </a:r>
            <a:r>
              <a:rPr lang="en-US" sz="1800" dirty="0">
                <a:latin typeface="Times New Roman" panose="02020603050405020304" pitchFamily="18" charset="0"/>
                <a:cs typeface="Times New Roman" panose="02020603050405020304" pitchFamily="18" charset="0"/>
              </a:rPr>
              <a:t> and appointed is an independent professional. (no fixed working hours, prescribed ways, close supervision)</a:t>
            </a:r>
          </a:p>
          <a:p>
            <a:r>
              <a:rPr lang="en-US" sz="1800" dirty="0">
                <a:latin typeface="Times New Roman" panose="02020603050405020304" pitchFamily="18" charset="0"/>
                <a:cs typeface="Times New Roman" panose="02020603050405020304" pitchFamily="18" charset="0"/>
              </a:rPr>
              <a:t>He is not prevented from pursuing any other interest or vocation.</a:t>
            </a:r>
          </a:p>
          <a:p>
            <a:r>
              <a:rPr lang="en-US" sz="1800" dirty="0">
                <a:latin typeface="Times New Roman" panose="02020603050405020304" pitchFamily="18" charset="0"/>
                <a:cs typeface="Times New Roman" panose="02020603050405020304" pitchFamily="18" charset="0"/>
              </a:rPr>
              <a:t>Many agents see the agency as a means to supplement their earnings.</a:t>
            </a:r>
          </a:p>
          <a:p>
            <a:r>
              <a:rPr lang="en-US" sz="1800" dirty="0">
                <a:latin typeface="Times New Roman" panose="02020603050405020304" pitchFamily="18" charset="0"/>
                <a:cs typeface="Times New Roman" panose="02020603050405020304" pitchFamily="18" charset="0"/>
              </a:rPr>
              <a:t>Some study and understand the business in great detail, improve their skills, get recognized as experts in the field etc.</a:t>
            </a:r>
          </a:p>
          <a:p>
            <a:r>
              <a:rPr lang="en-US" sz="1800" dirty="0">
                <a:latin typeface="Times New Roman" panose="02020603050405020304" pitchFamily="18" charset="0"/>
                <a:cs typeface="Times New Roman" panose="02020603050405020304" pitchFamily="18" charset="0"/>
              </a:rPr>
              <a:t>There are many agents who started as part-time and then became whole-time agents.</a:t>
            </a:r>
          </a:p>
          <a:p>
            <a:r>
              <a:rPr lang="en-US" sz="1800" dirty="0">
                <a:latin typeface="Times New Roman" panose="02020603050405020304" pitchFamily="18" charset="0"/>
                <a:cs typeface="Times New Roman" panose="02020603050405020304" pitchFamily="18" charset="0"/>
              </a:rPr>
              <a:t>An insurance agent when dealing with the prospect  should consider prospects interest and requirements and the best financial arrangement for his situation.</a:t>
            </a:r>
          </a:p>
          <a:p>
            <a:r>
              <a:rPr lang="en-US" sz="1800" dirty="0">
                <a:latin typeface="Times New Roman" panose="02020603050405020304" pitchFamily="18" charset="0"/>
                <a:cs typeface="Times New Roman" panose="02020603050405020304" pitchFamily="18" charset="0"/>
              </a:rPr>
              <a:t>A good agent is a good financial planner and considers the interest of the prospect which may be met by schemes other than life insurance.</a:t>
            </a:r>
          </a:p>
          <a:p>
            <a:r>
              <a:rPr lang="en-US" sz="1800" dirty="0">
                <a:latin typeface="Times New Roman" panose="02020603050405020304" pitchFamily="18" charset="0"/>
                <a:cs typeface="Times New Roman" panose="02020603050405020304" pitchFamily="18" charset="0"/>
              </a:rPr>
              <a:t>A life insurance agent is expected to obtain life insurance business and contribute to the revenues of the insurer. Also called primary underwriter ( in touch with the person to be insured, observed his lifestyle, </a:t>
            </a:r>
            <a:r>
              <a:rPr lang="en-US" sz="1800" dirty="0" err="1">
                <a:latin typeface="Times New Roman" panose="02020603050405020304" pitchFamily="18" charset="0"/>
                <a:cs typeface="Times New Roman" panose="02020603050405020304" pitchFamily="18" charset="0"/>
              </a:rPr>
              <a:t>habits,nature</a:t>
            </a:r>
            <a:r>
              <a:rPr lang="en-US" sz="1800" dirty="0">
                <a:latin typeface="Times New Roman" panose="02020603050405020304" pitchFamily="18" charset="0"/>
                <a:cs typeface="Times New Roman" panose="02020603050405020304" pitchFamily="18" charset="0"/>
              </a:rPr>
              <a:t> etc.)</a:t>
            </a:r>
          </a:p>
          <a:p>
            <a:r>
              <a:rPr lang="en-US" sz="1800" dirty="0">
                <a:latin typeface="Times New Roman" panose="02020603050405020304" pitchFamily="18" charset="0"/>
                <a:cs typeface="Times New Roman" panose="02020603050405020304" pitchFamily="18" charset="0"/>
              </a:rPr>
              <a:t>Agents have the dual responsibility of being true to the interests of both the parties in the transaction. He should not mislead either.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ircle(in)">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heel(1)">
                                      <p:cBhvr>
                                        <p:cTn id="4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tx1"/>
            </a:solidFill>
          </a:ln>
        </p:spPr>
        <p:txBody>
          <a:bodyPr>
            <a:normAutofit/>
          </a:bodyPr>
          <a:lstStyle/>
          <a:p>
            <a:r>
              <a:rPr lang="en-US" sz="2800" dirty="0">
                <a:latin typeface="Times New Roman" panose="02020603050405020304" pitchFamily="18" charset="0"/>
                <a:cs typeface="Times New Roman" panose="02020603050405020304" pitchFamily="18" charset="0"/>
              </a:rPr>
              <a:t>Insurance Ethics</a:t>
            </a:r>
          </a:p>
        </p:txBody>
      </p:sp>
      <p:sp>
        <p:nvSpPr>
          <p:cNvPr id="3" name="Content Placeholder 2"/>
          <p:cNvSpPr>
            <a:spLocks noGrp="1"/>
          </p:cNvSpPr>
          <p:nvPr>
            <p:ph idx="1"/>
          </p:nvPr>
        </p:nvSpPr>
        <p:spPr>
          <a:xfrm>
            <a:off x="457200" y="1371600"/>
            <a:ext cx="8229600" cy="4754563"/>
          </a:xfrm>
          <a:solidFill>
            <a:schemeClr val="accent5">
              <a:lumMod val="20000"/>
              <a:lumOff val="80000"/>
            </a:schemeClr>
          </a:solidFill>
          <a:ln>
            <a:solidFill>
              <a:schemeClr val="tx1"/>
            </a:solidFill>
          </a:ln>
        </p:spPr>
        <p:txBody>
          <a:bodyPr>
            <a:normAutofit fontScale="92500" lnSpcReduction="20000"/>
          </a:bodyPr>
          <a:lstStyle/>
          <a:p>
            <a:r>
              <a:rPr lang="en-US" sz="1600" dirty="0">
                <a:latin typeface="Andalus" pitchFamily="18" charset="-78"/>
                <a:cs typeface="Andalus" pitchFamily="18" charset="-78"/>
              </a:rPr>
              <a:t> </a:t>
            </a:r>
            <a:r>
              <a:rPr lang="en-US" sz="1600" dirty="0">
                <a:latin typeface="Times New Roman" panose="02020603050405020304" pitchFamily="18" charset="0"/>
                <a:cs typeface="Times New Roman" panose="02020603050405020304" pitchFamily="18" charset="0"/>
              </a:rPr>
              <a:t>Some of the world’s biggest companies have been found to have cheated through false accounts and dishonest audit certification. The funds of banks have been misused by their managements to bolster the greed of some friends. Officials have used their authority to promote personal benefits . Courts of justice have failed  to render justice.</a:t>
            </a:r>
          </a:p>
          <a:p>
            <a:r>
              <a:rPr lang="en-US" sz="1600" dirty="0">
                <a:latin typeface="Times New Roman" panose="02020603050405020304" pitchFamily="18" charset="0"/>
                <a:cs typeface="Times New Roman" panose="02020603050405020304" pitchFamily="18" charset="0"/>
              </a:rPr>
              <a:t>The insurance agent is in a position of trust. On his  assurance the policyholders entrust their small savings to an insurer, trusting it to look after  these funds and look after their dependents in later years.</a:t>
            </a:r>
          </a:p>
          <a:p>
            <a:r>
              <a:rPr lang="en-US" sz="1600" dirty="0">
                <a:latin typeface="Times New Roman" panose="02020603050405020304" pitchFamily="18" charset="0"/>
                <a:cs typeface="Times New Roman" panose="02020603050405020304" pitchFamily="18" charset="0"/>
              </a:rPr>
              <a:t>Issues of propriety  and ethics are extremely important in  the business of insurance.</a:t>
            </a:r>
          </a:p>
          <a:p>
            <a:r>
              <a:rPr lang="en-US" sz="1600" dirty="0">
                <a:latin typeface="Times New Roman" panose="02020603050405020304" pitchFamily="18" charset="0"/>
                <a:cs typeface="Times New Roman" panose="02020603050405020304" pitchFamily="18" charset="0"/>
              </a:rPr>
              <a:t>The Code of ethics spelt out by IRDA  is directed towards ethical </a:t>
            </a:r>
            <a:r>
              <a:rPr lang="en-US" sz="1600" dirty="0" err="1">
                <a:latin typeface="Times New Roman" panose="02020603050405020304" pitchFamily="18" charset="0"/>
                <a:cs typeface="Times New Roman" panose="02020603050405020304" pitchFamily="18" charset="0"/>
              </a:rPr>
              <a:t>behaviour</a:t>
            </a:r>
            <a:r>
              <a:rPr lang="en-US" sz="1600" dirty="0">
                <a:latin typeface="Times New Roman" panose="02020603050405020304" pitchFamily="18" charset="0"/>
                <a:cs typeface="Times New Roman" panose="02020603050405020304" pitchFamily="18" charset="0"/>
              </a:rPr>
              <a:t>.</a:t>
            </a:r>
          </a:p>
          <a:p>
            <a:pPr>
              <a:buNone/>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Some characteristics of good ethical </a:t>
            </a:r>
            <a:r>
              <a:rPr lang="en-US" sz="1600" dirty="0" err="1">
                <a:latin typeface="Times New Roman" panose="02020603050405020304" pitchFamily="18" charset="0"/>
                <a:cs typeface="Times New Roman" panose="02020603050405020304" pitchFamily="18" charset="0"/>
              </a:rPr>
              <a:t>behaviours</a:t>
            </a:r>
            <a:r>
              <a:rPr lang="en-US" sz="1600" dirty="0">
                <a:latin typeface="Times New Roman" panose="02020603050405020304" pitchFamily="18" charset="0"/>
                <a:cs typeface="Times New Roman" panose="02020603050405020304" pitchFamily="18" charset="0"/>
              </a:rPr>
              <a:t> are:</a:t>
            </a:r>
          </a:p>
          <a:p>
            <a:pPr>
              <a:buFontTx/>
              <a:buChar char="-"/>
            </a:pPr>
            <a:r>
              <a:rPr lang="en-US" sz="1600" dirty="0">
                <a:latin typeface="Times New Roman" panose="02020603050405020304" pitchFamily="18" charset="0"/>
                <a:cs typeface="Times New Roman" panose="02020603050405020304" pitchFamily="18" charset="0"/>
              </a:rPr>
              <a:t>Placing the best interests of the clients above one’s own direct or indirect benefits.</a:t>
            </a:r>
          </a:p>
          <a:p>
            <a:pPr>
              <a:buFontTx/>
              <a:buChar char="-"/>
            </a:pPr>
            <a:r>
              <a:rPr lang="en-US" sz="1600" dirty="0">
                <a:latin typeface="Times New Roman" panose="02020603050405020304" pitchFamily="18" charset="0"/>
                <a:cs typeface="Times New Roman" panose="02020603050405020304" pitchFamily="18" charset="0"/>
              </a:rPr>
              <a:t>Holding in the strictest confidence and considering as privileged all business and personal information pertaining to the client’s affairs.</a:t>
            </a:r>
          </a:p>
          <a:p>
            <a:pPr>
              <a:buFontTx/>
              <a:buChar char="-"/>
            </a:pPr>
            <a:r>
              <a:rPr lang="en-US" sz="1600" dirty="0">
                <a:latin typeface="Times New Roman" panose="02020603050405020304" pitchFamily="18" charset="0"/>
                <a:cs typeface="Times New Roman" panose="02020603050405020304" pitchFamily="18" charset="0"/>
              </a:rPr>
              <a:t>Making full and adequate disclosure of all facts to enable clients make informed decisions.</a:t>
            </a:r>
          </a:p>
          <a:p>
            <a:r>
              <a:rPr lang="en-US" sz="1600" dirty="0">
                <a:latin typeface="Times New Roman" panose="02020603050405020304" pitchFamily="18" charset="0"/>
                <a:cs typeface="Times New Roman" panose="02020603050405020304" pitchFamily="18" charset="0"/>
              </a:rPr>
              <a:t>There could be a likelihood of ethics being compromised in the following situations:</a:t>
            </a:r>
          </a:p>
          <a:p>
            <a:pPr>
              <a:buFontTx/>
              <a:buChar char="-"/>
            </a:pPr>
            <a:r>
              <a:rPr lang="en-US" sz="1600" dirty="0">
                <a:latin typeface="Times New Roman" panose="02020603050405020304" pitchFamily="18" charset="0"/>
                <a:cs typeface="Times New Roman" panose="02020603050405020304" pitchFamily="18" charset="0"/>
              </a:rPr>
              <a:t>Having to choose between two plans, one giving much less commission than the other</a:t>
            </a:r>
          </a:p>
          <a:p>
            <a:pPr>
              <a:buFontTx/>
              <a:buChar char="-"/>
            </a:pPr>
            <a:r>
              <a:rPr lang="en-US" sz="1600" dirty="0">
                <a:latin typeface="Times New Roman" panose="02020603050405020304" pitchFamily="18" charset="0"/>
                <a:cs typeface="Times New Roman" panose="02020603050405020304" pitchFamily="18" charset="0"/>
              </a:rPr>
              <a:t>Temptation to recommend discontinuance of an existing policy and taking out a new one</a:t>
            </a:r>
          </a:p>
          <a:p>
            <a:pPr>
              <a:buFontTx/>
              <a:buChar char="-"/>
            </a:pPr>
            <a:r>
              <a:rPr lang="en-US" sz="1600" dirty="0">
                <a:latin typeface="Times New Roman" panose="02020603050405020304" pitchFamily="18" charset="0"/>
                <a:cs typeface="Times New Roman" panose="02020603050405020304" pitchFamily="18" charset="0"/>
              </a:rPr>
              <a:t>Becoming aware of circumstances that if known to the insurer, could adversely affect the interests of the clients or the beneficiaries of the claim.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circle(in)">
                                      <p:cBhvr>
                                        <p:cTn id="38" dur="20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heel(1)">
                                      <p:cBhvr>
                                        <p:cTn id="43" dur="20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8" dur="5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barn(inVertical)">
                                      <p:cBhvr>
                                        <p:cTn id="53" dur="5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circle(in)">
                                      <p:cBhvr>
                                        <p:cTn id="58" dur="2000"/>
                                        <p:tgtEl>
                                          <p:spTgt spid="3">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wheel(1)">
                                      <p:cBhvr>
                                        <p:cTn id="63"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6"/>
            </a:solidFill>
          </a:ln>
        </p:spPr>
        <p:txBody>
          <a:bodyPr>
            <a:normAutofit/>
          </a:bodyPr>
          <a:lstStyle/>
          <a:p>
            <a:r>
              <a:rPr lang="en-US" sz="3600" dirty="0">
                <a:solidFill>
                  <a:schemeClr val="accent6">
                    <a:lumMod val="75000"/>
                  </a:schemeClr>
                </a:solidFill>
                <a:latin typeface="Times New Roman" pitchFamily="18" charset="0"/>
                <a:cs typeface="Times New Roman" pitchFamily="18" charset="0"/>
              </a:rPr>
              <a:t>AGENT</a:t>
            </a:r>
          </a:p>
        </p:txBody>
      </p:sp>
      <p:sp>
        <p:nvSpPr>
          <p:cNvPr id="3" name="Content Placeholder 2"/>
          <p:cNvSpPr>
            <a:spLocks noGrp="1"/>
          </p:cNvSpPr>
          <p:nvPr>
            <p:ph idx="1"/>
          </p:nvPr>
        </p:nvSpPr>
        <p:spPr>
          <a:xfrm>
            <a:off x="457200" y="1066800"/>
            <a:ext cx="8229600" cy="5059363"/>
          </a:xfrm>
          <a:solidFill>
            <a:schemeClr val="accent5">
              <a:lumMod val="20000"/>
              <a:lumOff val="80000"/>
            </a:schemeClr>
          </a:solidFill>
        </p:spPr>
        <p:txBody>
          <a:bodyPr>
            <a:normAutofit/>
          </a:bodyPr>
          <a:lstStyle/>
          <a:p>
            <a:r>
              <a:rPr lang="en-US" sz="2600" dirty="0">
                <a:latin typeface="Times New Roman" pitchFamily="18" charset="0"/>
                <a:cs typeface="Times New Roman" pitchFamily="18" charset="0"/>
              </a:rPr>
              <a:t>In the insurance industry, the term ‘agent’ is ordinarily applied to a person </a:t>
            </a:r>
            <a:r>
              <a:rPr lang="en-US" sz="2600" u="sng" dirty="0">
                <a:latin typeface="Times New Roman" pitchFamily="18" charset="0"/>
                <a:cs typeface="Times New Roman" pitchFamily="18" charset="0"/>
              </a:rPr>
              <a:t>engaged</a:t>
            </a:r>
            <a:r>
              <a:rPr lang="en-US" sz="2600" dirty="0">
                <a:latin typeface="Times New Roman" pitchFamily="18" charset="0"/>
                <a:cs typeface="Times New Roman" pitchFamily="18" charset="0"/>
              </a:rPr>
              <a:t> by the </a:t>
            </a:r>
            <a:r>
              <a:rPr lang="en-US" sz="2600" u="sng" dirty="0">
                <a:latin typeface="Times New Roman" pitchFamily="18" charset="0"/>
                <a:cs typeface="Times New Roman" pitchFamily="18" charset="0"/>
              </a:rPr>
              <a:t>insurer</a:t>
            </a:r>
            <a:r>
              <a:rPr lang="en-US" sz="2600" dirty="0">
                <a:latin typeface="Times New Roman" pitchFamily="18" charset="0"/>
                <a:cs typeface="Times New Roman" pitchFamily="18" charset="0"/>
              </a:rPr>
              <a:t> to </a:t>
            </a:r>
            <a:r>
              <a:rPr lang="en-US" sz="2600" u="sng" dirty="0">
                <a:latin typeface="Times New Roman" pitchFamily="18" charset="0"/>
                <a:cs typeface="Times New Roman" pitchFamily="18" charset="0"/>
              </a:rPr>
              <a:t>procure new business.</a:t>
            </a:r>
          </a:p>
          <a:p>
            <a:r>
              <a:rPr lang="en-US" sz="2600" dirty="0">
                <a:latin typeface="Times New Roman" pitchFamily="18" charset="0"/>
                <a:cs typeface="Times New Roman" pitchFamily="18" charset="0"/>
              </a:rPr>
              <a:t>He is for all purposes, an authorized salesman for insurance and </a:t>
            </a:r>
            <a:r>
              <a:rPr lang="en-US" sz="2600" u="sng" dirty="0">
                <a:latin typeface="Times New Roman" pitchFamily="18" charset="0"/>
                <a:cs typeface="Times New Roman" pitchFamily="18" charset="0"/>
              </a:rPr>
              <a:t>needs a </a:t>
            </a:r>
            <a:r>
              <a:rPr lang="en-US" sz="2600" u="sng" dirty="0" err="1">
                <a:latin typeface="Times New Roman" pitchFamily="18" charset="0"/>
                <a:cs typeface="Times New Roman" pitchFamily="18" charset="0"/>
              </a:rPr>
              <a:t>licence</a:t>
            </a:r>
            <a:r>
              <a:rPr lang="en-US" sz="2600" dirty="0">
                <a:latin typeface="Times New Roman" pitchFamily="18" charset="0"/>
                <a:cs typeface="Times New Roman" pitchFamily="18" charset="0"/>
              </a:rPr>
              <a:t>.</a:t>
            </a:r>
          </a:p>
          <a:p>
            <a:pPr>
              <a:buNone/>
            </a:pPr>
            <a:endParaRPr lang="en-US" sz="26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000" b="1" dirty="0">
                <a:solidFill>
                  <a:schemeClr val="accent6"/>
                </a:solidFill>
                <a:latin typeface="Times New Roman" panose="02020603050405020304" pitchFamily="18" charset="0"/>
                <a:cs typeface="Times New Roman" panose="02020603050405020304" pitchFamily="18" charset="0"/>
              </a:rPr>
              <a:t>PROCEDURE FOR BECOMING AN AGENT</a:t>
            </a:r>
          </a:p>
        </p:txBody>
      </p:sp>
      <p:sp>
        <p:nvSpPr>
          <p:cNvPr id="3" name="Content Placeholder 2"/>
          <p:cNvSpPr>
            <a:spLocks noGrp="1"/>
          </p:cNvSpPr>
          <p:nvPr>
            <p:ph idx="1"/>
          </p:nvPr>
        </p:nvSpPr>
        <p:spPr>
          <a:xfrm>
            <a:off x="457200" y="1219200"/>
            <a:ext cx="8229600" cy="4906963"/>
          </a:xfrm>
          <a:solidFill>
            <a:schemeClr val="accent5">
              <a:lumMod val="20000"/>
              <a:lumOff val="80000"/>
            </a:schemeClr>
          </a:solidFill>
          <a:ln>
            <a:solidFill>
              <a:schemeClr val="tx1"/>
            </a:solidFill>
          </a:ln>
        </p:spPr>
        <p:txBody>
          <a:bodyPr>
            <a:normAutofit/>
          </a:bodyPr>
          <a:lstStyle/>
          <a:p>
            <a:r>
              <a:rPr lang="en-US" sz="1600" dirty="0">
                <a:latin typeface="Times New Roman" panose="02020603050405020304" pitchFamily="18" charset="0"/>
                <a:cs typeface="Times New Roman" panose="02020603050405020304" pitchFamily="18" charset="0"/>
              </a:rPr>
              <a:t>The insurance Act of 1938 lays down that an insurance agent must </a:t>
            </a:r>
            <a:r>
              <a:rPr lang="en-US" sz="1600" u="sng" dirty="0">
                <a:latin typeface="Times New Roman" panose="02020603050405020304" pitchFamily="18" charset="0"/>
                <a:cs typeface="Times New Roman" panose="02020603050405020304" pitchFamily="18" charset="0"/>
              </a:rPr>
              <a:t>possess a </a:t>
            </a:r>
            <a:r>
              <a:rPr lang="en-US" sz="1600" u="sng" dirty="0" err="1">
                <a:latin typeface="Times New Roman" panose="02020603050405020304" pitchFamily="18" charset="0"/>
                <a:cs typeface="Times New Roman" panose="02020603050405020304" pitchFamily="18" charset="0"/>
              </a:rPr>
              <a:t>licence</a:t>
            </a:r>
            <a:r>
              <a:rPr lang="en-US" sz="1600" u="sng"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under section 42 of that act.</a:t>
            </a:r>
          </a:p>
          <a:p>
            <a:r>
              <a:rPr lang="en-US" sz="1600" dirty="0">
                <a:latin typeface="Times New Roman" panose="02020603050405020304" pitchFamily="18" charset="0"/>
                <a:cs typeface="Times New Roman" panose="02020603050405020304" pitchFamily="18" charset="0"/>
              </a:rPr>
              <a:t>The </a:t>
            </a:r>
            <a:r>
              <a:rPr lang="en-US" sz="1600" u="sng" dirty="0">
                <a:latin typeface="Times New Roman" panose="02020603050405020304" pitchFamily="18" charset="0"/>
                <a:cs typeface="Times New Roman" panose="02020603050405020304" pitchFamily="18" charset="0"/>
              </a:rPr>
              <a:t>term of the </a:t>
            </a:r>
            <a:r>
              <a:rPr lang="en-US" sz="1600" u="sng" dirty="0" err="1">
                <a:latin typeface="Times New Roman" panose="02020603050405020304" pitchFamily="18" charset="0"/>
                <a:cs typeface="Times New Roman" panose="02020603050405020304" pitchFamily="18" charset="0"/>
              </a:rPr>
              <a:t>licence</a:t>
            </a:r>
            <a:r>
              <a:rPr lang="en-US" sz="1600" u="sng" dirty="0">
                <a:latin typeface="Times New Roman" panose="02020603050405020304" pitchFamily="18" charset="0"/>
                <a:cs typeface="Times New Roman" panose="02020603050405020304" pitchFamily="18" charset="0"/>
              </a:rPr>
              <a:t>, the manner of making an application</a:t>
            </a:r>
            <a:r>
              <a:rPr lang="en-US" sz="1600" dirty="0">
                <a:latin typeface="Times New Roman" panose="02020603050405020304" pitchFamily="18" charset="0"/>
                <a:cs typeface="Times New Roman" panose="02020603050405020304" pitchFamily="18" charset="0"/>
              </a:rPr>
              <a:t> etc. specified by IRDA.</a:t>
            </a:r>
          </a:p>
          <a:p>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licence</a:t>
            </a:r>
            <a:r>
              <a:rPr lang="en-US" sz="1600" dirty="0">
                <a:latin typeface="Times New Roman" panose="02020603050405020304" pitchFamily="18" charset="0"/>
                <a:cs typeface="Times New Roman" panose="02020603050405020304" pitchFamily="18" charset="0"/>
              </a:rPr>
              <a:t> will not be given if the person is</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A minor  </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found to be of unsound mind </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found guilty of criminal misappropriation / cheating/forgery etc. </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found guilty of  or knowingly participating  in or  dishonesty or  misinterpretation against an insurer  or an insured </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Not possessing the requisite qualifications and specified training.</a:t>
            </a:r>
          </a:p>
          <a:p>
            <a:pPr>
              <a:buAutoNum type="alphaLcParenR"/>
            </a:pPr>
            <a:r>
              <a:rPr lang="en-US" sz="1600" dirty="0">
                <a:solidFill>
                  <a:srgbClr val="FF0000"/>
                </a:solidFill>
                <a:latin typeface="Times New Roman" panose="02020603050405020304" pitchFamily="18" charset="0"/>
                <a:cs typeface="Times New Roman" panose="02020603050405020304" pitchFamily="18" charset="0"/>
              </a:rPr>
              <a:t>Found violating the code of conduct as specified in the regulations.</a:t>
            </a:r>
          </a:p>
          <a:p>
            <a:r>
              <a:rPr lang="en-US" sz="1600" dirty="0">
                <a:latin typeface="Times New Roman" panose="02020603050405020304" pitchFamily="18" charset="0"/>
                <a:cs typeface="Times New Roman" panose="02020603050405020304" pitchFamily="18" charset="0"/>
              </a:rPr>
              <a:t>A </a:t>
            </a:r>
            <a:r>
              <a:rPr lang="en-US" sz="1600" dirty="0" err="1">
                <a:latin typeface="Times New Roman" panose="02020603050405020304" pitchFamily="18" charset="0"/>
                <a:cs typeface="Times New Roman" panose="02020603050405020304" pitchFamily="18" charset="0"/>
              </a:rPr>
              <a:t>licence</a:t>
            </a:r>
            <a:r>
              <a:rPr lang="en-US" sz="1600" dirty="0">
                <a:latin typeface="Times New Roman" panose="02020603050405020304" pitchFamily="18" charset="0"/>
                <a:cs typeface="Times New Roman" panose="02020603050405020304" pitchFamily="18" charset="0"/>
              </a:rPr>
              <a:t> is granted for 3 years at a fee of Rs.250/- and may be renewed.</a:t>
            </a:r>
          </a:p>
          <a:p>
            <a:r>
              <a:rPr lang="en-US" sz="1600" dirty="0">
                <a:latin typeface="Times New Roman" panose="02020603050405020304" pitchFamily="18" charset="0"/>
                <a:cs typeface="Times New Roman" panose="02020603050405020304" pitchFamily="18" charset="0"/>
              </a:rPr>
              <a:t>No agent is allowed  to work for more than one life insurer or general insurer.</a:t>
            </a:r>
          </a:p>
          <a:p>
            <a:endParaRPr lang="en-US" sz="1400" dirty="0">
              <a:latin typeface="Andalus" pitchFamily="18" charset="-78"/>
              <a:cs typeface="Andalus" pitchFamily="18" charset="-78"/>
            </a:endParaRP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circle(in)">
                                      <p:cBhvr>
                                        <p:cTn id="44" dur="2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wheel(1)">
                                      <p:cBhvr>
                                        <p:cTn id="53" dur="20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800" dirty="0">
                <a:solidFill>
                  <a:schemeClr val="accent6"/>
                </a:solidFill>
                <a:latin typeface="Times New Roman" panose="02020603050405020304" pitchFamily="18" charset="0"/>
                <a:cs typeface="Times New Roman" panose="02020603050405020304" pitchFamily="18" charset="0"/>
              </a:rPr>
              <a:t>FUNCTIONS OF AN AGENT</a:t>
            </a:r>
          </a:p>
        </p:txBody>
      </p:sp>
      <p:sp>
        <p:nvSpPr>
          <p:cNvPr id="3" name="Content Placeholder 2"/>
          <p:cNvSpPr>
            <a:spLocks noGrp="1"/>
          </p:cNvSpPr>
          <p:nvPr>
            <p:ph idx="1"/>
          </p:nvPr>
        </p:nvSpPr>
        <p:spPr>
          <a:xfrm>
            <a:off x="457200" y="1295400"/>
            <a:ext cx="8229600" cy="5181600"/>
          </a:xfrm>
          <a:solidFill>
            <a:schemeClr val="accent5">
              <a:lumMod val="20000"/>
              <a:lumOff val="80000"/>
            </a:schemeClr>
          </a:solidFill>
          <a:ln>
            <a:solidFill>
              <a:schemeClr val="accent1"/>
            </a:solidFill>
          </a:ln>
        </p:spPr>
        <p:txBody>
          <a:bodyPr>
            <a:normAutofit/>
          </a:bodyPr>
          <a:lstStyle/>
          <a:p>
            <a:pPr>
              <a:buNone/>
            </a:pPr>
            <a:r>
              <a:rPr lang="en-US" sz="1400" dirty="0">
                <a:latin typeface="Times New Roman" panose="02020603050405020304" pitchFamily="18" charset="0"/>
                <a:cs typeface="Times New Roman" panose="02020603050405020304" pitchFamily="18" charset="0"/>
              </a:rPr>
              <a:t>-</a:t>
            </a:r>
            <a:r>
              <a:rPr lang="en-US" sz="1400" dirty="0">
                <a:solidFill>
                  <a:srgbClr val="0070C0"/>
                </a:solidFill>
                <a:latin typeface="Times New Roman" panose="02020603050405020304" pitchFamily="18" charset="0"/>
                <a:cs typeface="Times New Roman" panose="02020603050405020304" pitchFamily="18" charset="0"/>
              </a:rPr>
              <a:t>The agents main function is to solicit and procure life insurance business for the insurer at the same time advise a prospect keeping his needs and circumstances in mind. </a:t>
            </a:r>
          </a:p>
          <a:p>
            <a:pPr>
              <a:buNone/>
            </a:pPr>
            <a:r>
              <a:rPr lang="en-US" sz="1400" dirty="0">
                <a:latin typeface="Times New Roman" panose="02020603050405020304" pitchFamily="18" charset="0"/>
                <a:cs typeface="Times New Roman" panose="02020603050405020304" pitchFamily="18" charset="0"/>
              </a:rPr>
              <a:t>-</a:t>
            </a:r>
            <a:r>
              <a:rPr lang="en-US" sz="1400" dirty="0">
                <a:solidFill>
                  <a:srgbClr val="0070C0"/>
                </a:solidFill>
                <a:latin typeface="Times New Roman" panose="02020603050405020304" pitchFamily="18" charset="0"/>
                <a:cs typeface="Times New Roman" panose="02020603050405020304" pitchFamily="18" charset="0"/>
              </a:rPr>
              <a:t>He is thus in the unique role of a person trusted by both parties to the transaction.</a:t>
            </a:r>
          </a:p>
          <a:p>
            <a:pPr>
              <a:buNone/>
            </a:pPr>
            <a:endParaRPr lang="en-US" sz="1400" dirty="0">
              <a:latin typeface="Times New Roman" panose="02020603050405020304" pitchFamily="18" charset="0"/>
              <a:cs typeface="Times New Roman" panose="02020603050405020304" pitchFamily="18" charset="0"/>
            </a:endParaRPr>
          </a:p>
          <a:p>
            <a:pPr>
              <a:buNone/>
            </a:pPr>
            <a:r>
              <a:rPr lang="en-US" sz="1400" dirty="0">
                <a:latin typeface="Times New Roman" panose="02020603050405020304" pitchFamily="18" charset="0"/>
                <a:cs typeface="Times New Roman" panose="02020603050405020304" pitchFamily="18" charset="0"/>
              </a:rPr>
              <a:t>His functions would require him to :</a:t>
            </a:r>
          </a:p>
          <a:p>
            <a:r>
              <a:rPr lang="en-US" sz="1400" dirty="0">
                <a:solidFill>
                  <a:srgbClr val="0070C0"/>
                </a:solidFill>
                <a:latin typeface="Times New Roman" panose="02020603050405020304" pitchFamily="18" charset="0"/>
                <a:cs typeface="Times New Roman" panose="02020603050405020304" pitchFamily="18" charset="0"/>
              </a:rPr>
              <a:t>Understand the prospects needs and persuade him </a:t>
            </a:r>
            <a:r>
              <a:rPr lang="en-US" sz="1400" dirty="0">
                <a:latin typeface="Times New Roman" panose="02020603050405020304" pitchFamily="18" charset="0"/>
                <a:cs typeface="Times New Roman" panose="02020603050405020304" pitchFamily="18" charset="0"/>
              </a:rPr>
              <a:t>to buy a plan of life insurance that suits his interests best.</a:t>
            </a:r>
          </a:p>
          <a:p>
            <a:r>
              <a:rPr lang="en-US" sz="1400" dirty="0">
                <a:solidFill>
                  <a:srgbClr val="0070C0"/>
                </a:solidFill>
                <a:latin typeface="Times New Roman" panose="02020603050405020304" pitchFamily="18" charset="0"/>
                <a:cs typeface="Times New Roman" panose="02020603050405020304" pitchFamily="18" charset="0"/>
              </a:rPr>
              <a:t>Complete all formalities </a:t>
            </a:r>
            <a:r>
              <a:rPr lang="en-US" sz="1400" dirty="0">
                <a:latin typeface="Times New Roman" panose="02020603050405020304" pitchFamily="18" charset="0"/>
                <a:cs typeface="Times New Roman" panose="02020603050405020304" pitchFamily="18" charset="0"/>
              </a:rPr>
              <a:t>(paper work, medical examination) necessary to get the policy expeditiously.</a:t>
            </a:r>
          </a:p>
          <a:p>
            <a:r>
              <a:rPr lang="en-US" sz="1400" dirty="0">
                <a:solidFill>
                  <a:srgbClr val="0070C0"/>
                </a:solidFill>
                <a:latin typeface="Times New Roman" panose="02020603050405020304" pitchFamily="18" charset="0"/>
                <a:cs typeface="Times New Roman" panose="02020603050405020304" pitchFamily="18" charset="0"/>
              </a:rPr>
              <a:t>Keep in touch to  ensure </a:t>
            </a:r>
            <a:r>
              <a:rPr lang="en-US" sz="1400" dirty="0">
                <a:latin typeface="Times New Roman" panose="02020603050405020304" pitchFamily="18" charset="0"/>
                <a:cs typeface="Times New Roman" panose="02020603050405020304" pitchFamily="18" charset="0"/>
              </a:rPr>
              <a:t>– premium payments, nomination and other necessary alterations.</a:t>
            </a:r>
          </a:p>
          <a:p>
            <a:r>
              <a:rPr lang="en-US" sz="1400" dirty="0">
                <a:solidFill>
                  <a:srgbClr val="0070C0"/>
                </a:solidFill>
                <a:latin typeface="Times New Roman" panose="02020603050405020304" pitchFamily="18" charset="0"/>
                <a:cs typeface="Times New Roman" panose="02020603050405020304" pitchFamily="18" charset="0"/>
              </a:rPr>
              <a:t>Facilitate  quick settlement of claims.</a:t>
            </a:r>
          </a:p>
          <a:p>
            <a:r>
              <a:rPr lang="en-US" sz="1400" dirty="0">
                <a:solidFill>
                  <a:srgbClr val="0070C0"/>
                </a:solidFill>
                <a:latin typeface="Times New Roman" panose="02020603050405020304" pitchFamily="18" charset="0"/>
                <a:cs typeface="Times New Roman" panose="02020603050405020304" pitchFamily="18" charset="0"/>
              </a:rPr>
              <a:t>Be totally honest with both the prospect and the insurer.</a:t>
            </a:r>
          </a:p>
          <a:p>
            <a:pPr>
              <a:buNone/>
            </a:pPr>
            <a:r>
              <a:rPr lang="en-US" sz="1400" dirty="0">
                <a:latin typeface="Times New Roman" panose="02020603050405020304" pitchFamily="18" charset="0"/>
                <a:cs typeface="Times New Roman" panose="02020603050405020304" pitchFamily="18" charset="0"/>
              </a:rPr>
              <a:t>The reg. of </a:t>
            </a:r>
            <a:r>
              <a:rPr lang="en-US" sz="1400" dirty="0">
                <a:solidFill>
                  <a:srgbClr val="0070C0"/>
                </a:solidFill>
                <a:latin typeface="Times New Roman" panose="02020603050405020304" pitchFamily="18" charset="0"/>
                <a:cs typeface="Times New Roman" panose="02020603050405020304" pitchFamily="18" charset="0"/>
              </a:rPr>
              <a:t>IRDA code of conduct </a:t>
            </a:r>
            <a:r>
              <a:rPr lang="en-US" sz="1400" dirty="0">
                <a:latin typeface="Times New Roman" panose="02020603050405020304" pitchFamily="18" charset="0"/>
                <a:cs typeface="Times New Roman" panose="02020603050405020304" pitchFamily="18" charset="0"/>
              </a:rPr>
              <a:t>says </a:t>
            </a:r>
            <a:r>
              <a:rPr lang="en-US" sz="1400" dirty="0" err="1">
                <a:latin typeface="Times New Roman" panose="02020603050405020304" pitchFamily="18" charset="0"/>
                <a:cs typeface="Times New Roman" panose="02020603050405020304" pitchFamily="18" charset="0"/>
              </a:rPr>
              <a:t>interalia</a:t>
            </a:r>
            <a:r>
              <a:rPr lang="en-US" sz="1400" dirty="0">
                <a:latin typeface="Times New Roman" panose="02020603050405020304" pitchFamily="18" charset="0"/>
                <a:cs typeface="Times New Roman" panose="02020603050405020304" pitchFamily="18" charset="0"/>
              </a:rPr>
              <a:t> that the agent shall:</a:t>
            </a:r>
          </a:p>
          <a:p>
            <a:pPr>
              <a:buFontTx/>
              <a:buChar char="-"/>
            </a:pPr>
            <a:r>
              <a:rPr lang="en-US" sz="1400" dirty="0">
                <a:solidFill>
                  <a:srgbClr val="0070C0"/>
                </a:solidFill>
                <a:latin typeface="Times New Roman" panose="02020603050405020304" pitchFamily="18" charset="0"/>
                <a:cs typeface="Times New Roman" panose="02020603050405020304" pitchFamily="18" charset="0"/>
              </a:rPr>
              <a:t>Identify himself and  the insurance company </a:t>
            </a:r>
            <a:r>
              <a:rPr lang="en-US" sz="1400" dirty="0">
                <a:latin typeface="Times New Roman" panose="02020603050405020304" pitchFamily="18" charset="0"/>
                <a:cs typeface="Times New Roman" panose="02020603050405020304" pitchFamily="18" charset="0"/>
              </a:rPr>
              <a:t>of which he is an agent.</a:t>
            </a:r>
          </a:p>
          <a:p>
            <a:pPr>
              <a:buFontTx/>
              <a:buChar char="-"/>
            </a:pPr>
            <a:r>
              <a:rPr lang="en-US" sz="1400" dirty="0">
                <a:solidFill>
                  <a:srgbClr val="0070C0"/>
                </a:solidFill>
                <a:latin typeface="Times New Roman" panose="02020603050405020304" pitchFamily="18" charset="0"/>
                <a:cs typeface="Times New Roman" panose="02020603050405020304" pitchFamily="18" charset="0"/>
              </a:rPr>
              <a:t>Disclose the </a:t>
            </a:r>
            <a:r>
              <a:rPr lang="en-US" sz="1400" dirty="0" err="1">
                <a:solidFill>
                  <a:srgbClr val="0070C0"/>
                </a:solidFill>
                <a:latin typeface="Times New Roman" panose="02020603050405020304" pitchFamily="18" charset="0"/>
                <a:cs typeface="Times New Roman" panose="02020603050405020304" pitchFamily="18" charset="0"/>
              </a:rPr>
              <a:t>licence</a:t>
            </a:r>
            <a:r>
              <a:rPr lang="en-US" sz="1400" dirty="0">
                <a:latin typeface="Times New Roman" panose="02020603050405020304" pitchFamily="18" charset="0"/>
                <a:cs typeface="Times New Roman" panose="02020603050405020304" pitchFamily="18" charset="0"/>
              </a:rPr>
              <a:t> to the prospect on demand.</a:t>
            </a:r>
          </a:p>
          <a:p>
            <a:pPr>
              <a:buFontTx/>
              <a:buChar char="-"/>
            </a:pPr>
            <a:r>
              <a:rPr lang="en-US" sz="1400" dirty="0">
                <a:solidFill>
                  <a:srgbClr val="0070C0"/>
                </a:solidFill>
                <a:latin typeface="Times New Roman" panose="02020603050405020304" pitchFamily="18" charset="0"/>
                <a:cs typeface="Times New Roman" panose="02020603050405020304" pitchFamily="18" charset="0"/>
              </a:rPr>
              <a:t>Explain all the available options </a:t>
            </a:r>
            <a:r>
              <a:rPr lang="en-US" sz="1400" dirty="0">
                <a:latin typeface="Times New Roman" panose="02020603050405020304" pitchFamily="18" charset="0"/>
                <a:cs typeface="Times New Roman" panose="02020603050405020304" pitchFamily="18" charset="0"/>
              </a:rPr>
              <a:t>to the prospect.</a:t>
            </a:r>
          </a:p>
          <a:p>
            <a:pPr>
              <a:buFontTx/>
              <a:buChar char="-"/>
            </a:pPr>
            <a:r>
              <a:rPr lang="en-US" sz="1400" dirty="0">
                <a:solidFill>
                  <a:srgbClr val="0070C0"/>
                </a:solidFill>
                <a:latin typeface="Times New Roman" panose="02020603050405020304" pitchFamily="18" charset="0"/>
                <a:cs typeface="Times New Roman" panose="02020603050405020304" pitchFamily="18" charset="0"/>
              </a:rPr>
              <a:t>Recommend a suitable plan </a:t>
            </a:r>
            <a:r>
              <a:rPr lang="en-US" sz="1400" dirty="0">
                <a:latin typeface="Times New Roman" panose="02020603050405020304" pitchFamily="18" charset="0"/>
                <a:cs typeface="Times New Roman" panose="02020603050405020304" pitchFamily="18" charset="0"/>
              </a:rPr>
              <a:t>–needs of the prospect.</a:t>
            </a:r>
          </a:p>
          <a:p>
            <a:pPr>
              <a:buFontTx/>
              <a:buChar char="-"/>
            </a:pPr>
            <a:r>
              <a:rPr lang="en-US" sz="1400" dirty="0">
                <a:solidFill>
                  <a:srgbClr val="0070C0"/>
                </a:solidFill>
                <a:latin typeface="Times New Roman" panose="02020603050405020304" pitchFamily="18" charset="0"/>
                <a:cs typeface="Times New Roman" panose="02020603050405020304" pitchFamily="18" charset="0"/>
              </a:rPr>
              <a:t>Disclose the scales of commission </a:t>
            </a:r>
            <a:r>
              <a:rPr lang="en-US" sz="1400" dirty="0">
                <a:latin typeface="Times New Roman" panose="02020603050405020304" pitchFamily="18" charset="0"/>
                <a:cs typeface="Times New Roman" panose="02020603050405020304" pitchFamily="18" charset="0"/>
              </a:rPr>
              <a:t>if asked for by the prospect.</a:t>
            </a:r>
          </a:p>
          <a:p>
            <a:pPr>
              <a:buFontTx/>
              <a:buChar char="-"/>
            </a:pPr>
            <a:r>
              <a:rPr lang="en-US" sz="1400" dirty="0">
                <a:latin typeface="Times New Roman" panose="02020603050405020304" pitchFamily="18" charset="0"/>
                <a:cs typeface="Times New Roman" panose="02020603050405020304" pitchFamily="18" charset="0"/>
              </a:rPr>
              <a:t>Impress the need to disclose all information required in the proposal form.</a:t>
            </a:r>
          </a:p>
          <a:p>
            <a:pPr>
              <a:buFontTx/>
              <a:buChar char="-"/>
            </a:pPr>
            <a:r>
              <a:rPr lang="en-US" sz="1400" dirty="0">
                <a:latin typeface="Times New Roman" panose="02020603050405020304" pitchFamily="18" charset="0"/>
                <a:cs typeface="Times New Roman" panose="02020603050405020304" pitchFamily="18" charset="0"/>
              </a:rPr>
              <a:t>Convey to the prospect the </a:t>
            </a:r>
            <a:r>
              <a:rPr lang="en-US" sz="1400" dirty="0">
                <a:solidFill>
                  <a:srgbClr val="0070C0"/>
                </a:solidFill>
                <a:latin typeface="Times New Roman" panose="02020603050405020304" pitchFamily="18" charset="0"/>
                <a:cs typeface="Times New Roman" panose="02020603050405020304" pitchFamily="18" charset="0"/>
              </a:rPr>
              <a:t>acceptance or rejection of the proposal</a:t>
            </a:r>
            <a:r>
              <a:rPr lang="en-US" sz="1400" dirty="0">
                <a:latin typeface="Times New Roman" panose="02020603050405020304" pitchFamily="18" charset="0"/>
                <a:cs typeface="Times New Roman" panose="02020603050405020304" pitchFamily="18" charset="0"/>
              </a:rPr>
              <a:t>.</a:t>
            </a:r>
          </a:p>
          <a:p>
            <a:pPr>
              <a:buFontTx/>
              <a:buChar char="-"/>
            </a:pPr>
            <a:r>
              <a:rPr lang="en-US" sz="1400" dirty="0">
                <a:latin typeface="Times New Roman" panose="02020603050405020304" pitchFamily="18" charset="0"/>
                <a:cs typeface="Times New Roman" panose="02020603050405020304" pitchFamily="18" charset="0"/>
              </a:rPr>
              <a:t>Make every attempt to ensure remittance of premium by the policyholders within the stipulated time, by giving notice orally and in writing.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heel(1)">
                                      <p:cBhvr>
                                        <p:cTn id="36" dur="2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barn(inVertical)">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wipe(down)">
                                      <p:cBhvr>
                                        <p:cTn id="61" dur="500"/>
                                        <p:tgtEl>
                                          <p:spTgt spid="3">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Effect transition="in" filter="circle(in)">
                                      <p:cBhvr>
                                        <p:cTn id="66" dur="2000"/>
                                        <p:tgtEl>
                                          <p:spTgt spid="3">
                                            <p:txEl>
                                              <p:pRg st="12" end="1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1000"/>
                                        <p:tgtEl>
                                          <p:spTgt spid="3">
                                            <p:txEl>
                                              <p:pRg st="13" end="13"/>
                                            </p:txEl>
                                          </p:spTgt>
                                        </p:tgtEl>
                                      </p:cBhvr>
                                    </p:animEffect>
                                    <p:anim calcmode="lin" valueType="num">
                                      <p:cBhvr>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barn(inVertic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circle(in)">
                                      <p:cBhvr>
                                        <p:cTn id="92"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6"/>
            </a:solidFill>
          </a:ln>
        </p:spPr>
        <p:txBody>
          <a:bodyPr>
            <a:normAutofit/>
          </a:bodyPr>
          <a:lstStyle/>
          <a:p>
            <a:r>
              <a:rPr lang="en-US" sz="3600" dirty="0">
                <a:latin typeface="Times New Roman" pitchFamily="18" charset="0"/>
                <a:cs typeface="Times New Roman" pitchFamily="18" charset="0"/>
              </a:rPr>
              <a:t>RESPONSIBILITIES OF AN AGENT</a:t>
            </a:r>
          </a:p>
        </p:txBody>
      </p:sp>
      <p:sp>
        <p:nvSpPr>
          <p:cNvPr id="3" name="Content Placeholder 2"/>
          <p:cNvSpPr>
            <a:spLocks noGrp="1"/>
          </p:cNvSpPr>
          <p:nvPr>
            <p:ph idx="1"/>
          </p:nvPr>
        </p:nvSpPr>
        <p:spPr>
          <a:xfrm>
            <a:off x="457200" y="1295400"/>
            <a:ext cx="8229600" cy="5181600"/>
          </a:xfrm>
          <a:solidFill>
            <a:schemeClr val="accent3">
              <a:lumMod val="20000"/>
              <a:lumOff val="80000"/>
            </a:schemeClr>
          </a:solidFill>
        </p:spPr>
        <p:txBody>
          <a:bodyPr>
            <a:normAutofit fontScale="70000" lnSpcReduction="20000"/>
          </a:bodyPr>
          <a:lstStyle/>
          <a:p>
            <a:r>
              <a:rPr lang="en-US" u="sng" dirty="0">
                <a:solidFill>
                  <a:srgbClr val="00B050"/>
                </a:solidFill>
                <a:latin typeface="Times New Roman" pitchFamily="18" charset="0"/>
                <a:cs typeface="Times New Roman" pitchFamily="18" charset="0"/>
              </a:rPr>
              <a:t>Contact prospects </a:t>
            </a:r>
            <a:r>
              <a:rPr lang="en-US" dirty="0">
                <a:latin typeface="Times New Roman" pitchFamily="18" charset="0"/>
                <a:cs typeface="Times New Roman" pitchFamily="18" charset="0"/>
              </a:rPr>
              <a:t>for life insurance</a:t>
            </a:r>
            <a:r>
              <a:rPr lang="en-US" dirty="0">
                <a:solidFill>
                  <a:srgbClr val="00B050"/>
                </a:solidFill>
                <a:latin typeface="Times New Roman" pitchFamily="18" charset="0"/>
                <a:cs typeface="Times New Roman" pitchFamily="18" charset="0"/>
              </a:rPr>
              <a:t>, </a:t>
            </a:r>
            <a:r>
              <a:rPr lang="en-US" u="sng" dirty="0">
                <a:solidFill>
                  <a:srgbClr val="00B050"/>
                </a:solidFill>
                <a:latin typeface="Times New Roman" pitchFamily="18" charset="0"/>
                <a:cs typeface="Times New Roman" pitchFamily="18" charset="0"/>
              </a:rPr>
              <a:t>study their needs </a:t>
            </a:r>
            <a:r>
              <a:rPr lang="en-US" dirty="0">
                <a:latin typeface="Times New Roman" pitchFamily="18" charset="0"/>
                <a:cs typeface="Times New Roman" pitchFamily="18" charset="0"/>
              </a:rPr>
              <a:t>and </a:t>
            </a:r>
            <a:r>
              <a:rPr lang="en-US" u="sng" dirty="0">
                <a:solidFill>
                  <a:srgbClr val="00B050"/>
                </a:solidFill>
                <a:latin typeface="Times New Roman" pitchFamily="18" charset="0"/>
                <a:cs typeface="Times New Roman" pitchFamily="18" charset="0"/>
              </a:rPr>
              <a:t>persuade them to buy.</a:t>
            </a:r>
          </a:p>
          <a:p>
            <a:r>
              <a:rPr lang="en-US" u="sng" dirty="0">
                <a:latin typeface="Times New Roman" pitchFamily="18" charset="0"/>
                <a:cs typeface="Times New Roman" pitchFamily="18" charset="0"/>
              </a:rPr>
              <a:t> </a:t>
            </a:r>
            <a:r>
              <a:rPr lang="en-US" u="sng" dirty="0">
                <a:solidFill>
                  <a:srgbClr val="00B050"/>
                </a:solidFill>
                <a:latin typeface="Times New Roman" pitchFamily="18" charset="0"/>
                <a:cs typeface="Times New Roman" pitchFamily="18" charset="0"/>
              </a:rPr>
              <a:t>Complete all related formalities </a:t>
            </a:r>
            <a:r>
              <a:rPr lang="en-US" dirty="0">
                <a:latin typeface="Times New Roman" pitchFamily="18" charset="0"/>
                <a:cs typeface="Times New Roman" pitchFamily="18" charset="0"/>
              </a:rPr>
              <a:t>(filling up proposal forms, collecting premium, arranging medical examination, collecting proofs of age or income, reports etc).</a:t>
            </a:r>
          </a:p>
          <a:p>
            <a:r>
              <a:rPr lang="en-US" dirty="0">
                <a:latin typeface="Times New Roman" pitchFamily="18" charset="0"/>
                <a:cs typeface="Times New Roman" pitchFamily="18" charset="0"/>
              </a:rPr>
              <a:t>After having sold a new insurance policy, </a:t>
            </a:r>
            <a:r>
              <a:rPr lang="en-US" u="sng" dirty="0">
                <a:solidFill>
                  <a:srgbClr val="00B050"/>
                </a:solidFill>
                <a:latin typeface="Times New Roman" pitchFamily="18" charset="0"/>
                <a:cs typeface="Times New Roman" pitchFamily="18" charset="0"/>
              </a:rPr>
              <a:t>ensure that the policy continues without a lapse, till it becomes a claim</a:t>
            </a:r>
            <a:r>
              <a:rPr lang="en-US" dirty="0">
                <a:latin typeface="Times New Roman" pitchFamily="18" charset="0"/>
                <a:cs typeface="Times New Roman" pitchFamily="18" charset="0"/>
              </a:rPr>
              <a:t>.</a:t>
            </a:r>
          </a:p>
          <a:p>
            <a:pPr>
              <a:buFontTx/>
              <a:buChar char="-"/>
            </a:pPr>
            <a:r>
              <a:rPr lang="en-US" u="sng" dirty="0">
                <a:solidFill>
                  <a:srgbClr val="00B050"/>
                </a:solidFill>
                <a:latin typeface="Times New Roman" pitchFamily="18" charset="0"/>
                <a:cs typeface="Times New Roman" pitchFamily="18" charset="0"/>
              </a:rPr>
              <a:t>Keep in touch </a:t>
            </a:r>
            <a:r>
              <a:rPr lang="en-US" dirty="0">
                <a:latin typeface="Times New Roman" pitchFamily="18" charset="0"/>
                <a:cs typeface="Times New Roman" pitchFamily="18" charset="0"/>
              </a:rPr>
              <a:t>with the policyholder –renewal premiums are paid in time</a:t>
            </a:r>
          </a:p>
          <a:p>
            <a:pPr>
              <a:buFontTx/>
              <a:buChar char="-"/>
            </a:pPr>
            <a:r>
              <a:rPr lang="en-US" u="sng" dirty="0">
                <a:latin typeface="Times New Roman" pitchFamily="18" charset="0"/>
                <a:cs typeface="Times New Roman" pitchFamily="18" charset="0"/>
              </a:rPr>
              <a:t>Nominations </a:t>
            </a:r>
            <a:r>
              <a:rPr lang="en-US" dirty="0">
                <a:latin typeface="Times New Roman" pitchFamily="18" charset="0"/>
                <a:cs typeface="Times New Roman" pitchFamily="18" charset="0"/>
              </a:rPr>
              <a:t>are </a:t>
            </a:r>
            <a:r>
              <a:rPr lang="en-US" u="sng" dirty="0">
                <a:latin typeface="Times New Roman" pitchFamily="18" charset="0"/>
                <a:cs typeface="Times New Roman" pitchFamily="18" charset="0"/>
              </a:rPr>
              <a:t>made or changed according to changing circumstances.</a:t>
            </a:r>
          </a:p>
          <a:p>
            <a:pPr>
              <a:buFontTx/>
              <a:buChar char="-"/>
            </a:pPr>
            <a:r>
              <a:rPr lang="en-US" u="sng" dirty="0">
                <a:solidFill>
                  <a:srgbClr val="00B050"/>
                </a:solidFill>
                <a:latin typeface="Times New Roman" pitchFamily="18" charset="0"/>
                <a:cs typeface="Times New Roman" pitchFamily="18" charset="0"/>
              </a:rPr>
              <a:t>Assist in settlement </a:t>
            </a:r>
            <a:r>
              <a:rPr lang="en-US" dirty="0">
                <a:solidFill>
                  <a:srgbClr val="00B050"/>
                </a:solidFill>
                <a:latin typeface="Times New Roman" pitchFamily="18" charset="0"/>
                <a:cs typeface="Times New Roman" pitchFamily="18" charset="0"/>
              </a:rPr>
              <a:t>of claims</a:t>
            </a:r>
          </a:p>
          <a:p>
            <a:r>
              <a:rPr lang="en-US" dirty="0">
                <a:latin typeface="Times New Roman" pitchFamily="18" charset="0"/>
                <a:cs typeface="Times New Roman" pitchFamily="18" charset="0"/>
              </a:rPr>
              <a:t>He has to be </a:t>
            </a:r>
            <a:r>
              <a:rPr lang="en-US" u="sng" dirty="0">
                <a:solidFill>
                  <a:srgbClr val="00B050"/>
                </a:solidFill>
                <a:latin typeface="Times New Roman" pitchFamily="18" charset="0"/>
                <a:cs typeface="Times New Roman" pitchFamily="18" charset="0"/>
              </a:rPr>
              <a:t>familiar with benefits </a:t>
            </a:r>
            <a:r>
              <a:rPr lang="en-US" dirty="0">
                <a:latin typeface="Times New Roman" pitchFamily="18" charset="0"/>
                <a:cs typeface="Times New Roman" pitchFamily="18" charset="0"/>
              </a:rPr>
              <a:t>under </a:t>
            </a:r>
            <a:r>
              <a:rPr lang="en-US" u="sng" dirty="0">
                <a:solidFill>
                  <a:srgbClr val="00B050"/>
                </a:solidFill>
                <a:latin typeface="Times New Roman" pitchFamily="18" charset="0"/>
                <a:cs typeface="Times New Roman" pitchFamily="18" charset="0"/>
              </a:rPr>
              <a:t>various plans of insurance </a:t>
            </a:r>
            <a:r>
              <a:rPr lang="en-US" dirty="0">
                <a:latin typeface="Times New Roman" pitchFamily="18" charset="0"/>
                <a:cs typeface="Times New Roman" pitchFamily="18" charset="0"/>
              </a:rPr>
              <a:t>offered by his insurer</a:t>
            </a:r>
          </a:p>
          <a:p>
            <a:r>
              <a:rPr lang="en-US" dirty="0">
                <a:latin typeface="Times New Roman" pitchFamily="18" charset="0"/>
                <a:cs typeface="Times New Roman" pitchFamily="18" charset="0"/>
              </a:rPr>
              <a:t>The </a:t>
            </a:r>
            <a:r>
              <a:rPr lang="en-US" u="sng" dirty="0">
                <a:solidFill>
                  <a:srgbClr val="00B050"/>
                </a:solidFill>
                <a:latin typeface="Times New Roman" pitchFamily="18" charset="0"/>
                <a:cs typeface="Times New Roman" pitchFamily="18" charset="0"/>
              </a:rPr>
              <a:t>office procedures </a:t>
            </a:r>
            <a:r>
              <a:rPr lang="en-US" dirty="0">
                <a:latin typeface="Times New Roman" pitchFamily="18" charset="0"/>
                <a:cs typeface="Times New Roman" pitchFamily="18" charset="0"/>
              </a:rPr>
              <a:t>for various matters(forms and documents).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000" dirty="0">
                <a:solidFill>
                  <a:schemeClr val="accent6"/>
                </a:solidFill>
                <a:latin typeface="Times New Roman" panose="02020603050405020304" pitchFamily="18" charset="0"/>
                <a:cs typeface="Times New Roman" panose="02020603050405020304" pitchFamily="18" charset="0"/>
              </a:rPr>
              <a:t>PRE-REQUISITES FOR AGENTS SUCCESS</a:t>
            </a:r>
          </a:p>
        </p:txBody>
      </p:sp>
      <p:sp>
        <p:nvSpPr>
          <p:cNvPr id="3" name="Content Placeholder 2"/>
          <p:cNvSpPr>
            <a:spLocks noGrp="1"/>
          </p:cNvSpPr>
          <p:nvPr>
            <p:ph idx="1"/>
          </p:nvPr>
        </p:nvSpPr>
        <p:spPr>
          <a:xfrm>
            <a:off x="457200" y="1143000"/>
            <a:ext cx="8229600" cy="4983163"/>
          </a:xfrm>
          <a:solidFill>
            <a:schemeClr val="accent5">
              <a:lumMod val="20000"/>
              <a:lumOff val="80000"/>
            </a:schemeClr>
          </a:solidFill>
          <a:ln>
            <a:solidFill>
              <a:schemeClr val="tx1"/>
            </a:solidFill>
          </a:ln>
        </p:spPr>
        <p:txBody>
          <a:bodyPr>
            <a:normAutofit/>
          </a:bodyPr>
          <a:lstStyle/>
          <a:p>
            <a:r>
              <a:rPr lang="en-US" sz="2000" dirty="0">
                <a:latin typeface="Times New Roman" panose="02020603050405020304" pitchFamily="18" charset="0"/>
                <a:cs typeface="Times New Roman" panose="02020603050405020304" pitchFamily="18" charset="0"/>
              </a:rPr>
              <a:t>The agent must be familiar with the benefits of insurance as well as  advantages of other financial instruments suitable for savings and investments and also the laws particularly on taxation matters, relevant to these instruments.</a:t>
            </a:r>
          </a:p>
          <a:p>
            <a:r>
              <a:rPr lang="en-US" sz="2000" dirty="0">
                <a:latin typeface="Times New Roman" panose="02020603050405020304" pitchFamily="18" charset="0"/>
                <a:cs typeface="Times New Roman" panose="02020603050405020304" pitchFamily="18" charset="0"/>
              </a:rPr>
              <a:t>An agent is a professional and constantly needs to enhance his knowledge and skills. An agents dev is measured by the business done, commission earned and reputation enjoyed in the market. A good </a:t>
            </a:r>
            <a:r>
              <a:rPr lang="en-US" sz="2000" dirty="0" err="1">
                <a:latin typeface="Times New Roman" panose="02020603050405020304" pitchFamily="18" charset="0"/>
                <a:cs typeface="Times New Roman" panose="02020603050405020304" pitchFamily="18" charset="0"/>
              </a:rPr>
              <a:t>reputiation</a:t>
            </a:r>
            <a:r>
              <a:rPr lang="en-US" sz="2000" dirty="0">
                <a:latin typeface="Times New Roman" panose="02020603050405020304" pitchFamily="18" charset="0"/>
                <a:cs typeface="Times New Roman" panose="02020603050405020304" pitchFamily="18" charset="0"/>
              </a:rPr>
              <a:t> helps him collect more references from satisfied policyholders and expand his circle of contacts.</a:t>
            </a:r>
          </a:p>
          <a:p>
            <a:r>
              <a:rPr lang="en-US" sz="2000" dirty="0">
                <a:latin typeface="Times New Roman" panose="02020603050405020304" pitchFamily="18" charset="0"/>
                <a:cs typeface="Times New Roman" panose="02020603050405020304" pitchFamily="18" charset="0"/>
              </a:rPr>
              <a:t>The agent must have knowledge of all the products offered by the insurer he works for and not only a few which are frequently sold.  ( aware of drawbacks in the policy, tax implications, fit with the clients needs, precautions so that benefits may not be lost ….)</a:t>
            </a:r>
          </a:p>
          <a:p>
            <a:r>
              <a:rPr lang="en-US" sz="2000" dirty="0">
                <a:latin typeface="Times New Roman" panose="02020603050405020304" pitchFamily="18" charset="0"/>
                <a:cs typeface="Times New Roman" panose="02020603050405020304" pitchFamily="18" charset="0"/>
              </a:rPr>
              <a:t>Customers are entitled to full information from those who provide services (principal of utmost good faith in insurance).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solidFill>
                  <a:schemeClr val="accent6"/>
                </a:solidFill>
                <a:latin typeface="Times New Roman" panose="02020603050405020304" pitchFamily="18" charset="0"/>
                <a:cs typeface="Times New Roman" panose="02020603050405020304" pitchFamily="18" charset="0"/>
              </a:rPr>
              <a:t>METHODS OF REMUNERATING AGENTS</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a:bodyPr>
          <a:lstStyle/>
          <a:p>
            <a:r>
              <a:rPr lang="en-US" sz="1400" dirty="0">
                <a:latin typeface="Times New Roman" panose="02020603050405020304" pitchFamily="18" charset="0"/>
                <a:cs typeface="Times New Roman" panose="02020603050405020304" pitchFamily="18" charset="0"/>
              </a:rPr>
              <a:t>A  life insurance agent works on commission basis. He is paid a percentage of the premium collected through his agency. ( 35% 1</a:t>
            </a:r>
            <a:r>
              <a:rPr lang="en-US" sz="1400" baseline="30000" dirty="0">
                <a:latin typeface="Times New Roman" panose="02020603050405020304" pitchFamily="18" charset="0"/>
                <a:cs typeface="Times New Roman" panose="02020603050405020304" pitchFamily="18" charset="0"/>
              </a:rPr>
              <a:t>st</a:t>
            </a:r>
            <a:r>
              <a:rPr lang="en-US" sz="1400" dirty="0">
                <a:latin typeface="Times New Roman" panose="02020603050405020304" pitchFamily="18" charset="0"/>
                <a:cs typeface="Times New Roman" panose="02020603050405020304" pitchFamily="18" charset="0"/>
              </a:rPr>
              <a:t> year’s premium, 71/2 % 2</a:t>
            </a:r>
            <a:r>
              <a:rPr lang="en-US" sz="1400" baseline="30000" dirty="0">
                <a:latin typeface="Times New Roman" panose="02020603050405020304" pitchFamily="18" charset="0"/>
                <a:cs typeface="Times New Roman" panose="02020603050405020304" pitchFamily="18" charset="0"/>
              </a:rPr>
              <a:t>nd</a:t>
            </a:r>
            <a:r>
              <a:rPr lang="en-US" sz="1400" dirty="0">
                <a:latin typeface="Times New Roman" panose="02020603050405020304" pitchFamily="18" charset="0"/>
                <a:cs typeface="Times New Roman" panose="02020603050405020304" pitchFamily="18" charset="0"/>
              </a:rPr>
              <a:t> and 3</a:t>
            </a:r>
            <a:r>
              <a:rPr lang="en-US" sz="1400" baseline="30000" dirty="0">
                <a:latin typeface="Times New Roman" panose="02020603050405020304" pitchFamily="18" charset="0"/>
                <a:cs typeface="Times New Roman" panose="02020603050405020304" pitchFamily="18" charset="0"/>
              </a:rPr>
              <a:t>rd</a:t>
            </a:r>
            <a:r>
              <a:rPr lang="en-US" sz="1400" dirty="0">
                <a:latin typeface="Times New Roman" panose="02020603050405020304" pitchFamily="18" charset="0"/>
                <a:cs typeface="Times New Roman" panose="02020603050405020304" pitchFamily="18" charset="0"/>
              </a:rPr>
              <a:t> years renewal premium and 5% subsequent renewal – Section 40 A(1) Insurance Act).</a:t>
            </a:r>
          </a:p>
          <a:p>
            <a:r>
              <a:rPr lang="en-US" sz="1400" dirty="0">
                <a:latin typeface="Times New Roman" panose="02020603050405020304" pitchFamily="18" charset="0"/>
                <a:cs typeface="Times New Roman" panose="02020603050405020304" pitchFamily="18" charset="0"/>
              </a:rPr>
              <a:t>There are some exceptions to this…..</a:t>
            </a:r>
          </a:p>
          <a:p>
            <a:r>
              <a:rPr lang="en-US" sz="1400" dirty="0">
                <a:latin typeface="Times New Roman" panose="02020603050405020304" pitchFamily="18" charset="0"/>
                <a:cs typeface="Times New Roman" panose="02020603050405020304" pitchFamily="18" charset="0"/>
              </a:rPr>
              <a:t>Normally under term assurance plans commission rates are less. Shorter duration  policies commission rates are lesser than under longer duration policies. Single premium plans and pension/annuity plans rate of commission is very small.</a:t>
            </a:r>
          </a:p>
          <a:p>
            <a:r>
              <a:rPr lang="en-US" sz="1400" dirty="0">
                <a:latin typeface="Times New Roman" panose="02020603050405020304" pitchFamily="18" charset="0"/>
                <a:cs typeface="Times New Roman" panose="02020603050405020304" pitchFamily="18" charset="0"/>
              </a:rPr>
              <a:t>New agents may be paid a stipend to be adjusted against the commission to be earned as and when the business begins to come in. Brokers are paid on a totally different basis.</a:t>
            </a:r>
          </a:p>
          <a:p>
            <a:r>
              <a:rPr lang="en-US" sz="1400" dirty="0">
                <a:latin typeface="Times New Roman" panose="02020603050405020304" pitchFamily="18" charset="0"/>
                <a:cs typeface="Times New Roman" panose="02020603050405020304" pitchFamily="18" charset="0"/>
              </a:rPr>
              <a:t>The Insurance Act provides in Section 44 for payment of commission on renewal premium even after the termination of the agency (4%). To be eligible the agent should have been an agent with that insurer for  </a:t>
            </a:r>
            <a:r>
              <a:rPr lang="en-US" sz="1400" dirty="0" err="1">
                <a:latin typeface="Times New Roman" panose="02020603050405020304" pitchFamily="18" charset="0"/>
                <a:cs typeface="Times New Roman" panose="02020603050405020304" pitchFamily="18" charset="0"/>
              </a:rPr>
              <a:t>atleast</a:t>
            </a:r>
            <a:r>
              <a:rPr lang="en-US" sz="1400" dirty="0">
                <a:latin typeface="Times New Roman" panose="02020603050405020304" pitchFamily="18" charset="0"/>
                <a:cs typeface="Times New Roman" panose="02020603050405020304" pitchFamily="18" charset="0"/>
              </a:rPr>
              <a:t>  (1) 5years and policies for at least Rs. 50000/- are in force one year before termination of agency  or  (2) 10 years. This commission </a:t>
            </a:r>
            <a:r>
              <a:rPr lang="en-US" sz="1400" dirty="0" err="1">
                <a:latin typeface="Times New Roman" panose="02020603050405020304" pitchFamily="18" charset="0"/>
                <a:cs typeface="Times New Roman" panose="02020603050405020304" pitchFamily="18" charset="0"/>
              </a:rPr>
              <a:t>wil</a:t>
            </a:r>
            <a:r>
              <a:rPr lang="en-US" sz="1400" dirty="0">
                <a:latin typeface="Times New Roman" panose="02020603050405020304" pitchFamily="18" charset="0"/>
                <a:cs typeface="Times New Roman" panose="02020603050405020304" pitchFamily="18" charset="0"/>
              </a:rPr>
              <a:t> be payable to the heirs of the agent after the agents death. This is a unique facility which few other professions enjoy.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heel(1)">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6"/>
            </a:solidFill>
          </a:ln>
        </p:spPr>
        <p:txBody>
          <a:bodyPr>
            <a:normAutofit/>
          </a:bodyPr>
          <a:lstStyle/>
          <a:p>
            <a:r>
              <a:rPr lang="en-US" sz="3200" dirty="0">
                <a:latin typeface="Times New Roman" pitchFamily="18" charset="0"/>
                <a:cs typeface="Times New Roman" pitchFamily="18" charset="0"/>
              </a:rPr>
              <a:t>SURVEYORS</a:t>
            </a:r>
          </a:p>
        </p:txBody>
      </p:sp>
      <p:sp>
        <p:nvSpPr>
          <p:cNvPr id="3" name="Content Placeholder 2"/>
          <p:cNvSpPr>
            <a:spLocks noGrp="1"/>
          </p:cNvSpPr>
          <p:nvPr>
            <p:ph idx="1"/>
          </p:nvPr>
        </p:nvSpPr>
        <p:spPr>
          <a:solidFill>
            <a:schemeClr val="bg1">
              <a:lumMod val="95000"/>
            </a:schemeClr>
          </a:solidFill>
        </p:spPr>
        <p:txBody>
          <a:bodyPr>
            <a:normAutofit fontScale="77500" lnSpcReduction="20000"/>
          </a:bodyPr>
          <a:lstStyle/>
          <a:p>
            <a:r>
              <a:rPr lang="en-US" sz="1900" dirty="0">
                <a:latin typeface="Times New Roman" pitchFamily="18" charset="0"/>
                <a:cs typeface="Times New Roman" pitchFamily="18" charset="0"/>
              </a:rPr>
              <a:t>Surveyors are </a:t>
            </a:r>
            <a:r>
              <a:rPr lang="en-US" sz="1900" dirty="0">
                <a:solidFill>
                  <a:srgbClr val="00B050"/>
                </a:solidFill>
                <a:latin typeface="Times New Roman" pitchFamily="18" charset="0"/>
                <a:cs typeface="Times New Roman" pitchFamily="18" charset="0"/>
              </a:rPr>
              <a:t>independent professionals appointed</a:t>
            </a:r>
            <a:r>
              <a:rPr lang="en-US" sz="1900" dirty="0">
                <a:latin typeface="Times New Roman" pitchFamily="18" charset="0"/>
                <a:cs typeface="Times New Roman" pitchFamily="18" charset="0"/>
              </a:rPr>
              <a:t> by an </a:t>
            </a:r>
            <a:r>
              <a:rPr lang="en-US" sz="1900" dirty="0">
                <a:solidFill>
                  <a:srgbClr val="00B050"/>
                </a:solidFill>
                <a:latin typeface="Times New Roman" pitchFamily="18" charset="0"/>
                <a:cs typeface="Times New Roman" pitchFamily="18" charset="0"/>
              </a:rPr>
              <a:t>insurance company </a:t>
            </a:r>
            <a:r>
              <a:rPr lang="en-US" sz="1900" dirty="0">
                <a:latin typeface="Times New Roman" pitchFamily="18" charset="0"/>
                <a:cs typeface="Times New Roman" pitchFamily="18" charset="0"/>
              </a:rPr>
              <a:t>to </a:t>
            </a:r>
            <a:r>
              <a:rPr lang="en-US" sz="1900" dirty="0">
                <a:solidFill>
                  <a:srgbClr val="00B050"/>
                </a:solidFill>
                <a:latin typeface="Times New Roman" pitchFamily="18" charset="0"/>
                <a:cs typeface="Times New Roman" pitchFamily="18" charset="0"/>
              </a:rPr>
              <a:t>assess</a:t>
            </a:r>
            <a:r>
              <a:rPr lang="en-US" sz="1900" dirty="0">
                <a:latin typeface="Times New Roman" pitchFamily="18" charset="0"/>
                <a:cs typeface="Times New Roman" pitchFamily="18" charset="0"/>
              </a:rPr>
              <a:t> the </a:t>
            </a:r>
            <a:r>
              <a:rPr lang="en-US" sz="1900" dirty="0">
                <a:solidFill>
                  <a:srgbClr val="00B050"/>
                </a:solidFill>
                <a:latin typeface="Times New Roman" pitchFamily="18" charset="0"/>
                <a:cs typeface="Times New Roman" pitchFamily="18" charset="0"/>
              </a:rPr>
              <a:t>loss or damage </a:t>
            </a:r>
            <a:r>
              <a:rPr lang="en-US" sz="1900" dirty="0">
                <a:latin typeface="Times New Roman" pitchFamily="18" charset="0"/>
                <a:cs typeface="Times New Roman" pitchFamily="18" charset="0"/>
              </a:rPr>
              <a:t>, when a </a:t>
            </a:r>
            <a:r>
              <a:rPr lang="en-US" sz="1900" dirty="0">
                <a:solidFill>
                  <a:srgbClr val="00B050"/>
                </a:solidFill>
                <a:latin typeface="Times New Roman" pitchFamily="18" charset="0"/>
                <a:cs typeface="Times New Roman" pitchFamily="18" charset="0"/>
              </a:rPr>
              <a:t>claim is notified </a:t>
            </a:r>
            <a:r>
              <a:rPr lang="en-US" sz="1900" dirty="0">
                <a:latin typeface="Times New Roman" pitchFamily="18" charset="0"/>
                <a:cs typeface="Times New Roman" pitchFamily="18" charset="0"/>
              </a:rPr>
              <a:t>under a </a:t>
            </a:r>
            <a:r>
              <a:rPr lang="en-US" sz="1900" dirty="0">
                <a:solidFill>
                  <a:srgbClr val="00B050"/>
                </a:solidFill>
                <a:latin typeface="Times New Roman" pitchFamily="18" charset="0"/>
                <a:cs typeface="Times New Roman" pitchFamily="18" charset="0"/>
              </a:rPr>
              <a:t>policy</a:t>
            </a:r>
            <a:r>
              <a:rPr lang="en-US" sz="1900" dirty="0">
                <a:latin typeface="Times New Roman" pitchFamily="18" charset="0"/>
                <a:cs typeface="Times New Roman" pitchFamily="18" charset="0"/>
              </a:rPr>
              <a:t> </a:t>
            </a:r>
            <a:r>
              <a:rPr lang="en-US" sz="1900" dirty="0">
                <a:solidFill>
                  <a:srgbClr val="00B050"/>
                </a:solidFill>
                <a:latin typeface="Times New Roman" pitchFamily="18" charset="0"/>
                <a:cs typeface="Times New Roman" pitchFamily="18" charset="0"/>
              </a:rPr>
              <a:t>issued by them</a:t>
            </a:r>
            <a:r>
              <a:rPr lang="en-US" sz="1900" dirty="0">
                <a:latin typeface="Times New Roman" pitchFamily="18" charset="0"/>
                <a:cs typeface="Times New Roman" pitchFamily="18" charset="0"/>
              </a:rPr>
              <a:t>.</a:t>
            </a:r>
          </a:p>
          <a:p>
            <a:pPr marL="0" indent="0">
              <a:buNone/>
            </a:pP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He must be duly </a:t>
            </a:r>
            <a:r>
              <a:rPr lang="en-US" sz="1900" dirty="0">
                <a:solidFill>
                  <a:srgbClr val="00B050"/>
                </a:solidFill>
                <a:latin typeface="Times New Roman" pitchFamily="18" charset="0"/>
                <a:cs typeface="Times New Roman" pitchFamily="18" charset="0"/>
              </a:rPr>
              <a:t>licensed</a:t>
            </a:r>
            <a:r>
              <a:rPr lang="en-US" sz="1900" dirty="0">
                <a:latin typeface="Times New Roman" pitchFamily="18" charset="0"/>
                <a:cs typeface="Times New Roman" pitchFamily="18" charset="0"/>
              </a:rPr>
              <a:t> by the </a:t>
            </a:r>
            <a:r>
              <a:rPr lang="en-US" sz="1900" dirty="0">
                <a:solidFill>
                  <a:srgbClr val="00B050"/>
                </a:solidFill>
                <a:latin typeface="Times New Roman" pitchFamily="18" charset="0"/>
                <a:cs typeface="Times New Roman" pitchFamily="18" charset="0"/>
              </a:rPr>
              <a:t>IRDA</a:t>
            </a:r>
            <a:r>
              <a:rPr lang="en-US" sz="1900" dirty="0">
                <a:latin typeface="Times New Roman" pitchFamily="18" charset="0"/>
                <a:cs typeface="Times New Roman" pitchFamily="18" charset="0"/>
              </a:rPr>
              <a:t>.</a:t>
            </a:r>
          </a:p>
          <a:p>
            <a:r>
              <a:rPr lang="en-US" sz="1900" dirty="0">
                <a:latin typeface="Times New Roman" pitchFamily="18" charset="0"/>
                <a:cs typeface="Times New Roman" pitchFamily="18" charset="0"/>
              </a:rPr>
              <a:t>A surveyor after obtaining a </a:t>
            </a:r>
            <a:r>
              <a:rPr lang="en-US" sz="1900" dirty="0" err="1">
                <a:latin typeface="Times New Roman" pitchFamily="18" charset="0"/>
                <a:cs typeface="Times New Roman" pitchFamily="18" charset="0"/>
              </a:rPr>
              <a:t>licence</a:t>
            </a:r>
            <a:r>
              <a:rPr lang="en-US" sz="1900" dirty="0">
                <a:latin typeface="Times New Roman" pitchFamily="18" charset="0"/>
                <a:cs typeface="Times New Roman" pitchFamily="18" charset="0"/>
              </a:rPr>
              <a:t> may be empanelled by any or all the insurance companies in </a:t>
            </a:r>
            <a:r>
              <a:rPr lang="en-US" sz="1900" dirty="0" err="1">
                <a:latin typeface="Times New Roman" pitchFamily="18" charset="0"/>
                <a:cs typeface="Times New Roman" pitchFamily="18" charset="0"/>
              </a:rPr>
              <a:t>india</a:t>
            </a:r>
            <a:r>
              <a:rPr lang="en-US" sz="1900" dirty="0">
                <a:latin typeface="Times New Roman" pitchFamily="18" charset="0"/>
                <a:cs typeface="Times New Roman" pitchFamily="18" charset="0"/>
              </a:rPr>
              <a:t>.</a:t>
            </a:r>
          </a:p>
          <a:p>
            <a:pPr marL="0" indent="0">
              <a:buNone/>
            </a:pP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A insurance company selects a surveyor to estimate the loss in a given claim.</a:t>
            </a:r>
          </a:p>
          <a:p>
            <a:pPr marL="0" indent="0">
              <a:buNone/>
            </a:pP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His duties include:</a:t>
            </a:r>
          </a:p>
          <a:p>
            <a:pPr>
              <a:buNone/>
            </a:pPr>
            <a:r>
              <a:rPr lang="en-US" sz="1900" dirty="0">
                <a:latin typeface="Times New Roman" pitchFamily="18" charset="0"/>
                <a:cs typeface="Times New Roman" pitchFamily="18" charset="0"/>
              </a:rPr>
              <a:t>-Investigate and confirm the cause of loss</a:t>
            </a:r>
          </a:p>
          <a:p>
            <a:pPr>
              <a:buNone/>
            </a:pPr>
            <a:r>
              <a:rPr lang="en-US" sz="1900" dirty="0">
                <a:latin typeface="Times New Roman" pitchFamily="18" charset="0"/>
                <a:cs typeface="Times New Roman" pitchFamily="18" charset="0"/>
              </a:rPr>
              <a:t>-Advice the insured to take good care of salvage to mitigate the loss.</a:t>
            </a:r>
          </a:p>
          <a:p>
            <a:pPr>
              <a:buNone/>
            </a:pPr>
            <a:r>
              <a:rPr lang="en-US" sz="1900" dirty="0">
                <a:latin typeface="Times New Roman" pitchFamily="18" charset="0"/>
                <a:cs typeface="Times New Roman" pitchFamily="18" charset="0"/>
              </a:rPr>
              <a:t>-Ensure all steps taken by insured to contain the loss.</a:t>
            </a:r>
          </a:p>
          <a:p>
            <a:pPr>
              <a:buNone/>
            </a:pPr>
            <a:r>
              <a:rPr lang="en-US" sz="1900" dirty="0">
                <a:latin typeface="Times New Roman" pitchFamily="18" charset="0"/>
                <a:cs typeface="Times New Roman" pitchFamily="18" charset="0"/>
              </a:rPr>
              <a:t>-Assess the quantum of loss.</a:t>
            </a:r>
          </a:p>
          <a:p>
            <a:pPr>
              <a:buNone/>
            </a:pPr>
            <a:r>
              <a:rPr lang="en-US" sz="1900" dirty="0">
                <a:latin typeface="Times New Roman" pitchFamily="18" charset="0"/>
                <a:cs typeface="Times New Roman" pitchFamily="18" charset="0"/>
              </a:rPr>
              <a:t>-Determine the liability of the insurer within the framework of the policy.</a:t>
            </a:r>
          </a:p>
          <a:p>
            <a:pPr>
              <a:buNone/>
            </a:pPr>
            <a:r>
              <a:rPr lang="en-US" sz="1900" dirty="0">
                <a:latin typeface="Times New Roman" pitchFamily="18" charset="0"/>
                <a:cs typeface="Times New Roman" pitchFamily="18" charset="0"/>
              </a:rPr>
              <a:t>-He is required to be objective and impartial in assessment.</a:t>
            </a:r>
          </a:p>
          <a:p>
            <a:r>
              <a:rPr lang="en-US" sz="1900" dirty="0">
                <a:latin typeface="Times New Roman" pitchFamily="18" charset="0"/>
                <a:cs typeface="Times New Roman" pitchFamily="18" charset="0"/>
              </a:rPr>
              <a:t>IRDA has issued regulations pertaining to surveyors and loss assessors which categorizes them based on their qualification, practical experience and past experience</a:t>
            </a:r>
          </a:p>
          <a:p>
            <a:pPr>
              <a:buNone/>
            </a:pPr>
            <a:r>
              <a:rPr lang="en-US" sz="19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arn(inVertical)">
                                      <p:cBhvr>
                                        <p:cTn id="48" dur="500"/>
                                        <p:tgtEl>
                                          <p:spTgt spid="3">
                                            <p:txEl>
                                              <p:pRg st="11" end="11"/>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barn(inVertical)">
                                      <p:cBhvr>
                                        <p:cTn id="51" dur="500"/>
                                        <p:tgtEl>
                                          <p:spTgt spid="3">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barn(inVertical)">
                                      <p:cBhvr>
                                        <p:cTn id="56" dur="500"/>
                                        <p:tgtEl>
                                          <p:spTgt spid="3">
                                            <p:txEl>
                                              <p:pRg st="13" end="1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circle(in)">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a:bodyPr>
          <a:lstStyle/>
          <a:p>
            <a:r>
              <a:rPr lang="en-US" sz="3200" dirty="0">
                <a:latin typeface="Times New Roman" pitchFamily="18" charset="0"/>
                <a:cs typeface="Times New Roman" pitchFamily="18" charset="0"/>
              </a:rPr>
              <a:t>THIRD PARTY ADMINISTRATORS (TPA’S)</a:t>
            </a: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r>
              <a:rPr lang="en-US" sz="2800" dirty="0">
                <a:latin typeface="Times New Roman" pitchFamily="18" charset="0"/>
                <a:cs typeface="Times New Roman" pitchFamily="18" charset="0"/>
              </a:rPr>
              <a:t>TPA’s are the new breed of </a:t>
            </a:r>
            <a:r>
              <a:rPr lang="en-US" sz="2800" u="sng" dirty="0">
                <a:solidFill>
                  <a:srgbClr val="FF0000"/>
                </a:solidFill>
                <a:latin typeface="Times New Roman" pitchFamily="18" charset="0"/>
                <a:cs typeface="Times New Roman" pitchFamily="18" charset="0"/>
              </a:rPr>
              <a:t>intermediaries</a:t>
            </a:r>
            <a:r>
              <a:rPr lang="en-US" sz="2800" dirty="0">
                <a:latin typeface="Times New Roman" pitchFamily="18" charset="0"/>
                <a:cs typeface="Times New Roman" pitchFamily="18" charset="0"/>
              </a:rPr>
              <a:t> in the </a:t>
            </a:r>
            <a:r>
              <a:rPr lang="en-US" sz="2800" u="sng" dirty="0">
                <a:solidFill>
                  <a:srgbClr val="FF0000"/>
                </a:solidFill>
                <a:latin typeface="Times New Roman" pitchFamily="18" charset="0"/>
                <a:cs typeface="Times New Roman" pitchFamily="18" charset="0"/>
              </a:rPr>
              <a:t>health insurance sector </a:t>
            </a:r>
            <a:r>
              <a:rPr lang="en-US" sz="2800" dirty="0">
                <a:latin typeface="Times New Roman" pitchFamily="18" charset="0"/>
                <a:cs typeface="Times New Roman" pitchFamily="18" charset="0"/>
              </a:rPr>
              <a:t>which </a:t>
            </a:r>
            <a:r>
              <a:rPr lang="en-US" sz="2800" u="sng" dirty="0">
                <a:solidFill>
                  <a:srgbClr val="FF0000"/>
                </a:solidFill>
                <a:latin typeface="Times New Roman" pitchFamily="18" charset="0"/>
                <a:cs typeface="Times New Roman" pitchFamily="18" charset="0"/>
              </a:rPr>
              <a:t>facilitates </a:t>
            </a:r>
            <a:r>
              <a:rPr lang="en-US" sz="2800" dirty="0">
                <a:latin typeface="Times New Roman" pitchFamily="18" charset="0"/>
                <a:cs typeface="Times New Roman" pitchFamily="18" charset="0"/>
              </a:rPr>
              <a:t>the </a:t>
            </a:r>
            <a:r>
              <a:rPr lang="en-US" sz="2800" u="sng" dirty="0">
                <a:solidFill>
                  <a:srgbClr val="FF0000"/>
                </a:solidFill>
                <a:latin typeface="Times New Roman" pitchFamily="18" charset="0"/>
                <a:cs typeface="Times New Roman" pitchFamily="18" charset="0"/>
              </a:rPr>
              <a:t>access </a:t>
            </a:r>
            <a:r>
              <a:rPr lang="en-US" sz="2800" dirty="0">
                <a:latin typeface="Times New Roman" pitchFamily="18" charset="0"/>
                <a:cs typeface="Times New Roman" pitchFamily="18" charset="0"/>
              </a:rPr>
              <a:t>of the </a:t>
            </a:r>
            <a:r>
              <a:rPr lang="en-US" sz="2800" u="sng" dirty="0">
                <a:solidFill>
                  <a:srgbClr val="FF0000"/>
                </a:solidFill>
                <a:latin typeface="Times New Roman" pitchFamily="18" charset="0"/>
                <a:cs typeface="Times New Roman" pitchFamily="18" charset="0"/>
              </a:rPr>
              <a:t>policyholder</a:t>
            </a:r>
            <a:r>
              <a:rPr lang="en-US" sz="2800" dirty="0">
                <a:latin typeface="Times New Roman" pitchFamily="18" charset="0"/>
                <a:cs typeface="Times New Roman" pitchFamily="18" charset="0"/>
              </a:rPr>
              <a:t> to </a:t>
            </a:r>
            <a:r>
              <a:rPr lang="en-US" sz="2800" u="sng" dirty="0">
                <a:solidFill>
                  <a:srgbClr val="FF0000"/>
                </a:solidFill>
                <a:latin typeface="Times New Roman" pitchFamily="18" charset="0"/>
                <a:cs typeface="Times New Roman" pitchFamily="18" charset="0"/>
              </a:rPr>
              <a:t>a network of hospitals/nursing homes.</a:t>
            </a:r>
          </a:p>
          <a:p>
            <a:r>
              <a:rPr lang="en-US" sz="2800" u="sng" dirty="0">
                <a:solidFill>
                  <a:srgbClr val="FF0000"/>
                </a:solidFill>
                <a:latin typeface="Times New Roman" pitchFamily="18" charset="0"/>
                <a:cs typeface="Times New Roman" pitchFamily="18" charset="0"/>
              </a:rPr>
              <a:t>Benefit both </a:t>
            </a:r>
            <a:r>
              <a:rPr lang="en-US" sz="2800" dirty="0">
                <a:latin typeface="Times New Roman" pitchFamily="18" charset="0"/>
                <a:cs typeface="Times New Roman" pitchFamily="18" charset="0"/>
              </a:rPr>
              <a:t>the insured and insurer.</a:t>
            </a:r>
          </a:p>
          <a:p>
            <a:r>
              <a:rPr lang="en-US" sz="2800" dirty="0">
                <a:latin typeface="Times New Roman" pitchFamily="18" charset="0"/>
                <a:cs typeface="Times New Roman" pitchFamily="18" charset="0"/>
              </a:rPr>
              <a:t>TPA’s maintain the </a:t>
            </a:r>
            <a:r>
              <a:rPr lang="en-US" sz="2800" u="sng" dirty="0">
                <a:solidFill>
                  <a:srgbClr val="FF0000"/>
                </a:solidFill>
                <a:latin typeface="Times New Roman" pitchFamily="18" charset="0"/>
                <a:cs typeface="Times New Roman" pitchFamily="18" charset="0"/>
              </a:rPr>
              <a:t>database of policyholders </a:t>
            </a:r>
            <a:r>
              <a:rPr lang="en-US" sz="2800" dirty="0">
                <a:latin typeface="Times New Roman" pitchFamily="18" charset="0"/>
                <a:cs typeface="Times New Roman" pitchFamily="18" charset="0"/>
              </a:rPr>
              <a:t>and issue them </a:t>
            </a:r>
            <a:r>
              <a:rPr lang="en-US" sz="2800" u="sng" dirty="0">
                <a:solidFill>
                  <a:srgbClr val="FF0000"/>
                </a:solidFill>
                <a:latin typeface="Times New Roman" pitchFamily="18" charset="0"/>
                <a:cs typeface="Times New Roman" pitchFamily="18" charset="0"/>
              </a:rPr>
              <a:t>identity cards </a:t>
            </a:r>
            <a:r>
              <a:rPr lang="en-US" sz="2800" dirty="0">
                <a:latin typeface="Times New Roman" pitchFamily="18" charset="0"/>
                <a:cs typeface="Times New Roman" pitchFamily="18" charset="0"/>
              </a:rPr>
              <a:t>with </a:t>
            </a:r>
            <a:r>
              <a:rPr lang="en-US" sz="2800" u="sng" dirty="0">
                <a:solidFill>
                  <a:srgbClr val="FF0000"/>
                </a:solidFill>
                <a:latin typeface="Times New Roman" pitchFamily="18" charset="0"/>
                <a:cs typeface="Times New Roman" pitchFamily="18" charset="0"/>
              </a:rPr>
              <a:t>unique identification numbers </a:t>
            </a:r>
            <a:r>
              <a:rPr lang="en-US" sz="2800" dirty="0">
                <a:latin typeface="Times New Roman" pitchFamily="18" charset="0"/>
                <a:cs typeface="Times New Roman" pitchFamily="18" charset="0"/>
              </a:rPr>
              <a:t>and handle all the </a:t>
            </a:r>
            <a:r>
              <a:rPr lang="en-US" sz="2800" u="sng" dirty="0">
                <a:solidFill>
                  <a:srgbClr val="FF0000"/>
                </a:solidFill>
                <a:latin typeface="Times New Roman" pitchFamily="18" charset="0"/>
                <a:cs typeface="Times New Roman" pitchFamily="18" charset="0"/>
              </a:rPr>
              <a:t>post policy issues </a:t>
            </a:r>
            <a:r>
              <a:rPr lang="en-US" sz="2800" dirty="0">
                <a:latin typeface="Times New Roman" pitchFamily="18" charset="0"/>
                <a:cs typeface="Times New Roman" pitchFamily="18" charset="0"/>
              </a:rPr>
              <a:t>including </a:t>
            </a:r>
            <a:r>
              <a:rPr lang="en-US" sz="2800" u="sng" dirty="0">
                <a:solidFill>
                  <a:srgbClr val="FF0000"/>
                </a:solidFill>
                <a:latin typeface="Times New Roman" pitchFamily="18" charset="0"/>
                <a:cs typeface="Times New Roman" pitchFamily="18" charset="0"/>
              </a:rPr>
              <a:t>claim settlements</a:t>
            </a:r>
            <a:r>
              <a:rPr lang="en-US" sz="2800" dirty="0">
                <a:latin typeface="Times New Roman" pitchFamily="18" charset="0"/>
                <a:cs typeface="Times New Roman" pitchFamily="18" charset="0"/>
              </a:rPr>
              <a:t>. </a:t>
            </a:r>
          </a:p>
          <a:p>
            <a:pPr>
              <a:buNone/>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1923</Words>
  <Application>Microsoft Office PowerPoint</Application>
  <PresentationFormat>On-screen Show (4:3)</PresentationFormat>
  <Paragraphs>112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Andalus</vt:lpstr>
      <vt:lpstr>Arial</vt:lpstr>
      <vt:lpstr>Calibri</vt:lpstr>
      <vt:lpstr>Times New Roman</vt:lpstr>
      <vt:lpstr>Office Theme</vt:lpstr>
      <vt:lpstr>UNIT II</vt:lpstr>
      <vt:lpstr>AGENT</vt:lpstr>
      <vt:lpstr>PROCEDURE FOR BECOMING AN AGENT</vt:lpstr>
      <vt:lpstr>FUNCTIONS OF AN AGENT</vt:lpstr>
      <vt:lpstr>RESPONSIBILITIES OF AN AGENT</vt:lpstr>
      <vt:lpstr>PRE-REQUISITES FOR AGENTS SUCCESS</vt:lpstr>
      <vt:lpstr>METHODS OF REMUNERATING AGENTS</vt:lpstr>
      <vt:lpstr>SURVEYORS</vt:lpstr>
      <vt:lpstr>THIRD PARTY ADMINISTRATORS (TPA’S)</vt:lpstr>
      <vt:lpstr>PowerPoint Presentation</vt:lpstr>
      <vt:lpstr>AGENTS REGULATIONS</vt:lpstr>
      <vt:lpstr>AGENCY AS A PROFESSION</vt:lpstr>
      <vt:lpstr>Insurance Ethics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dc:title>
  <dc:creator>admin</dc:creator>
  <cp:lastModifiedBy>Sylvia Britto</cp:lastModifiedBy>
  <cp:revision>50</cp:revision>
  <dcterms:created xsi:type="dcterms:W3CDTF">2020-02-13T07:42:35Z</dcterms:created>
  <dcterms:modified xsi:type="dcterms:W3CDTF">2023-04-11T06:08:50Z</dcterms:modified>
</cp:coreProperties>
</file>