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80" r:id="rId4"/>
    <p:sldId id="258" r:id="rId5"/>
    <p:sldId id="259" r:id="rId6"/>
    <p:sldId id="273" r:id="rId7"/>
    <p:sldId id="274" r:id="rId8"/>
    <p:sldId id="260" r:id="rId9"/>
    <p:sldId id="275" r:id="rId10"/>
    <p:sldId id="276" r:id="rId11"/>
    <p:sldId id="261" r:id="rId12"/>
    <p:sldId id="278" r:id="rId13"/>
    <p:sldId id="279" r:id="rId14"/>
    <p:sldId id="262" r:id="rId15"/>
    <p:sldId id="263" r:id="rId16"/>
    <p:sldId id="264" r:id="rId17"/>
    <p:sldId id="265" r:id="rId18"/>
    <p:sldId id="266" r:id="rId19"/>
    <p:sldId id="267" r:id="rId20"/>
    <p:sldId id="268" r:id="rId21"/>
    <p:sldId id="269" r:id="rId22"/>
    <p:sldId id="281" r:id="rId23"/>
    <p:sldId id="270" r:id="rId24"/>
    <p:sldId id="271" r:id="rId25"/>
    <p:sldId id="272"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353489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045327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4168406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246776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18957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924590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873463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9011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4206951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616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071771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22354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261035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73609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385961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97050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8/6/2020</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xmlns="" val="154623574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General Insurance Business</a:t>
            </a:r>
            <a:endParaRPr lang="en-US" dirty="0"/>
          </a:p>
        </p:txBody>
      </p:sp>
      <p:sp>
        <p:nvSpPr>
          <p:cNvPr id="3" name="Subtitle 2"/>
          <p:cNvSpPr>
            <a:spLocks noGrp="1"/>
          </p:cNvSpPr>
          <p:nvPr>
            <p:ph type="subTitle" idx="1"/>
          </p:nvPr>
        </p:nvSpPr>
        <p:spPr/>
        <p:txBody>
          <a:bodyPr/>
          <a:lstStyle/>
          <a:p>
            <a:r>
              <a:rPr lang="en-US" dirty="0"/>
              <a:t>Chapter 4</a:t>
            </a:r>
          </a:p>
          <a:p>
            <a:r>
              <a:rPr lang="en-US" dirty="0"/>
              <a:t>(30 Marks)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E2D58A-FFD5-4DEC-B906-0546F9F8DCD2}"/>
              </a:ext>
            </a:extLst>
          </p:cNvPr>
          <p:cNvSpPr>
            <a:spLocks noGrp="1"/>
          </p:cNvSpPr>
          <p:nvPr>
            <p:ph type="title"/>
          </p:nvPr>
        </p:nvSpPr>
        <p:spPr/>
        <p:txBody>
          <a:bodyPr/>
          <a:lstStyle/>
          <a:p>
            <a:r>
              <a:rPr lang="en-US" dirty="0"/>
              <a:t>TYPES OF MARINE INSURANCE</a:t>
            </a:r>
          </a:p>
        </p:txBody>
      </p:sp>
      <p:sp>
        <p:nvSpPr>
          <p:cNvPr id="3" name="Content Placeholder 2">
            <a:extLst>
              <a:ext uri="{FF2B5EF4-FFF2-40B4-BE49-F238E27FC236}">
                <a16:creationId xmlns:a16="http://schemas.microsoft.com/office/drawing/2014/main" xmlns="" id="{B9A4E590-F59F-44E9-AD59-6FACD4D6F3B2}"/>
              </a:ext>
            </a:extLst>
          </p:cNvPr>
          <p:cNvSpPr>
            <a:spLocks noGrp="1"/>
          </p:cNvSpPr>
          <p:nvPr>
            <p:ph idx="1"/>
          </p:nvPr>
        </p:nvSpPr>
        <p:spPr/>
        <p:txBody>
          <a:bodyPr>
            <a:normAutofit lnSpcReduction="10000"/>
          </a:bodyPr>
          <a:lstStyle/>
          <a:p>
            <a:pPr marL="514350" indent="-514350">
              <a:buAutoNum type="arabicPeriod"/>
            </a:pPr>
            <a:r>
              <a:rPr lang="en-US" dirty="0"/>
              <a:t>OCEAN MARINE INSURANCE</a:t>
            </a:r>
          </a:p>
          <a:p>
            <a:pPr marL="0" indent="0">
              <a:buNone/>
            </a:pPr>
            <a:r>
              <a:rPr lang="en-US" dirty="0"/>
              <a:t>It is a form of transportation insurance . It covers physical damage to the ships or vessel and cargo insurance that covers  the goods carried by the vessel (damage or loss) and freight insurance that indemnifies the ship owners for the loss of earnings on account of damage loss or non delivery of goods.</a:t>
            </a:r>
          </a:p>
          <a:p>
            <a:pPr>
              <a:buFont typeface="+mj-lt"/>
              <a:buAutoNum type="arabicPeriod" startAt="2"/>
            </a:pPr>
            <a:r>
              <a:rPr lang="en-US" dirty="0"/>
              <a:t> INLAND MARINE INSURANCE </a:t>
            </a:r>
          </a:p>
          <a:p>
            <a:pPr marL="0" indent="0">
              <a:buNone/>
            </a:pPr>
            <a:r>
              <a:rPr lang="en-US" dirty="0"/>
              <a:t>As commerce and trade develops, the goods have to be shipped over land as well as inland. Marine insurance covers goods being transported over land, means of transportation, bridges, tunnels and property of mobile nature.</a:t>
            </a:r>
          </a:p>
          <a:p>
            <a:pPr marL="0" indent="0">
              <a:buNone/>
            </a:pPr>
            <a:endParaRPr lang="en-US" dirty="0"/>
          </a:p>
        </p:txBody>
      </p:sp>
    </p:spTree>
    <p:extLst>
      <p:ext uri="{BB962C8B-B14F-4D97-AF65-F5344CB8AC3E}">
        <p14:creationId xmlns:p14="http://schemas.microsoft.com/office/powerpoint/2010/main" xmlns="" val="244924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151" y="304800"/>
            <a:ext cx="6347713" cy="1320800"/>
          </a:xfrm>
        </p:spPr>
        <p:txBody>
          <a:bodyPr>
            <a:normAutofit fontScale="90000"/>
          </a:bodyPr>
          <a:lstStyle/>
          <a:p>
            <a:r>
              <a:rPr lang="en-US" dirty="0"/>
              <a:t>Motor vehicles insurance:</a:t>
            </a:r>
            <a:br>
              <a:rPr lang="en-US" dirty="0"/>
            </a:br>
            <a:r>
              <a:rPr lang="en-US" dirty="0"/>
              <a:t>Need, features and different types of policies</a:t>
            </a:r>
          </a:p>
        </p:txBody>
      </p:sp>
      <p:sp>
        <p:nvSpPr>
          <p:cNvPr id="3" name="Content Placeholder 2"/>
          <p:cNvSpPr>
            <a:spLocks noGrp="1"/>
          </p:cNvSpPr>
          <p:nvPr>
            <p:ph idx="1"/>
          </p:nvPr>
        </p:nvSpPr>
        <p:spPr/>
        <p:txBody>
          <a:bodyPr>
            <a:normAutofit/>
          </a:bodyPr>
          <a:lstStyle/>
          <a:p>
            <a:r>
              <a:rPr lang="en-US" dirty="0"/>
              <a:t>Need for Motor vehicle insurance in India</a:t>
            </a:r>
          </a:p>
          <a:p>
            <a:pPr marL="0" indent="0">
              <a:buNone/>
            </a:pPr>
            <a:r>
              <a:rPr lang="en-US" dirty="0"/>
              <a:t>In Indian conditions the reasons such as many hazards like potholes, open manholes, puddles, incomplete roads, poor traffic management systems, absence of footpaths etc. which increase no. of accidents and creates the need for automobile or motor vehicle insurance.</a:t>
            </a:r>
          </a:p>
          <a:p>
            <a:endParaRPr lang="en-US" dirty="0"/>
          </a:p>
          <a:p>
            <a:r>
              <a:rPr lang="en-US" dirty="0"/>
              <a:t>Types of Motor Vehicle Insurance</a:t>
            </a:r>
          </a:p>
          <a:p>
            <a:pPr>
              <a:buFont typeface="Wingdings" panose="05000000000000000000" pitchFamily="2" charset="2"/>
              <a:buChar char="Ø"/>
            </a:pPr>
            <a:r>
              <a:rPr lang="en-US" dirty="0"/>
              <a:t>Private cars</a:t>
            </a:r>
          </a:p>
          <a:p>
            <a:pPr>
              <a:buFont typeface="Wingdings" panose="05000000000000000000" pitchFamily="2" charset="2"/>
              <a:buChar char="Ø"/>
            </a:pPr>
            <a:r>
              <a:rPr lang="en-US" dirty="0"/>
              <a:t>Motor cycles or scooters</a:t>
            </a:r>
          </a:p>
          <a:p>
            <a:pPr>
              <a:buFont typeface="Wingdings" panose="05000000000000000000" pitchFamily="2" charset="2"/>
              <a:buChar char="Ø"/>
            </a:pPr>
            <a:r>
              <a:rPr lang="en-US" dirty="0"/>
              <a:t>Commercial vehicles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9B05FD-339D-4616-92E7-58E159814618}"/>
              </a:ext>
            </a:extLst>
          </p:cNvPr>
          <p:cNvSpPr>
            <a:spLocks noGrp="1"/>
          </p:cNvSpPr>
          <p:nvPr>
            <p:ph type="title"/>
          </p:nvPr>
        </p:nvSpPr>
        <p:spPr/>
        <p:txBody>
          <a:bodyPr>
            <a:normAutofit fontScale="90000"/>
          </a:bodyPr>
          <a:lstStyle/>
          <a:p>
            <a:r>
              <a:rPr lang="en-US" dirty="0"/>
              <a:t>Major sources of loss exposure arising from automobile accidents are:</a:t>
            </a:r>
          </a:p>
        </p:txBody>
      </p:sp>
      <p:sp>
        <p:nvSpPr>
          <p:cNvPr id="3" name="Content Placeholder 2">
            <a:extLst>
              <a:ext uri="{FF2B5EF4-FFF2-40B4-BE49-F238E27FC236}">
                <a16:creationId xmlns:a16="http://schemas.microsoft.com/office/drawing/2014/main" xmlns="" id="{E157EA50-6082-4EB2-997D-57367594BB2A}"/>
              </a:ext>
            </a:extLst>
          </p:cNvPr>
          <p:cNvSpPr>
            <a:spLocks noGrp="1"/>
          </p:cNvSpPr>
          <p:nvPr>
            <p:ph idx="1"/>
          </p:nvPr>
        </p:nvSpPr>
        <p:spPr>
          <a:xfrm>
            <a:off x="338798" y="2513819"/>
            <a:ext cx="8229600" cy="2438400"/>
          </a:xfrm>
        </p:spPr>
        <p:txBody>
          <a:bodyPr/>
          <a:lstStyle/>
          <a:p>
            <a:r>
              <a:rPr lang="en-US" dirty="0"/>
              <a:t>Legal liability for harm caused to others as a result of negligence</a:t>
            </a:r>
          </a:p>
          <a:p>
            <a:r>
              <a:rPr lang="en-US" dirty="0"/>
              <a:t>Bodily injuries</a:t>
            </a:r>
          </a:p>
          <a:p>
            <a:r>
              <a:rPr lang="en-US" dirty="0"/>
              <a:t>Property damages or theft of vehicles</a:t>
            </a:r>
          </a:p>
          <a:p>
            <a:pPr marL="0" indent="0">
              <a:buNone/>
            </a:pPr>
            <a:endParaRPr lang="en-US" dirty="0"/>
          </a:p>
        </p:txBody>
      </p:sp>
    </p:spTree>
    <p:extLst>
      <p:ext uri="{BB962C8B-B14F-4D97-AF65-F5344CB8AC3E}">
        <p14:creationId xmlns:p14="http://schemas.microsoft.com/office/powerpoint/2010/main" xmlns="" val="2223645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E45A7C-3073-42B8-87F2-C9BCBBAA30FB}"/>
              </a:ext>
            </a:extLst>
          </p:cNvPr>
          <p:cNvSpPr>
            <a:spLocks noGrp="1"/>
          </p:cNvSpPr>
          <p:nvPr>
            <p:ph type="title"/>
          </p:nvPr>
        </p:nvSpPr>
        <p:spPr/>
        <p:txBody>
          <a:bodyPr>
            <a:normAutofit/>
          </a:bodyPr>
          <a:lstStyle/>
          <a:p>
            <a:r>
              <a:rPr lang="en-US" dirty="0"/>
              <a:t>Coverages available: </a:t>
            </a:r>
            <a:br>
              <a:rPr lang="en-US" dirty="0"/>
            </a:br>
            <a:endParaRPr lang="en-US" dirty="0"/>
          </a:p>
        </p:txBody>
      </p:sp>
      <p:sp>
        <p:nvSpPr>
          <p:cNvPr id="3" name="Content Placeholder 2">
            <a:extLst>
              <a:ext uri="{FF2B5EF4-FFF2-40B4-BE49-F238E27FC236}">
                <a16:creationId xmlns:a16="http://schemas.microsoft.com/office/drawing/2014/main" xmlns="" id="{12E69D1F-1C56-4FB1-ADFC-BEB89A1135F6}"/>
              </a:ext>
            </a:extLst>
          </p:cNvPr>
          <p:cNvSpPr>
            <a:spLocks noGrp="1"/>
          </p:cNvSpPr>
          <p:nvPr>
            <p:ph idx="1"/>
          </p:nvPr>
        </p:nvSpPr>
        <p:spPr>
          <a:xfrm>
            <a:off x="609599" y="1488613"/>
            <a:ext cx="6347714" cy="3880773"/>
          </a:xfrm>
        </p:spPr>
        <p:txBody>
          <a:bodyPr>
            <a:normAutofit/>
          </a:bodyPr>
          <a:lstStyle/>
          <a:p>
            <a:r>
              <a:rPr lang="en-US" dirty="0"/>
              <a:t>Automobile liability insurance</a:t>
            </a:r>
          </a:p>
          <a:p>
            <a:pPr marL="0" indent="0">
              <a:buNone/>
            </a:pPr>
            <a:r>
              <a:rPr lang="en-US" dirty="0"/>
              <a:t>Protects the insured against loss arising from legal liability whom the vehicle injures or damages someone's property</a:t>
            </a:r>
          </a:p>
          <a:p>
            <a:r>
              <a:rPr lang="en-US" dirty="0"/>
              <a:t>Medical payment coverage</a:t>
            </a:r>
          </a:p>
          <a:p>
            <a:pPr marL="0" indent="0">
              <a:buNone/>
            </a:pPr>
            <a:r>
              <a:rPr lang="en-US" dirty="0"/>
              <a:t>Reimburses the medical expenses of the insured resulting from accidents</a:t>
            </a:r>
          </a:p>
          <a:p>
            <a:r>
              <a:rPr lang="en-US" dirty="0"/>
              <a:t>Physical damage insurance</a:t>
            </a:r>
          </a:p>
          <a:p>
            <a:pPr marL="0" indent="0">
              <a:buNone/>
            </a:pPr>
            <a:r>
              <a:rPr lang="en-US" dirty="0"/>
              <a:t>It measure loss occurred to the policy holders automobile due to collusion and indemnifies for collusion losses.</a:t>
            </a:r>
          </a:p>
          <a:p>
            <a:pPr marL="0" indent="0">
              <a:buNone/>
            </a:pPr>
            <a:endParaRPr lang="en-US" dirty="0"/>
          </a:p>
        </p:txBody>
      </p:sp>
    </p:spTree>
    <p:extLst>
      <p:ext uri="{BB962C8B-B14F-4D97-AF65-F5344CB8AC3E}">
        <p14:creationId xmlns:p14="http://schemas.microsoft.com/office/powerpoint/2010/main" xmlns="" val="190248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Insurance</a:t>
            </a:r>
          </a:p>
        </p:txBody>
      </p:sp>
      <p:sp>
        <p:nvSpPr>
          <p:cNvPr id="3" name="Content Placeholder 2"/>
          <p:cNvSpPr>
            <a:spLocks noGrp="1"/>
          </p:cNvSpPr>
          <p:nvPr>
            <p:ph idx="1"/>
          </p:nvPr>
        </p:nvSpPr>
        <p:spPr>
          <a:xfrm>
            <a:off x="611944" y="1488613"/>
            <a:ext cx="6347714" cy="3880773"/>
          </a:xfrm>
        </p:spPr>
        <p:txBody>
          <a:bodyPr/>
          <a:lstStyle/>
          <a:p>
            <a:r>
              <a:rPr lang="en-US" dirty="0"/>
              <a:t>It indemnifies the insured for a specified period of time and a certain amount against loss arising due to disease, injury or hospitalization.</a:t>
            </a:r>
          </a:p>
          <a:p>
            <a:r>
              <a:rPr lang="en-US" dirty="0"/>
              <a:t>To cater to varied and different needs health insurance plans are available in different categories such as critical illness, group or individual </a:t>
            </a:r>
            <a:r>
              <a:rPr lang="en-US" dirty="0" err="1"/>
              <a:t>mediclaim</a:t>
            </a:r>
            <a:r>
              <a:rPr lang="en-US" dirty="0"/>
              <a:t> policy etc.</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Liability Insurance</a:t>
            </a:r>
          </a:p>
        </p:txBody>
      </p:sp>
      <p:sp>
        <p:nvSpPr>
          <p:cNvPr id="3" name="Content Placeholder 2"/>
          <p:cNvSpPr>
            <a:spLocks noGrp="1"/>
          </p:cNvSpPr>
          <p:nvPr>
            <p:ph idx="1"/>
          </p:nvPr>
        </p:nvSpPr>
        <p:spPr>
          <a:xfrm>
            <a:off x="614288" y="1600200"/>
            <a:ext cx="6347714" cy="4343400"/>
          </a:xfrm>
        </p:spPr>
        <p:txBody>
          <a:bodyPr>
            <a:normAutofit/>
          </a:bodyPr>
          <a:lstStyle/>
          <a:p>
            <a:r>
              <a:rPr lang="en-US" dirty="0"/>
              <a:t>It indemnifies the insured for losses arising from their liability to the property. It may arise from intended interference or neglect of matter of law. </a:t>
            </a:r>
          </a:p>
          <a:p>
            <a:r>
              <a:rPr lang="en-US" dirty="0"/>
              <a:t>Interference include: </a:t>
            </a:r>
          </a:p>
          <a:p>
            <a:pPr marL="0" indent="0">
              <a:buNone/>
            </a:pPr>
            <a:r>
              <a:rPr lang="en-US" dirty="0"/>
              <a:t>Deliberate destruction of property, trespassing, vandalism or malicious mischief etc. it also includes false defamation, false imprisonment.</a:t>
            </a:r>
          </a:p>
          <a:p>
            <a:r>
              <a:rPr lang="en-US" dirty="0"/>
              <a:t>Liability insurance provides indemnity to the insured in respect of financial consequences arising from act of liability under civil law.</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Accident Insurance</a:t>
            </a:r>
          </a:p>
        </p:txBody>
      </p:sp>
      <p:sp>
        <p:nvSpPr>
          <p:cNvPr id="3" name="Content Placeholder 2"/>
          <p:cNvSpPr>
            <a:spLocks noGrp="1"/>
          </p:cNvSpPr>
          <p:nvPr>
            <p:ph idx="1"/>
          </p:nvPr>
        </p:nvSpPr>
        <p:spPr>
          <a:xfrm>
            <a:off x="609599" y="1600200"/>
            <a:ext cx="6347714" cy="3880773"/>
          </a:xfrm>
        </p:spPr>
        <p:txBody>
          <a:bodyPr/>
          <a:lstStyle/>
          <a:p>
            <a:r>
              <a:rPr lang="en-US" dirty="0"/>
              <a:t>It provides indemnity to the insured in respect of any bodily injury resulting directly from an accident caused by violent and visible means as agreed in the policy. Any individual or group of individuals aged between 12 to 70 years subject to medical examination can be covered under personal accident insurance.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Engineering Insurance</a:t>
            </a:r>
          </a:p>
        </p:txBody>
      </p:sp>
      <p:sp>
        <p:nvSpPr>
          <p:cNvPr id="3" name="Content Placeholder 2"/>
          <p:cNvSpPr>
            <a:spLocks noGrp="1"/>
          </p:cNvSpPr>
          <p:nvPr>
            <p:ph idx="1"/>
          </p:nvPr>
        </p:nvSpPr>
        <p:spPr>
          <a:xfrm>
            <a:off x="609599" y="1911643"/>
            <a:ext cx="6347714" cy="3880773"/>
          </a:xfrm>
        </p:spPr>
        <p:txBody>
          <a:bodyPr/>
          <a:lstStyle/>
          <a:p>
            <a:r>
              <a:rPr lang="en-US" dirty="0"/>
              <a:t>It is designed to protect the interest of contractors and engineers on respect of civil engineering projects like buildings, bridges, tunnels etc. the policy provides an all risk cover this means that any sudden unforeseen loss or damage occurring during the period of insurance to the property insured on construction site is indemnified.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Fidelity Insurance</a:t>
            </a:r>
          </a:p>
        </p:txBody>
      </p:sp>
      <p:sp>
        <p:nvSpPr>
          <p:cNvPr id="3" name="Content Placeholder 2"/>
          <p:cNvSpPr>
            <a:spLocks noGrp="1"/>
          </p:cNvSpPr>
          <p:nvPr>
            <p:ph idx="1"/>
          </p:nvPr>
        </p:nvSpPr>
        <p:spPr>
          <a:xfrm>
            <a:off x="609599" y="1930400"/>
            <a:ext cx="6347714" cy="3880773"/>
          </a:xfrm>
        </p:spPr>
        <p:txBody>
          <a:bodyPr>
            <a:normAutofit/>
          </a:bodyPr>
          <a:lstStyle/>
          <a:p>
            <a:r>
              <a:rPr lang="en-US" dirty="0"/>
              <a:t>Fidelity insurance is a type of insurance plan designed to safeguard an </a:t>
            </a:r>
            <a:r>
              <a:rPr lang="en-US" dirty="0" err="1"/>
              <a:t>organisation</a:t>
            </a:r>
            <a:r>
              <a:rPr lang="en-US" dirty="0"/>
              <a:t> from losses caused due to fraudulent activities by specified individuals or group of individuals.</a:t>
            </a:r>
          </a:p>
          <a:p>
            <a:endParaRPr lang="en-US" dirty="0"/>
          </a:p>
          <a:p>
            <a:r>
              <a:rPr lang="en-US" dirty="0"/>
              <a:t>This is a form of business insurance which generally covers the dishonest activities performed by its employees.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Theft Insurance</a:t>
            </a:r>
          </a:p>
        </p:txBody>
      </p:sp>
      <p:sp>
        <p:nvSpPr>
          <p:cNvPr id="3" name="Content Placeholder 2"/>
          <p:cNvSpPr>
            <a:spLocks noGrp="1"/>
          </p:cNvSpPr>
          <p:nvPr>
            <p:ph idx="1"/>
          </p:nvPr>
        </p:nvSpPr>
        <p:spPr>
          <a:xfrm>
            <a:off x="609599" y="1676400"/>
            <a:ext cx="6347714" cy="4648200"/>
          </a:xfrm>
        </p:spPr>
        <p:txBody>
          <a:bodyPr>
            <a:normAutofit fontScale="92500" lnSpcReduction="20000"/>
          </a:bodyPr>
          <a:lstStyle/>
          <a:p>
            <a:r>
              <a:rPr lang="en-US" dirty="0"/>
              <a:t>Theft insurance is an insurance policy that protects against burglary, robbery and other kinds of thefts. This insurance compensates the insured from loss incurred due to theft. While theft includes all acts of stealing, burglary refers to illegally taking someone else’s property by forcibly entering a closed premise.</a:t>
            </a:r>
          </a:p>
          <a:p>
            <a:endParaRPr lang="en-US" dirty="0"/>
          </a:p>
          <a:p>
            <a:r>
              <a:rPr lang="en-US" dirty="0"/>
              <a:t>A theft at home, shop or office can cause huge financial losses. You can cover the risk of theft in your premises with a theft insurance policy. In India, incidences of theft are quite common. And to cover up that a theft insurance policy is important. However, theft and burglaries are two separate things. There is separate cover for theft insurance and burglary insurance plans.</a:t>
            </a:r>
          </a:p>
          <a:p>
            <a:endParaRPr lang="en-US" dirty="0"/>
          </a:p>
          <a:p>
            <a:r>
              <a:rPr lang="en-US" dirty="0"/>
              <a:t>To file a claim for theft you need to furnish proof of non-violent and unforceful attempt into the premises. Whereas, a burglary involves ‘forceful and violent entry’ into the premises in order to conduct the loot.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228600"/>
            <a:ext cx="6347713" cy="1320800"/>
          </a:xfrm>
        </p:spPr>
        <p:txBody>
          <a:bodyPr>
            <a:normAutofit/>
          </a:bodyPr>
          <a:lstStyle/>
          <a:p>
            <a:r>
              <a:rPr lang="en-US" dirty="0"/>
              <a:t>Brief history of General Insurance in India</a:t>
            </a:r>
          </a:p>
        </p:txBody>
      </p:sp>
      <p:sp>
        <p:nvSpPr>
          <p:cNvPr id="3" name="Content Placeholder 2"/>
          <p:cNvSpPr>
            <a:spLocks noGrp="1"/>
          </p:cNvSpPr>
          <p:nvPr>
            <p:ph idx="1"/>
          </p:nvPr>
        </p:nvSpPr>
        <p:spPr>
          <a:xfrm>
            <a:off x="304801" y="1828800"/>
            <a:ext cx="7239000" cy="5029200"/>
          </a:xfrm>
        </p:spPr>
        <p:txBody>
          <a:bodyPr>
            <a:normAutofit/>
          </a:bodyPr>
          <a:lstStyle/>
          <a:p>
            <a:pPr marL="0" indent="0">
              <a:buNone/>
            </a:pPr>
            <a:r>
              <a:rPr lang="en-US" dirty="0"/>
              <a:t>Entire general insurance business in India was </a:t>
            </a:r>
            <a:r>
              <a:rPr lang="en-US" dirty="0" err="1"/>
              <a:t>nationalised</a:t>
            </a:r>
            <a:r>
              <a:rPr lang="en-US" dirty="0"/>
              <a:t> by General Insurance Business (</a:t>
            </a:r>
            <a:r>
              <a:rPr lang="en-US" dirty="0" err="1"/>
              <a:t>Nationalisation</a:t>
            </a:r>
            <a:r>
              <a:rPr lang="en-US" dirty="0"/>
              <a:t>) Act, 1972 (GIBNA).</a:t>
            </a:r>
          </a:p>
          <a:p>
            <a:pPr marL="0" indent="0">
              <a:buNone/>
            </a:pPr>
            <a:r>
              <a:rPr lang="en-US" dirty="0"/>
              <a:t>The Government of India (GOI), through </a:t>
            </a:r>
            <a:r>
              <a:rPr lang="en-US" dirty="0" err="1"/>
              <a:t>Nationalisation</a:t>
            </a:r>
            <a:r>
              <a:rPr lang="en-US" dirty="0"/>
              <a:t> took over the shares of 55 Indian insurance companies and the undertakings of 52 insurers carrying on general insurance business.</a:t>
            </a:r>
          </a:p>
          <a:p>
            <a:pPr marL="0" indent="0">
              <a:buNone/>
            </a:pPr>
            <a:r>
              <a:rPr lang="en-US" dirty="0"/>
              <a:t>General Insurance Corporation of India (GIC) was formed in pursuance of Section 9(1) of </a:t>
            </a:r>
            <a:r>
              <a:rPr lang="en-US" dirty="0" err="1"/>
              <a:t>GIBNA.It</a:t>
            </a:r>
            <a:r>
              <a:rPr lang="en-US" dirty="0"/>
              <a:t> was incorporated on 22 November 1972 under the Companies Act, 1956 as a private company limited by shares.</a:t>
            </a:r>
          </a:p>
          <a:p>
            <a:pPr marL="0" indent="0">
              <a:buNone/>
            </a:pPr>
            <a:r>
              <a:rPr lang="en-US" dirty="0"/>
              <a:t>GIC was formed for the purpose of superintending, controlling and carrying on the business of general </a:t>
            </a:r>
            <a:r>
              <a:rPr lang="en-US" dirty="0" err="1"/>
              <a:t>insurance.As</a:t>
            </a:r>
            <a:r>
              <a:rPr lang="en-US" dirty="0"/>
              <a:t> soon as GIC was formed, GOI transferred all the shares it held of the general insurance companies to GIC.</a:t>
            </a:r>
          </a:p>
          <a:p>
            <a:pPr marL="0" indent="0">
              <a:buNone/>
            </a:pPr>
            <a:r>
              <a:rPr lang="en-US" dirty="0"/>
              <a:t>Simultaneously, the </a:t>
            </a:r>
            <a:r>
              <a:rPr lang="en-US" dirty="0" err="1"/>
              <a:t>nationalised</a:t>
            </a:r>
            <a:r>
              <a:rPr lang="en-US" dirty="0"/>
              <a:t> undertakings were transferred to Indian insurance companies.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Baggage Insurance</a:t>
            </a:r>
          </a:p>
        </p:txBody>
      </p:sp>
      <p:sp>
        <p:nvSpPr>
          <p:cNvPr id="3" name="Content Placeholder 2"/>
          <p:cNvSpPr>
            <a:spLocks noGrp="1"/>
          </p:cNvSpPr>
          <p:nvPr>
            <p:ph idx="1"/>
          </p:nvPr>
        </p:nvSpPr>
        <p:spPr>
          <a:xfrm>
            <a:off x="609599" y="1930400"/>
            <a:ext cx="6347714" cy="3880773"/>
          </a:xfrm>
        </p:spPr>
        <p:txBody>
          <a:bodyPr>
            <a:normAutofit lnSpcReduction="10000"/>
          </a:bodyPr>
          <a:lstStyle/>
          <a:p>
            <a:r>
              <a:rPr lang="en-US" dirty="0"/>
              <a:t>A baggage insurance is an important part of a travel insurance plan. However, it can also be taken as a stand alone insurance. During a flight, in case the baggage is lost or its contents get damaged due to fire or other reasons, you can get the reimbursement for the loss through a baggage insurance.</a:t>
            </a:r>
          </a:p>
          <a:p>
            <a:endParaRPr lang="en-US" dirty="0"/>
          </a:p>
          <a:p>
            <a:r>
              <a:rPr lang="en-US" dirty="0"/>
              <a:t>Baggage is the “personal goods belonging to the insured”. The insurance also covers the loss you face due to baggage delay. Thus, a baggage insurance ensures a peaceful and relaxed travelling, considering the fact that many a times, the airlines authorities do not provide a satisfactory solution to such problems.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6347713" cy="1320800"/>
          </a:xfrm>
        </p:spPr>
        <p:txBody>
          <a:bodyPr>
            <a:normAutofit/>
          </a:bodyPr>
          <a:lstStyle/>
          <a:p>
            <a:r>
              <a:rPr lang="en-US" dirty="0"/>
              <a:t>Travel insurance: Meaning, objectives and advantages</a:t>
            </a:r>
          </a:p>
        </p:txBody>
      </p:sp>
      <p:sp>
        <p:nvSpPr>
          <p:cNvPr id="3" name="Content Placeholder 2"/>
          <p:cNvSpPr>
            <a:spLocks noGrp="1"/>
          </p:cNvSpPr>
          <p:nvPr>
            <p:ph idx="1"/>
          </p:nvPr>
        </p:nvSpPr>
        <p:spPr>
          <a:xfrm>
            <a:off x="304800" y="1473200"/>
            <a:ext cx="7467600" cy="5003800"/>
          </a:xfrm>
        </p:spPr>
        <p:txBody>
          <a:bodyPr>
            <a:normAutofit fontScale="92500" lnSpcReduction="10000"/>
          </a:bodyPr>
          <a:lstStyle/>
          <a:p>
            <a:r>
              <a:rPr lang="en-US" dirty="0"/>
              <a:t>Meaning </a:t>
            </a:r>
          </a:p>
          <a:p>
            <a:pPr marL="0" indent="0">
              <a:buNone/>
            </a:pPr>
            <a:r>
              <a:rPr lang="en-US" dirty="0"/>
              <a:t>Travel insurance is an insurance product for covering unforeseen losses incurred while travelling, either internationally or domestically. Basic policies generally only cover emergency medical expenses while overseas, while comprehensive policies typically include coverage for trip cancellation, lost luggage, flight delays, public liability, and other expenses</a:t>
            </a:r>
          </a:p>
          <a:p>
            <a:r>
              <a:rPr lang="en-US" dirty="0"/>
              <a:t>Objectives : Is to cover insured against any of these travel related issues</a:t>
            </a:r>
          </a:p>
          <a:p>
            <a:pPr>
              <a:buFont typeface="Wingdings" panose="05000000000000000000" pitchFamily="2" charset="2"/>
              <a:buChar char="§"/>
            </a:pPr>
            <a:r>
              <a:rPr lang="en-US" dirty="0"/>
              <a:t>Emergency medical treatment</a:t>
            </a:r>
          </a:p>
          <a:p>
            <a:pPr>
              <a:buFont typeface="Wingdings" panose="05000000000000000000" pitchFamily="2" charset="2"/>
              <a:buChar char="§"/>
            </a:pPr>
            <a:r>
              <a:rPr lang="en-US" dirty="0"/>
              <a:t>Loss of luggage</a:t>
            </a:r>
          </a:p>
          <a:p>
            <a:pPr>
              <a:buFont typeface="Wingdings" panose="05000000000000000000" pitchFamily="2" charset="2"/>
              <a:buChar char="§"/>
            </a:pPr>
            <a:r>
              <a:rPr lang="en-US" dirty="0"/>
              <a:t>Trip cancellation</a:t>
            </a:r>
          </a:p>
          <a:p>
            <a:pPr>
              <a:buFont typeface="Wingdings" panose="05000000000000000000" pitchFamily="2" charset="2"/>
              <a:buChar char="§"/>
            </a:pPr>
            <a:r>
              <a:rPr lang="en-US" dirty="0"/>
              <a:t>Delays in departure</a:t>
            </a:r>
          </a:p>
          <a:p>
            <a:pPr>
              <a:buFont typeface="Wingdings" panose="05000000000000000000" pitchFamily="2" charset="2"/>
              <a:buChar char="§"/>
            </a:pPr>
            <a:r>
              <a:rPr lang="en-US" dirty="0"/>
              <a:t>Loss of personal belongings</a:t>
            </a:r>
          </a:p>
          <a:p>
            <a:pPr>
              <a:buFont typeface="Wingdings" panose="05000000000000000000" pitchFamily="2" charset="2"/>
              <a:buChar char="§"/>
            </a:pPr>
            <a:r>
              <a:rPr lang="en-US" dirty="0"/>
              <a:t>Misplaced or lost travel documents</a:t>
            </a:r>
          </a:p>
          <a:p>
            <a:pPr>
              <a:buFont typeface="Wingdings" panose="05000000000000000000" pitchFamily="2" charset="2"/>
              <a:buChar char="§"/>
            </a:pPr>
            <a:r>
              <a:rPr lang="en-US" dirty="0"/>
              <a:t>Personal liability</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03B82F-B78A-46E5-BC61-C4AE4A310D4F}"/>
              </a:ext>
            </a:extLst>
          </p:cNvPr>
          <p:cNvSpPr>
            <a:spLocks noGrp="1"/>
          </p:cNvSpPr>
          <p:nvPr>
            <p:ph type="title"/>
          </p:nvPr>
        </p:nvSpPr>
        <p:spPr>
          <a:xfrm>
            <a:off x="228600" y="152399"/>
            <a:ext cx="6781800" cy="1320800"/>
          </a:xfrm>
        </p:spPr>
        <p:txBody>
          <a:bodyPr/>
          <a:lstStyle/>
          <a:p>
            <a:r>
              <a:rPr lang="en-US" dirty="0"/>
              <a:t>Advantages of travel insurance</a:t>
            </a:r>
          </a:p>
        </p:txBody>
      </p:sp>
      <p:sp>
        <p:nvSpPr>
          <p:cNvPr id="3" name="Content Placeholder 2">
            <a:extLst>
              <a:ext uri="{FF2B5EF4-FFF2-40B4-BE49-F238E27FC236}">
                <a16:creationId xmlns:a16="http://schemas.microsoft.com/office/drawing/2014/main" xmlns="" id="{A430FDFA-8DED-4FCA-B3EA-62FB9ADEF8E1}"/>
              </a:ext>
            </a:extLst>
          </p:cNvPr>
          <p:cNvSpPr>
            <a:spLocks noGrp="1"/>
          </p:cNvSpPr>
          <p:nvPr>
            <p:ph idx="1"/>
          </p:nvPr>
        </p:nvSpPr>
        <p:spPr>
          <a:xfrm>
            <a:off x="381000" y="914401"/>
            <a:ext cx="7162799" cy="5791200"/>
          </a:xfrm>
        </p:spPr>
        <p:txBody>
          <a:bodyPr>
            <a:normAutofit fontScale="85000" lnSpcReduction="10000"/>
          </a:bodyPr>
          <a:lstStyle/>
          <a:p>
            <a:r>
              <a:rPr lang="en-US" dirty="0"/>
              <a:t>Basically with a travel insurance policy​ in your pocket, when you are travelling abroad, even under the awry situation you tend to maintain the calm because you don’t need to worry about the finances to meet your losses.</a:t>
            </a:r>
          </a:p>
          <a:p>
            <a:r>
              <a:rPr lang="en-US" dirty="0"/>
              <a:t>Therefore, when you are planning to travel abroad, it is important to consider the basic safety area of your own care-free vacation. The most simple protection alternatives of travel insurance include healthcare insurance coverage along with fast and effective transportation back to your country of origin. (You certainly don’t wish to spend money for an urgent situation helicopter trip!) Most of the insurance policies include protective cover against trip cancellation, missing checked-in luggage as well as other potential casualties.</a:t>
            </a:r>
          </a:p>
          <a:p>
            <a:r>
              <a:rPr lang="en-US" dirty="0"/>
              <a:t>In case you are spending thousands on a luxury cruise that might be spoiled by sickness or traveling in foreign countries, healthcare travel cover is regarded a sensible expenditure. The majority of medical health insurance plans do not cover out of country medical expenses.</a:t>
            </a:r>
          </a:p>
          <a:p>
            <a:r>
              <a:rPr lang="en-US" dirty="0"/>
              <a:t>Points you should consider:</a:t>
            </a:r>
          </a:p>
          <a:p>
            <a:pPr marL="0" indent="0">
              <a:buNone/>
            </a:pPr>
            <a:r>
              <a:rPr lang="en-US" dirty="0"/>
              <a:t>a. All actions you engage in</a:t>
            </a:r>
          </a:p>
          <a:p>
            <a:pPr marL="0" indent="0">
              <a:buNone/>
            </a:pPr>
            <a:r>
              <a:rPr lang="en-US" dirty="0"/>
              <a:t>b. Your travel locations</a:t>
            </a:r>
          </a:p>
          <a:p>
            <a:pPr marL="0" indent="0">
              <a:buNone/>
            </a:pPr>
            <a:r>
              <a:rPr lang="en-US" dirty="0"/>
              <a:t>c. The travel season that you will be touring</a:t>
            </a:r>
          </a:p>
          <a:p>
            <a:pPr marL="0" indent="0">
              <a:buNone/>
            </a:pPr>
            <a:r>
              <a:rPr lang="en-US" dirty="0"/>
              <a:t>d. Your physical health</a:t>
            </a:r>
          </a:p>
          <a:p>
            <a:pPr marL="0" indent="0">
              <a:buNone/>
            </a:pPr>
            <a:r>
              <a:rPr lang="en-US" dirty="0"/>
              <a:t>e. Any specific prescription medications you need​</a:t>
            </a:r>
          </a:p>
        </p:txBody>
      </p:sp>
    </p:spTree>
    <p:extLst>
      <p:ext uri="{BB962C8B-B14F-4D97-AF65-F5344CB8AC3E}">
        <p14:creationId xmlns:p14="http://schemas.microsoft.com/office/powerpoint/2010/main" xmlns="" val="2599895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6182"/>
            <a:ext cx="6705600" cy="1320800"/>
          </a:xfrm>
        </p:spPr>
        <p:txBody>
          <a:bodyPr>
            <a:normAutofit/>
          </a:bodyPr>
          <a:lstStyle/>
          <a:p>
            <a:r>
              <a:rPr lang="en-US" dirty="0"/>
              <a:t>Difference between </a:t>
            </a:r>
            <a:br>
              <a:rPr lang="en-US" dirty="0"/>
            </a:br>
            <a:r>
              <a:rPr lang="en-US" dirty="0"/>
              <a:t>Life &amp; General insurance</a:t>
            </a:r>
          </a:p>
        </p:txBody>
      </p:sp>
      <p:sp>
        <p:nvSpPr>
          <p:cNvPr id="3" name="Content Placeholder 2"/>
          <p:cNvSpPr>
            <a:spLocks noGrp="1"/>
          </p:cNvSpPr>
          <p:nvPr>
            <p:ph idx="1"/>
          </p:nvPr>
        </p:nvSpPr>
        <p:spPr>
          <a:xfrm>
            <a:off x="304801" y="1284618"/>
            <a:ext cx="7086600" cy="4288763"/>
          </a:xfrm>
        </p:spPr>
        <p:txBody>
          <a:bodyPr>
            <a:noAutofit/>
          </a:bodyPr>
          <a:lstStyle/>
          <a:p>
            <a:r>
              <a:rPr lang="en-US" sz="1400" dirty="0"/>
              <a:t>Benefits of maturity: Life insurance can be seen as an investment apart from insurance as it offers maturity benefits after specific tenures. General insurance, mostly, doesn’t give any maturity benefits but just promises a payout amount in case of any loss due to unavoidable circumstances.</a:t>
            </a:r>
          </a:p>
          <a:p>
            <a:endParaRPr lang="en-US" sz="1400" dirty="0"/>
          </a:p>
          <a:p>
            <a:r>
              <a:rPr lang="en-US" sz="1400" dirty="0"/>
              <a:t>Premium payments: In case of life insurance, generally a fixed amount is to be paid annually, for a specific tenure like 10 or 20 years. For general insurance, mostly the entire premium is paid in one go when you are buying the policy.</a:t>
            </a:r>
          </a:p>
          <a:p>
            <a:endParaRPr lang="en-US" sz="1400" dirty="0"/>
          </a:p>
          <a:p>
            <a:r>
              <a:rPr lang="en-US" sz="1400" dirty="0"/>
              <a:t>Policy Duration: The duration of life insurance policy is generally long-term, whereas that of general insurance is short term.</a:t>
            </a:r>
          </a:p>
          <a:p>
            <a:endParaRPr lang="en-US" sz="1400" dirty="0"/>
          </a:p>
          <a:p>
            <a:r>
              <a:rPr lang="en-US" sz="1400" dirty="0"/>
              <a:t>Role in planning finances: Life insurance can be an investment avenue for different financial goals such as money for a child’s education, retirement corpus, etc. General insurance just protects your valuables against any crisis.</a:t>
            </a:r>
          </a:p>
          <a:p>
            <a:endParaRPr lang="en-US" sz="1400" dirty="0"/>
          </a:p>
          <a:p>
            <a:r>
              <a:rPr lang="en-US" sz="1400" dirty="0"/>
              <a:t>Claim of Insurance Amount: In case of life insurance, the assured sum is paid either on the death of the insured person or maturity of the policy. For general insurance, the loss is compensated in case of unfortunate events, as per the policy terms and conditions.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414" y="156236"/>
            <a:ext cx="6347713" cy="1520163"/>
          </a:xfrm>
        </p:spPr>
        <p:txBody>
          <a:bodyPr>
            <a:normAutofit/>
          </a:bodyPr>
          <a:lstStyle/>
          <a:p>
            <a:r>
              <a:rPr lang="en-US" dirty="0"/>
              <a:t>Public &amp; Private sector Co’s in General insurance Business</a:t>
            </a:r>
          </a:p>
        </p:txBody>
      </p:sp>
      <p:sp>
        <p:nvSpPr>
          <p:cNvPr id="4" name="Text Placeholder 3">
            <a:extLst>
              <a:ext uri="{FF2B5EF4-FFF2-40B4-BE49-F238E27FC236}">
                <a16:creationId xmlns:a16="http://schemas.microsoft.com/office/drawing/2014/main" xmlns="" id="{8A2604DA-A35B-42A4-981A-E401DE254C3B}"/>
              </a:ext>
            </a:extLst>
          </p:cNvPr>
          <p:cNvSpPr>
            <a:spLocks noGrp="1"/>
          </p:cNvSpPr>
          <p:nvPr>
            <p:ph type="body" idx="1"/>
          </p:nvPr>
        </p:nvSpPr>
        <p:spPr/>
        <p:txBody>
          <a:bodyPr/>
          <a:lstStyle/>
          <a:p>
            <a:r>
              <a:rPr lang="en-US" dirty="0"/>
              <a:t>PUBLIC	</a:t>
            </a:r>
          </a:p>
        </p:txBody>
      </p:sp>
      <p:sp>
        <p:nvSpPr>
          <p:cNvPr id="5" name="Content Placeholder 4">
            <a:extLst>
              <a:ext uri="{FF2B5EF4-FFF2-40B4-BE49-F238E27FC236}">
                <a16:creationId xmlns:a16="http://schemas.microsoft.com/office/drawing/2014/main" xmlns="" id="{12C7EE60-F2B7-44B8-9352-21695D6600ED}"/>
              </a:ext>
            </a:extLst>
          </p:cNvPr>
          <p:cNvSpPr>
            <a:spLocks noGrp="1"/>
          </p:cNvSpPr>
          <p:nvPr>
            <p:ph sz="half" idx="2"/>
          </p:nvPr>
        </p:nvSpPr>
        <p:spPr/>
        <p:txBody>
          <a:bodyPr/>
          <a:lstStyle/>
          <a:p>
            <a:r>
              <a:rPr lang="en-US" dirty="0"/>
              <a:t>New India Assurance </a:t>
            </a:r>
          </a:p>
          <a:p>
            <a:r>
              <a:rPr lang="en-US" dirty="0"/>
              <a:t>United India Insurance</a:t>
            </a:r>
          </a:p>
          <a:p>
            <a:r>
              <a:rPr lang="en-US" dirty="0"/>
              <a:t>Oriental Insurance Co.</a:t>
            </a:r>
          </a:p>
          <a:p>
            <a:r>
              <a:rPr lang="en-US" dirty="0"/>
              <a:t>National Insurance Co.</a:t>
            </a:r>
          </a:p>
          <a:p>
            <a:r>
              <a:rPr lang="en-US" dirty="0"/>
              <a:t>Agriculture Insurance Co</a:t>
            </a:r>
          </a:p>
          <a:p>
            <a:endParaRPr lang="en-US" dirty="0"/>
          </a:p>
        </p:txBody>
      </p:sp>
      <p:sp>
        <p:nvSpPr>
          <p:cNvPr id="6" name="Text Placeholder 5">
            <a:extLst>
              <a:ext uri="{FF2B5EF4-FFF2-40B4-BE49-F238E27FC236}">
                <a16:creationId xmlns:a16="http://schemas.microsoft.com/office/drawing/2014/main" xmlns="" id="{4A473652-6C47-466A-A60B-3671C871BFE8}"/>
              </a:ext>
            </a:extLst>
          </p:cNvPr>
          <p:cNvSpPr>
            <a:spLocks noGrp="1"/>
          </p:cNvSpPr>
          <p:nvPr>
            <p:ph type="body" sz="quarter" idx="3"/>
          </p:nvPr>
        </p:nvSpPr>
        <p:spPr/>
        <p:txBody>
          <a:bodyPr/>
          <a:lstStyle/>
          <a:p>
            <a:r>
              <a:rPr lang="en-US" dirty="0"/>
              <a:t>PRIVATE</a:t>
            </a:r>
          </a:p>
        </p:txBody>
      </p:sp>
      <p:sp>
        <p:nvSpPr>
          <p:cNvPr id="7" name="Content Placeholder 6">
            <a:extLst>
              <a:ext uri="{FF2B5EF4-FFF2-40B4-BE49-F238E27FC236}">
                <a16:creationId xmlns:a16="http://schemas.microsoft.com/office/drawing/2014/main" xmlns="" id="{6D27ABDA-F4D3-4931-8B92-F7F35257204A}"/>
              </a:ext>
            </a:extLst>
          </p:cNvPr>
          <p:cNvSpPr>
            <a:spLocks noGrp="1"/>
          </p:cNvSpPr>
          <p:nvPr>
            <p:ph sz="quarter" idx="4"/>
          </p:nvPr>
        </p:nvSpPr>
        <p:spPr/>
        <p:txBody>
          <a:bodyPr/>
          <a:lstStyle/>
          <a:p>
            <a:r>
              <a:rPr lang="en-US" dirty="0" err="1"/>
              <a:t>Iffco</a:t>
            </a:r>
            <a:r>
              <a:rPr lang="en-US" dirty="0"/>
              <a:t> </a:t>
            </a:r>
            <a:r>
              <a:rPr lang="en-US" dirty="0" err="1"/>
              <a:t>Tokio</a:t>
            </a:r>
            <a:r>
              <a:rPr lang="en-US" dirty="0"/>
              <a:t> GIC</a:t>
            </a:r>
          </a:p>
          <a:p>
            <a:r>
              <a:rPr lang="en-US" dirty="0"/>
              <a:t>TATA AIG</a:t>
            </a:r>
          </a:p>
          <a:p>
            <a:r>
              <a:rPr lang="en-US" dirty="0"/>
              <a:t>HDFC Ergo</a:t>
            </a:r>
          </a:p>
          <a:p>
            <a:r>
              <a:rPr lang="en-US" dirty="0"/>
              <a:t>Royal Sundaram</a:t>
            </a:r>
          </a:p>
          <a:p>
            <a:r>
              <a:rPr lang="en-US" dirty="0"/>
              <a:t>Bajaj Allianz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Pradhan Mantri Suraksha </a:t>
            </a:r>
            <a:r>
              <a:rPr lang="en-US" dirty="0" err="1"/>
              <a:t>Bima</a:t>
            </a:r>
            <a:r>
              <a:rPr lang="en-US" dirty="0"/>
              <a:t> </a:t>
            </a:r>
            <a:r>
              <a:rPr lang="en-US" dirty="0" err="1"/>
              <a:t>Yojana</a:t>
            </a:r>
            <a:r>
              <a:rPr lang="en-US" dirty="0"/>
              <a:t> 2015</a:t>
            </a:r>
          </a:p>
        </p:txBody>
      </p:sp>
      <p:sp>
        <p:nvSpPr>
          <p:cNvPr id="3" name="Content Placeholder 2"/>
          <p:cNvSpPr>
            <a:spLocks noGrp="1"/>
          </p:cNvSpPr>
          <p:nvPr>
            <p:ph idx="1"/>
          </p:nvPr>
        </p:nvSpPr>
        <p:spPr>
          <a:xfrm>
            <a:off x="152400" y="2160590"/>
            <a:ext cx="7238999" cy="4545010"/>
          </a:xfrm>
        </p:spPr>
        <p:txBody>
          <a:bodyPr>
            <a:normAutofit/>
          </a:bodyPr>
          <a:lstStyle/>
          <a:p>
            <a:r>
              <a:rPr lang="en-US" dirty="0"/>
              <a:t>Pradhan Mantri Suraksha </a:t>
            </a:r>
            <a:r>
              <a:rPr lang="en-US" dirty="0" err="1"/>
              <a:t>Bima</a:t>
            </a:r>
            <a:r>
              <a:rPr lang="en-US" dirty="0"/>
              <a:t> Yojana is a government-backed accident insurance scheme in India. It was originally mentioned in the 2015 Budget speech by Finance Minister Late Arun Jaitley in February 2015.[1] It was formally launched by Prime Minister Narendra Modi on 8 May in Kolkata.</a:t>
            </a:r>
          </a:p>
          <a:p>
            <a:r>
              <a:rPr lang="en-US" dirty="0"/>
              <a:t>Pradhan Mantri Suraksha </a:t>
            </a:r>
            <a:r>
              <a:rPr lang="en-US" dirty="0" err="1"/>
              <a:t>Bima</a:t>
            </a:r>
            <a:r>
              <a:rPr lang="en-US" dirty="0"/>
              <a:t> Yojana is available to people (Indian Resident or NRI) between 18 and 70 years of age with bank accounts. It has an annual premium of ₹12 (17¢ US) exclusive of taxes. The GST is exempted on Pradhan Mantri Suraksha </a:t>
            </a:r>
            <a:r>
              <a:rPr lang="en-US" dirty="0" err="1"/>
              <a:t>Bima</a:t>
            </a:r>
            <a:r>
              <a:rPr lang="en-US" dirty="0"/>
              <a:t> Yojana. The amount is automatically debited from the account. This insurance scheme can have one year cover from 1 June to 31 May and would be offered through banks and administered through public sector general insurance companies.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D952DC6-2E23-49C8-A137-8199D84A9C58}"/>
              </a:ext>
            </a:extLst>
          </p:cNvPr>
          <p:cNvSpPr>
            <a:spLocks noGrp="1"/>
          </p:cNvSpPr>
          <p:nvPr>
            <p:ph idx="1"/>
          </p:nvPr>
        </p:nvSpPr>
        <p:spPr>
          <a:xfrm>
            <a:off x="228600" y="838200"/>
            <a:ext cx="7162800" cy="6705600"/>
          </a:xfrm>
        </p:spPr>
        <p:txBody>
          <a:bodyPr>
            <a:normAutofit/>
          </a:bodyPr>
          <a:lstStyle/>
          <a:p>
            <a:r>
              <a:rPr lang="en-US" dirty="0"/>
              <a:t>In case of unexpected death or full disability, the payment to the nominee will be ₹2 lakh and in case of partial Permanent disability ₹1 lakh . Full disability has been defined as loss of use in both eyes, hands or feet. Partial Permanent disability has been defined as loss of use in one eye, hand or foot. Further, death due to suicide, alcohol, drug abuse, etc. are not covered.</a:t>
            </a:r>
          </a:p>
          <a:p>
            <a:r>
              <a:rPr lang="en-US" dirty="0"/>
              <a:t>This scheme will be linked to the bank accounts opened under the Pradhan Mantri Jan </a:t>
            </a:r>
            <a:r>
              <a:rPr lang="en-US" dirty="0" err="1"/>
              <a:t>Dhan</a:t>
            </a:r>
            <a:r>
              <a:rPr lang="en-US" dirty="0"/>
              <a:t> Yojana scheme. Most of these account had zero balance initially. The government aims to reduce the number of such zero balance accounts by using this and related schemes. Now all Bank account holders can avail this facility through their net-banking service facility at any time of the year</a:t>
            </a:r>
          </a:p>
          <a:p>
            <a:endParaRPr lang="en-US" dirty="0"/>
          </a:p>
        </p:txBody>
      </p:sp>
    </p:spTree>
    <p:extLst>
      <p:ext uri="{BB962C8B-B14F-4D97-AF65-F5344CB8AC3E}">
        <p14:creationId xmlns:p14="http://schemas.microsoft.com/office/powerpoint/2010/main" xmlns="" val="2430795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D441CE7-5D96-4D5C-8C5A-6B35E58CE7A7}"/>
              </a:ext>
            </a:extLst>
          </p:cNvPr>
          <p:cNvSpPr>
            <a:spLocks noGrp="1"/>
          </p:cNvSpPr>
          <p:nvPr>
            <p:ph idx="1"/>
          </p:nvPr>
        </p:nvSpPr>
        <p:spPr>
          <a:xfrm>
            <a:off x="457200" y="152400"/>
            <a:ext cx="6781801" cy="6553200"/>
          </a:xfrm>
        </p:spPr>
        <p:txBody>
          <a:bodyPr>
            <a:normAutofit fontScale="92500"/>
          </a:bodyPr>
          <a:lstStyle/>
          <a:p>
            <a:pPr marL="0" indent="0">
              <a:buNone/>
            </a:pPr>
            <a:r>
              <a:rPr lang="en-US" dirty="0"/>
              <a:t>After a process of mergers among Indian insurance companies, four companies were left as fully owned subsidiary companies of </a:t>
            </a:r>
            <a:r>
              <a:rPr lang="en-US" dirty="0" err="1"/>
              <a:t>GICNational</a:t>
            </a:r>
            <a:r>
              <a:rPr lang="en-US" dirty="0"/>
              <a:t> Insurance Company Limited.</a:t>
            </a:r>
          </a:p>
          <a:p>
            <a:r>
              <a:rPr lang="en-US" dirty="0"/>
              <a:t>The New India Assurance Company Limited.</a:t>
            </a:r>
          </a:p>
          <a:p>
            <a:r>
              <a:rPr lang="en-US" dirty="0"/>
              <a:t>The Oriental Insurance Company Limited.</a:t>
            </a:r>
          </a:p>
          <a:p>
            <a:r>
              <a:rPr lang="en-US" dirty="0"/>
              <a:t>United India Insurance Company Limited.</a:t>
            </a:r>
          </a:p>
          <a:p>
            <a:pPr marL="0" indent="0">
              <a:buNone/>
            </a:pPr>
            <a:r>
              <a:rPr lang="en-US" dirty="0"/>
              <a:t>The next landmark happened on 19th April 2000, when the Insurance Regulatory and Development Authority Act, 1999 (IRDAA) came into force.</a:t>
            </a:r>
          </a:p>
          <a:p>
            <a:pPr marL="0" indent="0">
              <a:buNone/>
            </a:pPr>
            <a:r>
              <a:rPr lang="en-US" dirty="0"/>
              <a:t>This Act also introduced amendment to GIBNA and the Insurance Act, 1938. An amendment to GIBNA removed the exclusive privilege of GIC and its subsidiaries carrying on general insurance in India.</a:t>
            </a:r>
          </a:p>
          <a:p>
            <a:pPr marL="0" indent="0">
              <a:buNone/>
            </a:pPr>
            <a:r>
              <a:rPr lang="en-US" dirty="0"/>
              <a:t>In November 2000, GIC was </a:t>
            </a:r>
            <a:r>
              <a:rPr lang="en-US" dirty="0" err="1"/>
              <a:t>renotified</a:t>
            </a:r>
            <a:r>
              <a:rPr lang="en-US" dirty="0"/>
              <a:t> as the Indian Reinsurer and through administrative instruction, its supervisory role over the four subsidiaries was ended.</a:t>
            </a:r>
          </a:p>
          <a:p>
            <a:pPr marL="0" indent="0">
              <a:buNone/>
            </a:pPr>
            <a:r>
              <a:rPr lang="en-US" dirty="0"/>
              <a:t>With the General Insurance Business (</a:t>
            </a:r>
            <a:r>
              <a:rPr lang="en-US" dirty="0" err="1"/>
              <a:t>Nationalisation</a:t>
            </a:r>
            <a:r>
              <a:rPr lang="en-US" dirty="0"/>
              <a:t>) Amendment Act 2002 (40 of 2002) coming into force from March 21, 2003; GIC ceased to be a holding company of its subsidiaries.</a:t>
            </a:r>
          </a:p>
          <a:p>
            <a:pPr marL="0" indent="0">
              <a:buNone/>
            </a:pPr>
            <a:r>
              <a:rPr lang="en-US" dirty="0"/>
              <a:t>The ownership of the four erstwhile subsidiary companies and also of the General Insurance Corporation of India was vested with Government of India.</a:t>
            </a:r>
          </a:p>
        </p:txBody>
      </p:sp>
    </p:spTree>
    <p:extLst>
      <p:ext uri="{BB962C8B-B14F-4D97-AF65-F5344CB8AC3E}">
        <p14:creationId xmlns:p14="http://schemas.microsoft.com/office/powerpoint/2010/main" xmlns="" val="2937927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and Advantages</a:t>
            </a:r>
          </a:p>
        </p:txBody>
      </p:sp>
      <p:sp>
        <p:nvSpPr>
          <p:cNvPr id="3" name="Content Placeholder 2"/>
          <p:cNvSpPr>
            <a:spLocks noGrp="1"/>
          </p:cNvSpPr>
          <p:nvPr>
            <p:ph idx="1"/>
          </p:nvPr>
        </p:nvSpPr>
        <p:spPr>
          <a:xfrm>
            <a:off x="626011" y="1752600"/>
            <a:ext cx="6347714" cy="3880773"/>
          </a:xfrm>
        </p:spPr>
        <p:txBody>
          <a:bodyPr>
            <a:normAutofit/>
          </a:bodyPr>
          <a:lstStyle/>
          <a:p>
            <a:r>
              <a:rPr lang="en-US" dirty="0"/>
              <a:t>Non life insurance companies have products that cover risk to property against fire theft, breakdown or repairs of machinery etc.</a:t>
            </a:r>
          </a:p>
          <a:p>
            <a:r>
              <a:rPr lang="en-US" dirty="0"/>
              <a:t>Some GIC covers losses which may occur due to transit, shipment of cargo, either by sea, air or land transport.</a:t>
            </a:r>
          </a:p>
          <a:p>
            <a:r>
              <a:rPr lang="en-US" dirty="0"/>
              <a:t>General insurance also provides coverage risk against damage and theft of motor vehicles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999"/>
            <a:ext cx="6019800" cy="1676399"/>
          </a:xfrm>
        </p:spPr>
        <p:txBody>
          <a:bodyPr>
            <a:normAutofit fontScale="90000"/>
          </a:bodyPr>
          <a:lstStyle/>
          <a:p>
            <a:r>
              <a:rPr lang="en-US" dirty="0"/>
              <a:t>Fire Insurance:</a:t>
            </a:r>
            <a:br>
              <a:rPr lang="en-US" dirty="0"/>
            </a:br>
            <a:r>
              <a:rPr lang="en-US" dirty="0"/>
              <a:t>Meaning, features, types of fire insurance policies</a:t>
            </a:r>
          </a:p>
        </p:txBody>
      </p:sp>
      <p:sp>
        <p:nvSpPr>
          <p:cNvPr id="3" name="Content Placeholder 2"/>
          <p:cNvSpPr>
            <a:spLocks noGrp="1"/>
          </p:cNvSpPr>
          <p:nvPr>
            <p:ph idx="1"/>
          </p:nvPr>
        </p:nvSpPr>
        <p:spPr>
          <a:xfrm>
            <a:off x="114300" y="2537621"/>
            <a:ext cx="7010400" cy="4525963"/>
          </a:xfrm>
        </p:spPr>
        <p:txBody>
          <a:bodyPr/>
          <a:lstStyle/>
          <a:p>
            <a:r>
              <a:rPr lang="en-US" dirty="0"/>
              <a:t>The contract of fire insurance comes into being when a person seeking insurance protection enter into a contract with the insurer to indemnify him against the loss of property due to an accident of fire, lighting, explosion etc.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FF714-1645-4ACA-9FD8-18074EDC63AE}"/>
              </a:ext>
            </a:extLst>
          </p:cNvPr>
          <p:cNvSpPr>
            <a:spLocks noGrp="1"/>
          </p:cNvSpPr>
          <p:nvPr>
            <p:ph type="title"/>
          </p:nvPr>
        </p:nvSpPr>
        <p:spPr/>
        <p:txBody>
          <a:bodyPr/>
          <a:lstStyle/>
          <a:p>
            <a:r>
              <a:rPr lang="en-US" dirty="0"/>
              <a:t>FEATURES OF FIRE INSURANCE</a:t>
            </a:r>
          </a:p>
        </p:txBody>
      </p:sp>
      <p:sp>
        <p:nvSpPr>
          <p:cNvPr id="3" name="Content Placeholder 2">
            <a:extLst>
              <a:ext uri="{FF2B5EF4-FFF2-40B4-BE49-F238E27FC236}">
                <a16:creationId xmlns:a16="http://schemas.microsoft.com/office/drawing/2014/main" xmlns="" id="{1A946A98-9FB7-4B23-A2DA-F74CE033892F}"/>
              </a:ext>
            </a:extLst>
          </p:cNvPr>
          <p:cNvSpPr>
            <a:spLocks noGrp="1"/>
          </p:cNvSpPr>
          <p:nvPr>
            <p:ph idx="1"/>
          </p:nvPr>
        </p:nvSpPr>
        <p:spPr/>
        <p:txBody>
          <a:bodyPr>
            <a:normAutofit/>
          </a:bodyPr>
          <a:lstStyle/>
          <a:p>
            <a:r>
              <a:rPr lang="en-US" dirty="0"/>
              <a:t>Policy Period is usually a year. It need to be renewed every year</a:t>
            </a:r>
          </a:p>
          <a:p>
            <a:r>
              <a:rPr lang="en-US" dirty="0"/>
              <a:t>The term ‘fire’ in the contract of fire insurance is used in its popular and literal sense. It means the production of light and heat by combustion, combustion occurs only at ignition point.</a:t>
            </a:r>
          </a:p>
          <a:p>
            <a:r>
              <a:rPr lang="en-US" dirty="0"/>
              <a:t>There is no fire without ignition loss or damage occurs as a result of putting out the fire would also be covered by the policy</a:t>
            </a:r>
          </a:p>
          <a:p>
            <a:r>
              <a:rPr lang="en-US" dirty="0"/>
              <a:t>Fire caused by earthquakes, strikes, foreign enemy, rebellion, civil commotion </a:t>
            </a:r>
            <a:r>
              <a:rPr lang="en-US" dirty="0" err="1"/>
              <a:t>etc</a:t>
            </a:r>
            <a:r>
              <a:rPr lang="en-US" dirty="0"/>
              <a:t> are not covered </a:t>
            </a:r>
          </a:p>
        </p:txBody>
      </p:sp>
    </p:spTree>
    <p:extLst>
      <p:ext uri="{BB962C8B-B14F-4D97-AF65-F5344CB8AC3E}">
        <p14:creationId xmlns:p14="http://schemas.microsoft.com/office/powerpoint/2010/main" xmlns="" val="1985318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B6E43A-20A4-4C96-80AA-FD69EFD6460F}"/>
              </a:ext>
            </a:extLst>
          </p:cNvPr>
          <p:cNvSpPr>
            <a:spLocks noGrp="1"/>
          </p:cNvSpPr>
          <p:nvPr>
            <p:ph type="title"/>
          </p:nvPr>
        </p:nvSpPr>
        <p:spPr/>
        <p:txBody>
          <a:bodyPr/>
          <a:lstStyle/>
          <a:p>
            <a:r>
              <a:rPr lang="en-US" dirty="0"/>
              <a:t>BENEFITS OF FIRE INSURANCE </a:t>
            </a:r>
          </a:p>
        </p:txBody>
      </p:sp>
      <p:sp>
        <p:nvSpPr>
          <p:cNvPr id="3" name="Content Placeholder 2">
            <a:extLst>
              <a:ext uri="{FF2B5EF4-FFF2-40B4-BE49-F238E27FC236}">
                <a16:creationId xmlns:a16="http://schemas.microsoft.com/office/drawing/2014/main" xmlns="" id="{2AC62806-4226-4F57-B47A-49B9FC7EC600}"/>
              </a:ext>
            </a:extLst>
          </p:cNvPr>
          <p:cNvSpPr>
            <a:spLocks noGrp="1"/>
          </p:cNvSpPr>
          <p:nvPr>
            <p:ph idx="1"/>
          </p:nvPr>
        </p:nvSpPr>
        <p:spPr/>
        <p:txBody>
          <a:bodyPr/>
          <a:lstStyle/>
          <a:p>
            <a:pPr>
              <a:buFont typeface="Wingdings" panose="05000000000000000000" pitchFamily="2" charset="2"/>
              <a:buChar char="v"/>
            </a:pPr>
            <a:r>
              <a:rPr lang="en-US" dirty="0"/>
              <a:t>Availability of various options and covers</a:t>
            </a:r>
          </a:p>
          <a:p>
            <a:pPr>
              <a:buFont typeface="Wingdings" panose="05000000000000000000" pitchFamily="2" charset="2"/>
              <a:buChar char="v"/>
            </a:pPr>
            <a:r>
              <a:rPr lang="en-US" dirty="0"/>
              <a:t>Superior claim and covers</a:t>
            </a:r>
          </a:p>
          <a:p>
            <a:pPr>
              <a:buFont typeface="Wingdings" panose="05000000000000000000" pitchFamily="2" charset="2"/>
              <a:buChar char="v"/>
            </a:pPr>
            <a:r>
              <a:rPr lang="en-US" dirty="0"/>
              <a:t>Quick and expert risk inspection</a:t>
            </a:r>
          </a:p>
          <a:p>
            <a:pPr>
              <a:buFont typeface="Wingdings" panose="05000000000000000000" pitchFamily="2" charset="2"/>
              <a:buChar char="v"/>
            </a:pPr>
            <a:r>
              <a:rPr lang="en-US" dirty="0"/>
              <a:t>Expert risk </a:t>
            </a:r>
            <a:r>
              <a:rPr lang="en-US" dirty="0" err="1"/>
              <a:t>programme</a:t>
            </a:r>
            <a:r>
              <a:rPr lang="en-US" dirty="0"/>
              <a:t> by risk engineers on all expects of safety and loss.</a:t>
            </a:r>
          </a:p>
        </p:txBody>
      </p:sp>
    </p:spTree>
    <p:extLst>
      <p:ext uri="{BB962C8B-B14F-4D97-AF65-F5344CB8AC3E}">
        <p14:creationId xmlns:p14="http://schemas.microsoft.com/office/powerpoint/2010/main" xmlns="" val="1683284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Marine Insurance:</a:t>
            </a:r>
            <a:br>
              <a:rPr lang="en-US" sz="2800" dirty="0"/>
            </a:br>
            <a:r>
              <a:rPr lang="en-US" sz="2800" dirty="0"/>
              <a:t>Meaning, features, risks covered,</a:t>
            </a:r>
            <a:br>
              <a:rPr lang="en-US" sz="2800" dirty="0"/>
            </a:br>
            <a:r>
              <a:rPr lang="en-US" sz="2800" dirty="0"/>
              <a:t>types of policies and types of marine insurance contracts</a:t>
            </a:r>
          </a:p>
        </p:txBody>
      </p:sp>
      <p:sp>
        <p:nvSpPr>
          <p:cNvPr id="3" name="Content Placeholder 2"/>
          <p:cNvSpPr>
            <a:spLocks noGrp="1"/>
          </p:cNvSpPr>
          <p:nvPr>
            <p:ph idx="1"/>
          </p:nvPr>
        </p:nvSpPr>
        <p:spPr>
          <a:xfrm>
            <a:off x="609598" y="2743200"/>
            <a:ext cx="6781801" cy="3880773"/>
          </a:xfrm>
        </p:spPr>
        <p:txBody>
          <a:bodyPr/>
          <a:lstStyle/>
          <a:p>
            <a:r>
              <a:rPr lang="en-US" dirty="0"/>
              <a:t>A contract of marine insurance is defined by Marine insurance Act 1963 as </a:t>
            </a:r>
          </a:p>
          <a:p>
            <a:pPr marL="0" indent="0">
              <a:buNone/>
            </a:pPr>
            <a:r>
              <a:rPr lang="en-US" dirty="0"/>
              <a:t>“An agreement by which the insurer undertakes to indemnity the insured in the manner and to the extent there by agreed against losses incidental to marine adventures . It may cover loss or damage to vessels, cargo and freight”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E7B199-413C-480B-94AC-2C2F31800ED1}"/>
              </a:ext>
            </a:extLst>
          </p:cNvPr>
          <p:cNvSpPr>
            <a:spLocks noGrp="1"/>
          </p:cNvSpPr>
          <p:nvPr>
            <p:ph type="title"/>
          </p:nvPr>
        </p:nvSpPr>
        <p:spPr/>
        <p:txBody>
          <a:bodyPr>
            <a:normAutofit/>
          </a:bodyPr>
          <a:lstStyle/>
          <a:p>
            <a:r>
              <a:rPr lang="en-US" dirty="0"/>
              <a:t>FEATURES OF MARINE INSURANCE 	</a:t>
            </a:r>
          </a:p>
        </p:txBody>
      </p:sp>
      <p:sp>
        <p:nvSpPr>
          <p:cNvPr id="3" name="Content Placeholder 2">
            <a:extLst>
              <a:ext uri="{FF2B5EF4-FFF2-40B4-BE49-F238E27FC236}">
                <a16:creationId xmlns:a16="http://schemas.microsoft.com/office/drawing/2014/main" xmlns="" id="{DA20F131-89EE-4677-8601-0867E3A73C78}"/>
              </a:ext>
            </a:extLst>
          </p:cNvPr>
          <p:cNvSpPr>
            <a:spLocks noGrp="1"/>
          </p:cNvSpPr>
          <p:nvPr>
            <p:ph idx="1"/>
          </p:nvPr>
        </p:nvSpPr>
        <p:spPr/>
        <p:txBody>
          <a:bodyPr>
            <a:normAutofit/>
          </a:bodyPr>
          <a:lstStyle/>
          <a:p>
            <a:r>
              <a:rPr lang="en-US" dirty="0"/>
              <a:t>Each type of policy requires an assessment of nature, size and the value of the risk</a:t>
            </a:r>
          </a:p>
          <a:p>
            <a:r>
              <a:rPr lang="en-US" dirty="0"/>
              <a:t>The insurer calculates premium according to the locality of the ship or the cargo, the destination and route of the voyage at risk</a:t>
            </a:r>
          </a:p>
          <a:p>
            <a:r>
              <a:rPr lang="en-US" dirty="0"/>
              <a:t>Marine insurance contracts are amongst the least charged and most familiar of all types of business risk</a:t>
            </a:r>
          </a:p>
          <a:p>
            <a:r>
              <a:rPr lang="en-US" dirty="0"/>
              <a:t>Marine adventure is when any insurable property is exposed is marine perils. </a:t>
            </a:r>
            <a:r>
              <a:rPr lang="en-US" dirty="0" err="1"/>
              <a:t>Eg</a:t>
            </a:r>
            <a:r>
              <a:rPr lang="en-US" dirty="0"/>
              <a:t>: fire, war, pirates, thieves, captivities etc. </a:t>
            </a:r>
          </a:p>
        </p:txBody>
      </p:sp>
    </p:spTree>
    <p:extLst>
      <p:ext uri="{BB962C8B-B14F-4D97-AF65-F5344CB8AC3E}">
        <p14:creationId xmlns:p14="http://schemas.microsoft.com/office/powerpoint/2010/main" xmlns="" val="65165682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209</TotalTime>
  <Words>2256</Words>
  <Application>Microsoft Office PowerPoint</Application>
  <PresentationFormat>On-screen Show (4:3)</PresentationFormat>
  <Paragraphs>141</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Facet</vt:lpstr>
      <vt:lpstr>General Insurance Business</vt:lpstr>
      <vt:lpstr>Brief history of General Insurance in India</vt:lpstr>
      <vt:lpstr>Slide 3</vt:lpstr>
      <vt:lpstr>Need and Advantages</vt:lpstr>
      <vt:lpstr>Fire Insurance: Meaning, features, types of fire insurance policies</vt:lpstr>
      <vt:lpstr>FEATURES OF FIRE INSURANCE</vt:lpstr>
      <vt:lpstr>BENEFITS OF FIRE INSURANCE </vt:lpstr>
      <vt:lpstr>Marine Insurance: Meaning, features, risks covered, types of policies and types of marine insurance contracts</vt:lpstr>
      <vt:lpstr>FEATURES OF MARINE INSURANCE  </vt:lpstr>
      <vt:lpstr>TYPES OF MARINE INSURANCE</vt:lpstr>
      <vt:lpstr>Motor vehicles insurance: Need, features and different types of policies</vt:lpstr>
      <vt:lpstr>Major sources of loss exposure arising from automobile accidents are:</vt:lpstr>
      <vt:lpstr>Coverages available:  </vt:lpstr>
      <vt:lpstr>Health Insurance</vt:lpstr>
      <vt:lpstr>Liability Insurance</vt:lpstr>
      <vt:lpstr>Personal Accident Insurance</vt:lpstr>
      <vt:lpstr>Engineering Insurance</vt:lpstr>
      <vt:lpstr>Fidelity Insurance</vt:lpstr>
      <vt:lpstr>Theft Insurance</vt:lpstr>
      <vt:lpstr>Baggage Insurance</vt:lpstr>
      <vt:lpstr>Travel insurance: Meaning, objectives and advantages</vt:lpstr>
      <vt:lpstr>Advantages of travel insurance</vt:lpstr>
      <vt:lpstr>Difference between  Life &amp; General insurance</vt:lpstr>
      <vt:lpstr>Public &amp; Private sector Co’s in General insurance Business</vt:lpstr>
      <vt:lpstr>Pradhan Mantri Suraksha Bima Yojana 2015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Insurance Business</dc:title>
  <dc:creator>admin</dc:creator>
  <cp:lastModifiedBy>admin</cp:lastModifiedBy>
  <cp:revision>20</cp:revision>
  <dcterms:created xsi:type="dcterms:W3CDTF">2006-08-16T00:00:00Z</dcterms:created>
  <dcterms:modified xsi:type="dcterms:W3CDTF">2020-08-06T05:58:46Z</dcterms:modified>
</cp:coreProperties>
</file>