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0" r:id="rId2"/>
    <p:sldId id="257" r:id="rId3"/>
    <p:sldId id="258" r:id="rId4"/>
    <p:sldId id="260" r:id="rId5"/>
    <p:sldId id="261" r:id="rId6"/>
    <p:sldId id="262" r:id="rId7"/>
    <p:sldId id="263" r:id="rId8"/>
    <p:sldId id="278" r:id="rId9"/>
    <p:sldId id="265" r:id="rId10"/>
    <p:sldId id="277" r:id="rId11"/>
    <p:sldId id="266" r:id="rId12"/>
    <p:sldId id="267" r:id="rId13"/>
    <p:sldId id="264" r:id="rId14"/>
    <p:sldId id="268" r:id="rId15"/>
    <p:sldId id="269" r:id="rId16"/>
    <p:sldId id="273" r:id="rId17"/>
    <p:sldId id="272"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7E3642-6B68-44AC-B5AC-9A6B8A5E6721}" type="datetimeFigureOut">
              <a:rPr lang="en-US" smtClean="0"/>
              <a:pPr/>
              <a:t>7/17/2023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73F6CC-C336-41D5-9B77-2A6BF7F848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F6CC-C336-41D5-9B77-2A6BF7F8480C}"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2BFD375-5A32-4042-B31E-C6D1AEB88588}" type="datetimeFigureOut">
              <a:rPr lang="en-US" smtClean="0"/>
              <a:pPr/>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DAC25-1734-4B76-ADE7-46FCA0C05F4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BFD375-5A32-4042-B31E-C6D1AEB88588}" type="datetimeFigureOut">
              <a:rPr lang="en-US" smtClean="0"/>
              <a:pPr/>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DAC25-1734-4B76-ADE7-46FCA0C05F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BFD375-5A32-4042-B31E-C6D1AEB88588}" type="datetimeFigureOut">
              <a:rPr lang="en-US" smtClean="0"/>
              <a:pPr/>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DAC25-1734-4B76-ADE7-46FCA0C05F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BFD375-5A32-4042-B31E-C6D1AEB88588}" type="datetimeFigureOut">
              <a:rPr lang="en-US" smtClean="0"/>
              <a:pPr/>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DAC25-1734-4B76-ADE7-46FCA0C05F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BFD375-5A32-4042-B31E-C6D1AEB88588}" type="datetimeFigureOut">
              <a:rPr lang="en-US" smtClean="0"/>
              <a:pPr/>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DAC25-1734-4B76-ADE7-46FCA0C05F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2BFD375-5A32-4042-B31E-C6D1AEB88588}" type="datetimeFigureOut">
              <a:rPr lang="en-US" smtClean="0"/>
              <a:pPr/>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DAC25-1734-4B76-ADE7-46FCA0C05F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2BFD375-5A32-4042-B31E-C6D1AEB88588}" type="datetimeFigureOut">
              <a:rPr lang="en-US" smtClean="0"/>
              <a:pPr/>
              <a:t>7/17/2023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CDAC25-1734-4B76-ADE7-46FCA0C05F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2BFD375-5A32-4042-B31E-C6D1AEB88588}" type="datetimeFigureOut">
              <a:rPr lang="en-US" smtClean="0"/>
              <a:pPr/>
              <a:t>7/17/2023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CDAC25-1734-4B76-ADE7-46FCA0C05F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BFD375-5A32-4042-B31E-C6D1AEB88588}" type="datetimeFigureOut">
              <a:rPr lang="en-US" smtClean="0"/>
              <a:pPr/>
              <a:t>7/17/2023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CDAC25-1734-4B76-ADE7-46FCA0C05F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BFD375-5A32-4042-B31E-C6D1AEB88588}" type="datetimeFigureOut">
              <a:rPr lang="en-US" smtClean="0"/>
              <a:pPr/>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DAC25-1734-4B76-ADE7-46FCA0C05F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BFD375-5A32-4042-B31E-C6D1AEB88588}" type="datetimeFigureOut">
              <a:rPr lang="en-US" smtClean="0"/>
              <a:pPr/>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DAC25-1734-4B76-ADE7-46FCA0C05F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BFD375-5A32-4042-B31E-C6D1AEB88588}" type="datetimeFigureOut">
              <a:rPr lang="en-US" smtClean="0"/>
              <a:pPr/>
              <a:t>7/17/2023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CDAC25-1734-4B76-ADE7-46FCA0C05F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1"/>
          </a:lnRef>
          <a:fillRef idx="1">
            <a:schemeClr val="lt1"/>
          </a:fillRef>
          <a:effectRef idx="0">
            <a:schemeClr val="accent1"/>
          </a:effectRef>
          <a:fontRef idx="minor">
            <a:schemeClr val="dk1"/>
          </a:fontRef>
        </p:style>
        <p:txBody>
          <a:bodyPr>
            <a:normAutofit/>
          </a:bodyPr>
          <a:lstStyle/>
          <a:p>
            <a:r>
              <a:rPr lang="en-US" sz="3600" b="1" dirty="0">
                <a:latin typeface="Andalus" pitchFamily="18" charset="-78"/>
                <a:cs typeface="Andalus" pitchFamily="18" charset="-78"/>
              </a:rPr>
              <a:t>B.COM.</a:t>
            </a:r>
            <a:br>
              <a:rPr lang="en-US" sz="3600" b="1" dirty="0">
                <a:latin typeface="Andalus" pitchFamily="18" charset="-78"/>
                <a:cs typeface="Andalus" pitchFamily="18" charset="-78"/>
              </a:rPr>
            </a:br>
            <a:r>
              <a:rPr lang="en-US" sz="3600" b="1" dirty="0">
                <a:latin typeface="Andalus" pitchFamily="18" charset="-78"/>
                <a:cs typeface="Andalus" pitchFamily="18" charset="-78"/>
              </a:rPr>
              <a:t>SEMESTER -I</a:t>
            </a:r>
          </a:p>
        </p:txBody>
      </p:sp>
      <p:sp>
        <p:nvSpPr>
          <p:cNvPr id="3" name="Subtitle 2"/>
          <p:cNvSpPr>
            <a:spLocks noGrp="1"/>
          </p:cNvSpPr>
          <p:nvPr>
            <p:ph type="subTitle" idx="1"/>
          </p:nvPr>
        </p:nvSpPr>
        <p:spPr>
          <a:xfrm>
            <a:off x="1066800" y="3886200"/>
            <a:ext cx="7086600" cy="1752600"/>
          </a:xfrm>
        </p:spPr>
        <p:style>
          <a:lnRef idx="2">
            <a:schemeClr val="accent2"/>
          </a:lnRef>
          <a:fillRef idx="1">
            <a:schemeClr val="lt1"/>
          </a:fillRef>
          <a:effectRef idx="0">
            <a:schemeClr val="accent2"/>
          </a:effectRef>
          <a:fontRef idx="minor">
            <a:schemeClr val="dk1"/>
          </a:fontRef>
        </p:style>
        <p:txBody>
          <a:bodyPr>
            <a:normAutofit/>
          </a:bodyPr>
          <a:lstStyle/>
          <a:p>
            <a:endParaRPr lang="en-US" b="1" u="sng" dirty="0">
              <a:solidFill>
                <a:schemeClr val="tx1"/>
              </a:solidFill>
              <a:latin typeface="Andalus" pitchFamily="18" charset="-78"/>
              <a:cs typeface="Andalus" pitchFamily="18" charset="-78"/>
            </a:endParaRPr>
          </a:p>
          <a:p>
            <a:r>
              <a:rPr lang="en-US" b="1" u="sng" dirty="0">
                <a:solidFill>
                  <a:schemeClr val="tx1"/>
                </a:solidFill>
                <a:latin typeface="Andalus" pitchFamily="18" charset="-78"/>
                <a:cs typeface="Andalus" pitchFamily="18" charset="-78"/>
              </a:rPr>
              <a:t>PRINCIPLES OF INSURANCE (GE 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en-US" sz="2800" dirty="0">
                <a:latin typeface="Andalus" pitchFamily="18" charset="-78"/>
                <a:cs typeface="Andalus" pitchFamily="18" charset="-78"/>
              </a:rPr>
              <a:t>RISK MANAGEMENT</a:t>
            </a:r>
            <a:endParaRPr lang="en-US" sz="28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0000" lnSpcReduction="20000"/>
          </a:bodyPr>
          <a:lstStyle/>
          <a:p>
            <a:r>
              <a:rPr lang="en-US" b="1" dirty="0">
                <a:latin typeface="Andalus" pitchFamily="18" charset="-78"/>
                <a:cs typeface="Andalus" pitchFamily="18" charset="-78"/>
              </a:rPr>
              <a:t>Importance</a:t>
            </a:r>
          </a:p>
          <a:p>
            <a:pPr>
              <a:buFontTx/>
              <a:buChar char="-"/>
            </a:pPr>
            <a:r>
              <a:rPr lang="en-US" dirty="0">
                <a:latin typeface="Andalus" pitchFamily="18" charset="-78"/>
                <a:cs typeface="Andalus" pitchFamily="18" charset="-78"/>
              </a:rPr>
              <a:t>To create the right corporate policies and strategies</a:t>
            </a:r>
          </a:p>
          <a:p>
            <a:pPr>
              <a:buFontTx/>
              <a:buChar char="-"/>
            </a:pPr>
            <a:r>
              <a:rPr lang="en-US" dirty="0">
                <a:latin typeface="Andalus" pitchFamily="18" charset="-78"/>
                <a:cs typeface="Andalus" pitchFamily="18" charset="-78"/>
              </a:rPr>
              <a:t>It is essential for effective managing of people and process</a:t>
            </a:r>
          </a:p>
          <a:p>
            <a:pPr>
              <a:buFontTx/>
              <a:buChar char="-"/>
            </a:pPr>
            <a:r>
              <a:rPr lang="en-US" dirty="0">
                <a:latin typeface="Andalus" pitchFamily="18" charset="-78"/>
                <a:cs typeface="Andalus" pitchFamily="18" charset="-78"/>
              </a:rPr>
              <a:t>To evaluate the risks of the business</a:t>
            </a:r>
          </a:p>
          <a:p>
            <a:pPr>
              <a:buFontTx/>
              <a:buChar char="-"/>
            </a:pPr>
            <a:r>
              <a:rPr lang="en-US" dirty="0">
                <a:latin typeface="Andalus" pitchFamily="18" charset="-78"/>
                <a:cs typeface="Andalus" pitchFamily="18" charset="-78"/>
              </a:rPr>
              <a:t>For effective handling of spreading the risk, monitoring and insuring against</a:t>
            </a:r>
          </a:p>
          <a:p>
            <a:pPr>
              <a:buFontTx/>
              <a:buChar char="-"/>
            </a:pPr>
            <a:r>
              <a:rPr lang="en-US" dirty="0">
                <a:latin typeface="Andalus" pitchFamily="18" charset="-78"/>
                <a:cs typeface="Andalus" pitchFamily="18" charset="-78"/>
              </a:rPr>
              <a:t>To introduce various plans and techniques to </a:t>
            </a:r>
            <a:r>
              <a:rPr lang="en-US" dirty="0" err="1">
                <a:latin typeface="Andalus" pitchFamily="18" charset="-78"/>
                <a:cs typeface="Andalus" pitchFamily="18" charset="-78"/>
              </a:rPr>
              <a:t>minimise</a:t>
            </a:r>
            <a:r>
              <a:rPr lang="en-US" dirty="0">
                <a:latin typeface="Andalus" pitchFamily="18" charset="-78"/>
                <a:cs typeface="Andalus" pitchFamily="18" charset="-78"/>
              </a:rPr>
              <a:t> the risks</a:t>
            </a:r>
          </a:p>
          <a:p>
            <a:pPr>
              <a:buFontTx/>
              <a:buChar char="-"/>
            </a:pPr>
            <a:r>
              <a:rPr lang="en-US" dirty="0">
                <a:latin typeface="Andalus" pitchFamily="18" charset="-78"/>
                <a:cs typeface="Andalus" pitchFamily="18" charset="-78"/>
              </a:rPr>
              <a:t>To avoid cost disruption and unhappiness in relating to risks</a:t>
            </a:r>
          </a:p>
          <a:p>
            <a:pPr>
              <a:buFontTx/>
              <a:buChar char="-"/>
            </a:pPr>
            <a:r>
              <a:rPr lang="en-US" dirty="0">
                <a:latin typeface="Andalus" pitchFamily="18" charset="-78"/>
                <a:cs typeface="Andalus" pitchFamily="18" charset="-78"/>
              </a:rPr>
              <a:t>To decide which risks are worth pursuing and which should be shunned</a:t>
            </a:r>
          </a:p>
          <a:p>
            <a:pPr>
              <a:buFontTx/>
              <a:buChar char="-"/>
            </a:pPr>
            <a:r>
              <a:rPr lang="en-US" dirty="0">
                <a:latin typeface="Andalus" pitchFamily="18" charset="-78"/>
                <a:cs typeface="Andalus" pitchFamily="18" charset="-78"/>
              </a:rPr>
              <a:t>To select the appropriate technique or methods to manage the risks</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r>
              <a:rPr lang="en-US" dirty="0">
                <a:latin typeface="Andalus" pitchFamily="18" charset="-78"/>
                <a:cs typeface="Andalus" pitchFamily="18" charset="-78"/>
              </a:rPr>
              <a:t>Process</a:t>
            </a:r>
          </a:p>
          <a:p>
            <a:pPr marL="514350" indent="-514350">
              <a:buAutoNum type="alphaUcPeriod"/>
            </a:pPr>
            <a:r>
              <a:rPr lang="en-US" b="1" dirty="0">
                <a:latin typeface="Andalus" pitchFamily="18" charset="-78"/>
                <a:cs typeface="Andalus" pitchFamily="18" charset="-78"/>
              </a:rPr>
              <a:t>Risk Analysis </a:t>
            </a:r>
            <a:r>
              <a:rPr lang="en-US" dirty="0">
                <a:latin typeface="Andalus" pitchFamily="18" charset="-78"/>
                <a:cs typeface="Andalus" pitchFamily="18" charset="-78"/>
              </a:rPr>
              <a:t>– knowledge of the </a:t>
            </a:r>
            <a:r>
              <a:rPr lang="en-US" dirty="0" err="1">
                <a:latin typeface="Andalus" pitchFamily="18" charset="-78"/>
                <a:cs typeface="Andalus" pitchFamily="18" charset="-78"/>
              </a:rPr>
              <a:t>organisation</a:t>
            </a:r>
            <a:r>
              <a:rPr lang="en-US" dirty="0">
                <a:latin typeface="Andalus" pitchFamily="18" charset="-78"/>
                <a:cs typeface="Andalus" pitchFamily="18" charset="-78"/>
              </a:rPr>
              <a:t>, the market, the legal, social, economic, political, climatic, financial strengths and weakness, </a:t>
            </a:r>
            <a:r>
              <a:rPr lang="en-US" dirty="0" err="1">
                <a:latin typeface="Andalus" pitchFamily="18" charset="-78"/>
                <a:cs typeface="Andalus" pitchFamily="18" charset="-78"/>
              </a:rPr>
              <a:t>processes,mgmt</a:t>
            </a:r>
            <a:r>
              <a:rPr lang="en-US" dirty="0">
                <a:latin typeface="Andalus" pitchFamily="18" charset="-78"/>
                <a:cs typeface="Andalus" pitchFamily="18" charset="-78"/>
              </a:rPr>
              <a:t> systems </a:t>
            </a:r>
            <a:r>
              <a:rPr lang="en-US" dirty="0" err="1">
                <a:latin typeface="Andalus" pitchFamily="18" charset="-78"/>
                <a:cs typeface="Andalus" pitchFamily="18" charset="-78"/>
              </a:rPr>
              <a:t>etc.by</a:t>
            </a:r>
            <a:r>
              <a:rPr lang="en-US" dirty="0">
                <a:latin typeface="Andalus" pitchFamily="18" charset="-78"/>
                <a:cs typeface="Andalus" pitchFamily="18" charset="-78"/>
              </a:rPr>
              <a:t> which it operates</a:t>
            </a:r>
          </a:p>
          <a:p>
            <a:pPr marL="514350" indent="-514350">
              <a:buAutoNum type="alphaUcPeriod"/>
            </a:pPr>
            <a:r>
              <a:rPr lang="en-US" b="1" dirty="0">
                <a:latin typeface="Andalus" pitchFamily="18" charset="-78"/>
                <a:cs typeface="Andalus" pitchFamily="18" charset="-78"/>
              </a:rPr>
              <a:t>Risk Control </a:t>
            </a:r>
            <a:r>
              <a:rPr lang="en-US" dirty="0">
                <a:latin typeface="Andalus" pitchFamily="18" charset="-78"/>
                <a:cs typeface="Andalus" pitchFamily="18" charset="-78"/>
              </a:rPr>
              <a:t>– measures aimed at avoiding, eliminating or reducing the chances of loss-producing events </a:t>
            </a:r>
            <a:r>
              <a:rPr lang="en-US" dirty="0" err="1">
                <a:latin typeface="Andalus" pitchFamily="18" charset="-78"/>
                <a:cs typeface="Andalus" pitchFamily="18" charset="-78"/>
              </a:rPr>
              <a:t>occuring</a:t>
            </a:r>
            <a:r>
              <a:rPr lang="en-US" dirty="0">
                <a:latin typeface="Andalus" pitchFamily="18" charset="-78"/>
                <a:cs typeface="Andalus" pitchFamily="18" charset="-78"/>
              </a:rPr>
              <a:t> or limiting the severity of the losses that do happen.</a:t>
            </a:r>
          </a:p>
          <a:p>
            <a:pPr marL="514350" indent="-514350">
              <a:buAutoNum type="alphaUcPeriod"/>
            </a:pPr>
            <a:r>
              <a:rPr lang="en-US" b="1" dirty="0">
                <a:latin typeface="Andalus" pitchFamily="18" charset="-78"/>
                <a:cs typeface="Andalus" pitchFamily="18" charset="-78"/>
              </a:rPr>
              <a:t>Risk Financing </a:t>
            </a:r>
            <a:r>
              <a:rPr lang="en-US" dirty="0">
                <a:latin typeface="Andalus" pitchFamily="18" charset="-78"/>
                <a:cs typeface="Andalus" pitchFamily="18" charset="-78"/>
              </a:rPr>
              <a:t>– manner in which the risk control measures that have been implemented shall be financed.</a:t>
            </a:r>
          </a:p>
        </p:txBody>
      </p:sp>
      <p:sp>
        <p:nvSpPr>
          <p:cNvPr id="4"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en-US" sz="2800" dirty="0">
                <a:latin typeface="Andalus" pitchFamily="18" charset="-78"/>
                <a:cs typeface="Andalus" pitchFamily="18" charset="-78"/>
              </a:rPr>
              <a:t>RISK MANAGEMENT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heel(4)">
                                      <p:cBhvr>
                                        <p:cTn id="24"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en-US" sz="2800" dirty="0">
                <a:latin typeface="Andalus" pitchFamily="18" charset="-78"/>
                <a:cs typeface="Andalus" pitchFamily="18" charset="-78"/>
              </a:rPr>
              <a:t>RISK MANAGEMENT</a:t>
            </a:r>
            <a:endParaRPr lang="en-US" sz="2800"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r>
              <a:rPr lang="en-US" b="1" dirty="0">
                <a:latin typeface="Andalus" pitchFamily="18" charset="-78"/>
                <a:cs typeface="Andalus" pitchFamily="18" charset="-78"/>
              </a:rPr>
              <a:t>Principles</a:t>
            </a:r>
          </a:p>
          <a:p>
            <a:pPr marL="514350" indent="-514350">
              <a:buFont typeface="+mj-lt"/>
              <a:buAutoNum type="arabicPeriod"/>
            </a:pPr>
            <a:r>
              <a:rPr lang="en-US" dirty="0">
                <a:latin typeface="Andalus" pitchFamily="18" charset="-78"/>
                <a:cs typeface="Andalus" pitchFamily="18" charset="-78"/>
              </a:rPr>
              <a:t>Principles of Risk Identification</a:t>
            </a:r>
          </a:p>
          <a:p>
            <a:pPr marL="514350" indent="-514350">
              <a:buFont typeface="+mj-lt"/>
              <a:buAutoNum type="arabicPeriod"/>
            </a:pPr>
            <a:r>
              <a:rPr lang="en-US" dirty="0">
                <a:latin typeface="Andalus" pitchFamily="18" charset="-78"/>
                <a:cs typeface="Andalus" pitchFamily="18" charset="-78"/>
              </a:rPr>
              <a:t>Principles of Risk Analysis</a:t>
            </a:r>
          </a:p>
          <a:p>
            <a:pPr marL="514350" indent="-514350">
              <a:buFont typeface="+mj-lt"/>
              <a:buAutoNum type="arabicPeriod"/>
            </a:pPr>
            <a:r>
              <a:rPr lang="en-US" dirty="0">
                <a:latin typeface="Andalus" pitchFamily="18" charset="-78"/>
                <a:cs typeface="Andalus" pitchFamily="18" charset="-78"/>
              </a:rPr>
              <a:t>Principles of Risk Assessment</a:t>
            </a:r>
          </a:p>
          <a:p>
            <a:pPr marL="514350" indent="-514350">
              <a:buFont typeface="+mj-lt"/>
              <a:buAutoNum type="arabicPeriod"/>
            </a:pPr>
            <a:r>
              <a:rPr lang="en-US" dirty="0">
                <a:latin typeface="Andalus" pitchFamily="18" charset="-78"/>
                <a:cs typeface="Andalus" pitchFamily="18" charset="-78"/>
              </a:rPr>
              <a:t>Principles of Taking Corrective Decision </a:t>
            </a:r>
          </a:p>
          <a:p>
            <a:pPr marL="514350" indent="-514350">
              <a:buFont typeface="+mj-lt"/>
              <a:buAutoNum type="arabicPeriod"/>
            </a:pPr>
            <a:r>
              <a:rPr lang="en-US" dirty="0">
                <a:latin typeface="Andalus" pitchFamily="18" charset="-78"/>
                <a:cs typeface="Andalus" pitchFamily="18" charset="-78"/>
              </a:rPr>
              <a:t>Principles of Evaluation</a:t>
            </a:r>
          </a:p>
          <a:p>
            <a:pPr marL="514350" indent="-514350">
              <a:buFont typeface="+mj-lt"/>
              <a:buAutoNum type="arabicPeriod"/>
            </a:pPr>
            <a:r>
              <a:rPr lang="en-US" dirty="0">
                <a:latin typeface="Andalus" pitchFamily="18" charset="-78"/>
                <a:cs typeface="Andalus" pitchFamily="18" charset="-78"/>
              </a:rPr>
              <a:t>Principles of Alternative Course of Action</a:t>
            </a:r>
          </a:p>
          <a:p>
            <a:pPr marL="514350" indent="-514350">
              <a:buFont typeface="+mj-lt"/>
              <a:buAutoNum type="arabicPeriod"/>
            </a:pPr>
            <a:r>
              <a:rPr lang="en-US" dirty="0">
                <a:latin typeface="Andalus" pitchFamily="18" charset="-78"/>
                <a:cs typeface="Andalus" pitchFamily="18" charset="-78"/>
              </a:rPr>
              <a:t>Principles of Risk Control</a:t>
            </a:r>
          </a:p>
          <a:p>
            <a:pPr marL="514350" indent="-514350">
              <a:buFont typeface="+mj-lt"/>
              <a:buAutoNum type="arabicPeriod"/>
            </a:pPr>
            <a:r>
              <a:rPr lang="en-US" dirty="0">
                <a:latin typeface="Andalus" pitchFamily="18" charset="-78"/>
                <a:cs typeface="Andalus" pitchFamily="18" charset="-78"/>
              </a:rPr>
              <a:t>Principles of Risk Retention</a:t>
            </a:r>
          </a:p>
          <a:p>
            <a:pPr marL="514350" indent="-514350">
              <a:buFont typeface="+mj-lt"/>
              <a:buAutoNum type="arabicPeriod"/>
            </a:pPr>
            <a:r>
              <a:rPr lang="en-US" dirty="0">
                <a:latin typeface="Andalus" pitchFamily="18" charset="-78"/>
                <a:cs typeface="Andalus" pitchFamily="18" charset="-78"/>
              </a:rPr>
              <a:t>Principles of Risk Transfer</a:t>
            </a:r>
          </a:p>
          <a:p>
            <a:pPr marL="514350" indent="-514350">
              <a:buFont typeface="+mj-lt"/>
              <a:buAutoNum type="arabicPeriod"/>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ox(in)">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dissolv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4"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to="" calcmode="lin" valueType="num">
                                      <p:cBhvr>
                                        <p:cTn id="30" dur="1" fill="hold"/>
                                        <p:tgtEl>
                                          <p:spTgt spid="3">
                                            <p:txEl>
                                              <p:pRg st="4" end="4"/>
                                            </p:txEl>
                                          </p:spTgt>
                                        </p:tgtEl>
                                        <p:attrNameLst>
                                          <p:attrName/>
                                        </p:attrNameLst>
                                      </p:cBhvr>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checkerboard(across)">
                                      <p:cBhvr>
                                        <p:cTn id="41" dur="5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3" presetClass="entr" presetSubtype="16"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plus(in)">
                                      <p:cBhvr>
                                        <p:cTn id="46" dur="20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3" presetClass="entr" presetSubtype="16"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plus(in)">
                                      <p:cBhvr>
                                        <p:cTn id="51" dur="20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3" presetClass="entr" presetSubtype="16"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plus(in)">
                                      <p:cBhvr>
                                        <p:cTn id="56"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a:bodyPr>
          <a:lstStyle/>
          <a:p>
            <a:r>
              <a:rPr lang="en-US" sz="2800" dirty="0">
                <a:latin typeface="Andalus" pitchFamily="18" charset="-78"/>
                <a:cs typeface="Andalus" pitchFamily="18" charset="-78"/>
              </a:rPr>
              <a:t>METHODS OF HANDLING RISKS</a:t>
            </a:r>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pPr marL="514350" indent="-514350">
              <a:buFont typeface="+mj-lt"/>
              <a:buAutoNum type="arabicPeriod"/>
            </a:pPr>
            <a:r>
              <a:rPr lang="en-US" sz="2400" b="1" dirty="0">
                <a:latin typeface="Andalus" pitchFamily="18" charset="-78"/>
                <a:cs typeface="Andalus" pitchFamily="18" charset="-78"/>
              </a:rPr>
              <a:t>Prevention or Avoidance of risks </a:t>
            </a:r>
            <a:r>
              <a:rPr lang="en-US" sz="2400" dirty="0">
                <a:latin typeface="Andalus" pitchFamily="18" charset="-78"/>
                <a:cs typeface="Andalus" pitchFamily="18" charset="-78"/>
              </a:rPr>
              <a:t>- controlling risk by avoiding a loss situation. </a:t>
            </a:r>
          </a:p>
          <a:p>
            <a:pPr marL="514350" indent="-514350">
              <a:buFont typeface="+mj-lt"/>
              <a:buAutoNum type="arabicPeriod"/>
            </a:pPr>
            <a:r>
              <a:rPr lang="en-US" sz="2400" b="1" dirty="0">
                <a:latin typeface="Andalus" pitchFamily="18" charset="-78"/>
                <a:cs typeface="Andalus" pitchFamily="18" charset="-78"/>
              </a:rPr>
              <a:t>Reduction of risks </a:t>
            </a:r>
            <a:r>
              <a:rPr lang="en-US" sz="2400" dirty="0">
                <a:latin typeface="Andalus" pitchFamily="18" charset="-78"/>
                <a:cs typeface="Andalus" pitchFamily="18" charset="-78"/>
              </a:rPr>
              <a:t>- taking steps to lower the chance of occurrence of a loss.  </a:t>
            </a:r>
          </a:p>
          <a:p>
            <a:pPr marL="457200" indent="-457200">
              <a:buAutoNum type="arabicPeriod" startAt="3"/>
            </a:pPr>
            <a:r>
              <a:rPr lang="en-US" sz="2400" b="1" dirty="0">
                <a:latin typeface="Andalus" pitchFamily="18" charset="-78"/>
                <a:cs typeface="Andalus" pitchFamily="18" charset="-78"/>
              </a:rPr>
              <a:t>Shifting of or Transferring of risks </a:t>
            </a:r>
            <a:r>
              <a:rPr lang="en-US" sz="2400" dirty="0">
                <a:latin typeface="Andalus" pitchFamily="18" charset="-78"/>
                <a:cs typeface="Andalus" pitchFamily="18" charset="-78"/>
              </a:rPr>
              <a:t>– transferring  the </a:t>
            </a:r>
          </a:p>
          <a:p>
            <a:pPr marL="457200" indent="-457200">
              <a:buNone/>
            </a:pPr>
            <a:r>
              <a:rPr lang="en-US" sz="2400" dirty="0">
                <a:latin typeface="Andalus" pitchFamily="18" charset="-78"/>
                <a:cs typeface="Andalus" pitchFamily="18" charset="-78"/>
              </a:rPr>
              <a:t>       responsibility for losses to another party. </a:t>
            </a:r>
          </a:p>
          <a:p>
            <a:pPr marL="514350" indent="-514350">
              <a:buNone/>
            </a:pPr>
            <a:r>
              <a:rPr lang="en-US" sz="2400" dirty="0">
                <a:latin typeface="Andalus" pitchFamily="18" charset="-78"/>
                <a:cs typeface="Andalus" pitchFamily="18" charset="-78"/>
              </a:rPr>
              <a:t>4.    </a:t>
            </a:r>
            <a:r>
              <a:rPr lang="en-US" sz="2400" b="1" dirty="0">
                <a:latin typeface="Andalus" pitchFamily="18" charset="-78"/>
                <a:cs typeface="Andalus" pitchFamily="18" charset="-78"/>
              </a:rPr>
              <a:t>Retention or Acceptance of risks </a:t>
            </a:r>
            <a:r>
              <a:rPr lang="en-US" sz="2400" dirty="0">
                <a:latin typeface="Andalus" pitchFamily="18" charset="-78"/>
                <a:cs typeface="Andalus" pitchFamily="18" charset="-78"/>
              </a:rPr>
              <a:t>-manage the impact of risk and decides to bear the risk and its effects by oneself . </a:t>
            </a:r>
          </a:p>
          <a:p>
            <a:pPr marL="514350" indent="-514350">
              <a:buNone/>
            </a:pPr>
            <a:r>
              <a:rPr lang="en-US" sz="2400" dirty="0">
                <a:latin typeface="Andalus" pitchFamily="18" charset="-78"/>
                <a:cs typeface="Andalus" pitchFamily="18" charset="-78"/>
              </a:rPr>
              <a:t>5.    </a:t>
            </a:r>
            <a:r>
              <a:rPr lang="en-US" sz="2400" b="1" dirty="0">
                <a:latin typeface="Andalus" pitchFamily="18" charset="-78"/>
                <a:cs typeface="Andalus" pitchFamily="18" charset="-78"/>
              </a:rPr>
              <a:t>Spreading or Averaging of risks </a:t>
            </a:r>
            <a:r>
              <a:rPr lang="en-US" sz="2400" dirty="0">
                <a:latin typeface="Andalus" pitchFamily="18" charset="-78"/>
                <a:cs typeface="Andalus" pitchFamily="18" charset="-78"/>
              </a:rPr>
              <a:t>– risks are spread over a larger capital and a wider area over a period of time.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r>
              <a:rPr lang="en-US" sz="2800" dirty="0">
                <a:latin typeface="Andalus" pitchFamily="18" charset="-78"/>
                <a:cs typeface="Andalus" pitchFamily="18" charset="-78"/>
              </a:rPr>
              <a:t>MEANING OF INSURANCE</a:t>
            </a:r>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a:bodyPr>
          <a:lstStyle/>
          <a:p>
            <a:r>
              <a:rPr lang="en-US" sz="2800" dirty="0">
                <a:latin typeface="Andalus" pitchFamily="18" charset="-78"/>
                <a:cs typeface="Andalus" pitchFamily="18" charset="-78"/>
              </a:rPr>
              <a:t>The term insurance can be defined in both financial and legal terms.</a:t>
            </a:r>
          </a:p>
          <a:p>
            <a:r>
              <a:rPr lang="en-US" sz="2800" dirty="0">
                <a:latin typeface="Andalus" pitchFamily="18" charset="-78"/>
                <a:cs typeface="Andalus" pitchFamily="18" charset="-78"/>
              </a:rPr>
              <a:t>The </a:t>
            </a:r>
            <a:r>
              <a:rPr lang="en-US" sz="2800" b="1" dirty="0">
                <a:latin typeface="Andalus" pitchFamily="18" charset="-78"/>
                <a:cs typeface="Andalus" pitchFamily="18" charset="-78"/>
              </a:rPr>
              <a:t>Financial</a:t>
            </a:r>
            <a:r>
              <a:rPr lang="en-US" sz="2800" dirty="0">
                <a:latin typeface="Andalus" pitchFamily="18" charset="-78"/>
                <a:cs typeface="Andalus" pitchFamily="18" charset="-78"/>
              </a:rPr>
              <a:t> definition -(redistributes the cost of unexpected losses- by collection of premium from those suffering a loss).</a:t>
            </a:r>
          </a:p>
          <a:p>
            <a:r>
              <a:rPr lang="en-US" sz="2800" dirty="0">
                <a:latin typeface="Andalus" pitchFamily="18" charset="-78"/>
                <a:cs typeface="Andalus" pitchFamily="18" charset="-78"/>
              </a:rPr>
              <a:t>The </a:t>
            </a:r>
            <a:r>
              <a:rPr lang="en-US" sz="2800" b="1" dirty="0">
                <a:latin typeface="Andalus" pitchFamily="18" charset="-78"/>
                <a:cs typeface="Andalus" pitchFamily="18" charset="-78"/>
              </a:rPr>
              <a:t>legal</a:t>
            </a:r>
            <a:r>
              <a:rPr lang="en-US" sz="2800" dirty="0">
                <a:latin typeface="Andalus" pitchFamily="18" charset="-78"/>
                <a:cs typeface="Andalus" pitchFamily="18" charset="-78"/>
              </a:rPr>
              <a:t> definition - ( contractual agreement –one party agrees to compensate another party for losses).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a:bodyPr>
          <a:lstStyle/>
          <a:p>
            <a:r>
              <a:rPr lang="en-US" sz="2800" dirty="0">
                <a:latin typeface="Andalus" pitchFamily="18" charset="-78"/>
                <a:cs typeface="Andalus" pitchFamily="18" charset="-78"/>
              </a:rPr>
              <a:t>DEFINITION OF INSURANCE</a:t>
            </a:r>
          </a:p>
        </p:txBody>
      </p:sp>
      <p:sp>
        <p:nvSpPr>
          <p:cNvPr id="3" name="Content Placeholder 2"/>
          <p:cNvSpPr>
            <a:spLocks noGrp="1"/>
          </p:cNvSpPr>
          <p:nvPr>
            <p:ph idx="1"/>
          </p:nvPr>
        </p:nvSpPr>
        <p:spPr/>
        <p:style>
          <a:lnRef idx="2">
            <a:schemeClr val="accent5"/>
          </a:lnRef>
          <a:fillRef idx="1">
            <a:schemeClr val="lt1"/>
          </a:fillRef>
          <a:effectRef idx="0">
            <a:schemeClr val="accent5"/>
          </a:effectRef>
          <a:fontRef idx="minor">
            <a:schemeClr val="dk1"/>
          </a:fontRef>
        </p:style>
        <p:txBody>
          <a:bodyPr/>
          <a:lstStyle/>
          <a:p>
            <a:pPr>
              <a:buNone/>
            </a:pPr>
            <a:endParaRPr lang="en-US" dirty="0"/>
          </a:p>
          <a:p>
            <a:pPr>
              <a:buNone/>
            </a:pPr>
            <a:r>
              <a:rPr lang="en-US" sz="2800" dirty="0">
                <a:latin typeface="Andalus" pitchFamily="18" charset="-78"/>
                <a:cs typeface="Andalus" pitchFamily="18" charset="-78"/>
              </a:rPr>
              <a:t>    Insurance is a contract between the insurer and the insured under which the insurer undertakes to compensate the insured for the loss arising from the risk insured against. In consideration the insured agrees to pay a premium regularly.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style>
          <a:lnRef idx="2">
            <a:schemeClr val="accent4"/>
          </a:lnRef>
          <a:fillRef idx="1">
            <a:schemeClr val="lt1"/>
          </a:fillRef>
          <a:effectRef idx="0">
            <a:schemeClr val="accent4"/>
          </a:effectRef>
          <a:fontRef idx="minor">
            <a:schemeClr val="dk1"/>
          </a:fontRef>
        </p:style>
        <p:txBody>
          <a:bodyPr>
            <a:normAutofit/>
          </a:bodyPr>
          <a:lstStyle/>
          <a:p>
            <a:r>
              <a:rPr lang="en-US" sz="2800" dirty="0">
                <a:latin typeface="Andalus" pitchFamily="18" charset="-78"/>
                <a:cs typeface="Andalus" pitchFamily="18" charset="-78"/>
              </a:rPr>
              <a:t>INSURANCE  TERMINOLOGY</a:t>
            </a:r>
          </a:p>
        </p:txBody>
      </p:sp>
      <p:sp>
        <p:nvSpPr>
          <p:cNvPr id="3" name="Content Placeholder 2"/>
          <p:cNvSpPr>
            <a:spLocks noGrp="1"/>
          </p:cNvSpPr>
          <p:nvPr>
            <p:ph idx="1"/>
          </p:nvPr>
        </p:nvSpPr>
        <p:spPr>
          <a:xfrm>
            <a:off x="457200" y="1447800"/>
            <a:ext cx="8382000" cy="5257800"/>
          </a:xfrm>
        </p:spPr>
        <p:style>
          <a:lnRef idx="2">
            <a:schemeClr val="accent4"/>
          </a:lnRef>
          <a:fillRef idx="1">
            <a:schemeClr val="lt1"/>
          </a:fillRef>
          <a:effectRef idx="0">
            <a:schemeClr val="accent4"/>
          </a:effectRef>
          <a:fontRef idx="minor">
            <a:schemeClr val="dk1"/>
          </a:fontRef>
        </p:style>
        <p:txBody>
          <a:bodyPr>
            <a:noAutofit/>
          </a:bodyPr>
          <a:lstStyle/>
          <a:p>
            <a:r>
              <a:rPr lang="en-US" sz="2400" b="1" dirty="0">
                <a:latin typeface="Andalus" pitchFamily="18" charset="-78"/>
                <a:cs typeface="Andalus" pitchFamily="18" charset="-78"/>
              </a:rPr>
              <a:t>Insured or Assured </a:t>
            </a:r>
            <a:r>
              <a:rPr lang="en-US" sz="2400" dirty="0">
                <a:latin typeface="Andalus" pitchFamily="18" charset="-78"/>
                <a:cs typeface="Andalus" pitchFamily="18" charset="-78"/>
              </a:rPr>
              <a:t>- the person whose risk is insured.</a:t>
            </a:r>
          </a:p>
          <a:p>
            <a:r>
              <a:rPr lang="en-US" sz="2400" b="1" dirty="0">
                <a:latin typeface="Andalus" pitchFamily="18" charset="-78"/>
                <a:cs typeface="Andalus" pitchFamily="18" charset="-78"/>
              </a:rPr>
              <a:t>Insurer or Assurer or Underwriter </a:t>
            </a:r>
            <a:r>
              <a:rPr lang="en-US" sz="2400" dirty="0">
                <a:latin typeface="Andalus" pitchFamily="18" charset="-78"/>
                <a:cs typeface="Andalus" pitchFamily="18" charset="-78"/>
              </a:rPr>
              <a:t>– the person who agrees to compensate the loss arising from the risk.</a:t>
            </a:r>
          </a:p>
          <a:p>
            <a:r>
              <a:rPr lang="en-US" sz="2400" b="1" dirty="0">
                <a:latin typeface="Andalus" pitchFamily="18" charset="-78"/>
                <a:cs typeface="Andalus" pitchFamily="18" charset="-78"/>
              </a:rPr>
              <a:t>Premium</a:t>
            </a:r>
            <a:r>
              <a:rPr lang="en-US" sz="2400" dirty="0">
                <a:latin typeface="Andalus" pitchFamily="18" charset="-78"/>
                <a:cs typeface="Andalus" pitchFamily="18" charset="-78"/>
              </a:rPr>
              <a:t> – the consideration paid by the insured to the insurer for the risk undertaken by the latter.</a:t>
            </a:r>
          </a:p>
          <a:p>
            <a:r>
              <a:rPr lang="en-US" sz="2400" b="1" dirty="0">
                <a:latin typeface="Andalus" pitchFamily="18" charset="-78"/>
                <a:cs typeface="Andalus" pitchFamily="18" charset="-78"/>
              </a:rPr>
              <a:t>Assurance</a:t>
            </a:r>
            <a:r>
              <a:rPr lang="en-US" sz="2400" dirty="0">
                <a:latin typeface="Andalus" pitchFamily="18" charset="-78"/>
                <a:cs typeface="Andalus" pitchFamily="18" charset="-78"/>
              </a:rPr>
              <a:t> – applied to contracts where the risk insured against is certain to happen but the time of its happening is uncertain (</a:t>
            </a:r>
            <a:r>
              <a:rPr lang="en-US" sz="2400" dirty="0" err="1">
                <a:latin typeface="Andalus" pitchFamily="18" charset="-78"/>
                <a:cs typeface="Andalus" pitchFamily="18" charset="-78"/>
              </a:rPr>
              <a:t>eg.risk</a:t>
            </a:r>
            <a:r>
              <a:rPr lang="en-US" sz="2400" dirty="0">
                <a:latin typeface="Andalus" pitchFamily="18" charset="-78"/>
                <a:cs typeface="Andalus" pitchFamily="18" charset="-78"/>
              </a:rPr>
              <a:t> insured against death).</a:t>
            </a:r>
          </a:p>
          <a:p>
            <a:r>
              <a:rPr lang="en-US" sz="2400" b="1" dirty="0">
                <a:latin typeface="Andalus" pitchFamily="18" charset="-78"/>
                <a:cs typeface="Andalus" pitchFamily="18" charset="-78"/>
              </a:rPr>
              <a:t>Policy</a:t>
            </a:r>
            <a:r>
              <a:rPr lang="en-US" sz="2400" dirty="0">
                <a:latin typeface="Andalus" pitchFamily="18" charset="-78"/>
                <a:cs typeface="Andalus" pitchFamily="18" charset="-78"/>
              </a:rPr>
              <a:t> – the instrument containing the contract of insurance.</a:t>
            </a:r>
          </a:p>
          <a:p>
            <a:r>
              <a:rPr lang="en-US" sz="2400" b="1" dirty="0">
                <a:latin typeface="Andalus" pitchFamily="18" charset="-78"/>
                <a:cs typeface="Andalus" pitchFamily="18" charset="-78"/>
              </a:rPr>
              <a:t>Subject matter of insurance </a:t>
            </a:r>
            <a:r>
              <a:rPr lang="en-US" sz="2400" dirty="0">
                <a:latin typeface="Andalus" pitchFamily="18" charset="-78"/>
                <a:cs typeface="Andalus" pitchFamily="18" charset="-78"/>
              </a:rPr>
              <a:t>– the thing or property which forms the basis of insurance.</a:t>
            </a:r>
          </a:p>
          <a:p>
            <a:r>
              <a:rPr lang="en-US" sz="2400" b="1" dirty="0">
                <a:latin typeface="Andalus" pitchFamily="18" charset="-78"/>
                <a:cs typeface="Andalus" pitchFamily="18" charset="-78"/>
              </a:rPr>
              <a:t>Insurable interest </a:t>
            </a:r>
            <a:r>
              <a:rPr lang="en-US" sz="2400" dirty="0">
                <a:latin typeface="Andalus" pitchFamily="18" charset="-78"/>
                <a:cs typeface="Andalus" pitchFamily="18" charset="-78"/>
              </a:rPr>
              <a:t>– the interest of the assured in the subject matter.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en-US" sz="2800" dirty="0">
                <a:latin typeface="Andalus" pitchFamily="18" charset="-78"/>
                <a:cs typeface="Andalus" pitchFamily="18" charset="-78"/>
              </a:rPr>
              <a:t>REINSURANCE</a:t>
            </a:r>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pPr>
              <a:buNone/>
            </a:pPr>
            <a:r>
              <a:rPr lang="en-US" b="1" dirty="0"/>
              <a:t> </a:t>
            </a:r>
            <a:r>
              <a:rPr lang="en-US" sz="2800" b="1" dirty="0">
                <a:latin typeface="Andalus" pitchFamily="18" charset="-78"/>
                <a:cs typeface="Andalus" pitchFamily="18" charset="-78"/>
              </a:rPr>
              <a:t>Meaning</a:t>
            </a:r>
          </a:p>
          <a:p>
            <a:r>
              <a:rPr lang="en-US" sz="2800" dirty="0">
                <a:latin typeface="Andalus" pitchFamily="18" charset="-78"/>
                <a:cs typeface="Andalus" pitchFamily="18" charset="-78"/>
              </a:rPr>
              <a:t>Reinsurance is the process wherein the insurance companies seek insurance cover from reinsurers to protect themselves against major claims.</a:t>
            </a:r>
          </a:p>
          <a:p>
            <a:r>
              <a:rPr lang="en-US" sz="2800" dirty="0">
                <a:latin typeface="Andalus" pitchFamily="18" charset="-78"/>
                <a:cs typeface="Andalus" pitchFamily="18" charset="-78"/>
              </a:rPr>
              <a:t>Insurance companies buy protection for their balance sheets against volatility (chances of paying hefty sums for claims) due to large manmade and natural catastrophe losses.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r>
              <a:rPr lang="en-US" sz="2800" dirty="0">
                <a:latin typeface="Andalus" pitchFamily="18" charset="-78"/>
                <a:cs typeface="Andalus" pitchFamily="18" charset="-78"/>
              </a:rPr>
              <a:t>Globally, the reinsurance industry is well organized and technologically ahead. </a:t>
            </a:r>
          </a:p>
          <a:p>
            <a:r>
              <a:rPr lang="en-US" sz="2800" dirty="0">
                <a:latin typeface="Andalus" pitchFamily="18" charset="-78"/>
                <a:cs typeface="Andalus" pitchFamily="18" charset="-78"/>
              </a:rPr>
              <a:t>Reinsurance is a link in the “insurance chain” that joins insurance buyers, whether individuals or corporations, to the insurance supplier. </a:t>
            </a:r>
          </a:p>
          <a:p>
            <a:r>
              <a:rPr lang="en-US" sz="2800" dirty="0">
                <a:latin typeface="Andalus" pitchFamily="18" charset="-78"/>
                <a:cs typeface="Andalus" pitchFamily="18" charset="-78"/>
              </a:rPr>
              <a:t>Reinsurance earns its place in the process, strictly based on the value added to the basic insurance transaction.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2">
            <a:schemeClr val="accent2"/>
          </a:lnRef>
          <a:fillRef idx="1">
            <a:schemeClr val="lt1"/>
          </a:fillRef>
          <a:effectRef idx="0">
            <a:schemeClr val="accent2"/>
          </a:effectRef>
          <a:fontRef idx="minor">
            <a:schemeClr val="dk1"/>
          </a:fontRef>
        </p:style>
        <p:txBody>
          <a:bodyPr>
            <a:normAutofit/>
          </a:bodyPr>
          <a:lstStyle/>
          <a:p>
            <a:r>
              <a:rPr lang="en-US" sz="2800" dirty="0">
                <a:latin typeface="Andalus" pitchFamily="18" charset="-78"/>
                <a:cs typeface="Andalus" pitchFamily="18" charset="-78"/>
              </a:rPr>
              <a:t>NEED FOR REINSURANCE</a:t>
            </a:r>
          </a:p>
        </p:txBody>
      </p:sp>
      <p:sp>
        <p:nvSpPr>
          <p:cNvPr id="3" name="Content Placeholder 2"/>
          <p:cNvSpPr>
            <a:spLocks noGrp="1"/>
          </p:cNvSpPr>
          <p:nvPr>
            <p:ph idx="1"/>
          </p:nvPr>
        </p:nvSpPr>
        <p:spPr>
          <a:xfrm>
            <a:off x="457200" y="1295400"/>
            <a:ext cx="8229600" cy="5287962"/>
          </a:xfrm>
        </p:spPr>
        <p:style>
          <a:lnRef idx="2">
            <a:schemeClr val="accent2"/>
          </a:lnRef>
          <a:fillRef idx="1">
            <a:schemeClr val="lt1"/>
          </a:fillRef>
          <a:effectRef idx="0">
            <a:schemeClr val="accent2"/>
          </a:effectRef>
          <a:fontRef idx="minor">
            <a:schemeClr val="dk1"/>
          </a:fontRef>
        </p:style>
        <p:txBody>
          <a:bodyPr>
            <a:noAutofit/>
          </a:bodyPr>
          <a:lstStyle/>
          <a:p>
            <a:pPr>
              <a:buNone/>
            </a:pPr>
            <a:r>
              <a:rPr lang="en-US" sz="2400" dirty="0">
                <a:latin typeface="Andalus" pitchFamily="18" charset="-78"/>
                <a:cs typeface="Andalus" pitchFamily="18" charset="-78"/>
              </a:rPr>
              <a:t>The reasons for increasing reinsurance demand by primary insurers may include the following:-</a:t>
            </a:r>
          </a:p>
          <a:p>
            <a:pPr>
              <a:buNone/>
            </a:pPr>
            <a:r>
              <a:rPr lang="en-US" sz="2400" dirty="0">
                <a:latin typeface="Andalus" pitchFamily="18" charset="-78"/>
                <a:cs typeface="Andalus" pitchFamily="18" charset="-78"/>
              </a:rPr>
              <a:t>1. Risk of random fluctuation: e.g. Actual loss may differ from the expected loss;</a:t>
            </a:r>
          </a:p>
          <a:p>
            <a:pPr>
              <a:buNone/>
            </a:pPr>
            <a:r>
              <a:rPr lang="en-US" sz="2400" dirty="0">
                <a:latin typeface="Andalus" pitchFamily="18" charset="-78"/>
                <a:cs typeface="Andalus" pitchFamily="18" charset="-78"/>
              </a:rPr>
              <a:t>2. Risk of error: e.g. misjudging probability and severity of losses;</a:t>
            </a:r>
          </a:p>
          <a:p>
            <a:pPr>
              <a:buNone/>
            </a:pPr>
            <a:r>
              <a:rPr lang="en-US" sz="2400" dirty="0">
                <a:latin typeface="Andalus" pitchFamily="18" charset="-78"/>
                <a:cs typeface="Andalus" pitchFamily="18" charset="-78"/>
              </a:rPr>
              <a:t>3. Risk of change: e.g. probability and severity change in the course of time;</a:t>
            </a:r>
          </a:p>
          <a:p>
            <a:pPr>
              <a:buNone/>
            </a:pPr>
            <a:r>
              <a:rPr lang="en-US" sz="2400" dirty="0">
                <a:latin typeface="Andalus" pitchFamily="18" charset="-78"/>
                <a:cs typeface="Andalus" pitchFamily="18" charset="-78"/>
              </a:rPr>
              <a:t>4. Expanding the scope of primary insurers in various areas;</a:t>
            </a:r>
          </a:p>
          <a:p>
            <a:pPr>
              <a:buNone/>
            </a:pPr>
            <a:r>
              <a:rPr lang="en-US" sz="2400" dirty="0">
                <a:latin typeface="Andalus" pitchFamily="18" charset="-78"/>
                <a:cs typeface="Andalus" pitchFamily="18" charset="-78"/>
              </a:rPr>
              <a:t>5. Providing the enhanced capacity of underwriting: where in an insurer can take on higher commitments with proper reinsurance support;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5800" y="1676400"/>
            <a:ext cx="7772400" cy="3657600"/>
          </a:xfrm>
          <a:prstGeom prst="rect">
            <a:avLst/>
          </a:prstGeom>
          <a:solidFill>
            <a:schemeClr val="accent5">
              <a:lumMod val="20000"/>
              <a:lumOff val="80000"/>
            </a:schemeClr>
          </a:solidFill>
          <a:ln w="76200">
            <a:solidFill>
              <a:schemeClr val="accent1">
                <a:lumMod val="60000"/>
                <a:lumOff val="40000"/>
              </a:schemeClr>
            </a:solidFill>
          </a:ln>
        </p:spPr>
        <p:style>
          <a:lnRef idx="2">
            <a:schemeClr val="accent3"/>
          </a:lnRef>
          <a:fillRef idx="1">
            <a:schemeClr val="lt1"/>
          </a:fillRef>
          <a:effectRef idx="0">
            <a:schemeClr val="accent3"/>
          </a:effectRef>
          <a:fontRef idx="minor">
            <a:schemeClr val="dk1"/>
          </a:fontRef>
        </p:style>
        <p:txBody>
          <a:bodyPr/>
          <a:lstStyle/>
          <a:p>
            <a:pPr lvl="0" algn="ctr">
              <a:spcBef>
                <a:spcPct val="0"/>
              </a:spcBef>
              <a:defRPr/>
            </a:pPr>
            <a:endParaRPr lang="en-US" sz="2800" dirty="0">
              <a:solidFill>
                <a:schemeClr val="tx1"/>
              </a:solidFill>
              <a:latin typeface="Andalus" pitchFamily="18" charset="-78"/>
              <a:cs typeface="Andalus" pitchFamily="18" charset="-78"/>
            </a:endParaRPr>
          </a:p>
          <a:p>
            <a:pPr lvl="0" algn="ctr">
              <a:spcBef>
                <a:spcPct val="0"/>
              </a:spcBef>
              <a:defRPr/>
            </a:pPr>
            <a:endParaRPr lang="en-US" sz="2800" dirty="0">
              <a:solidFill>
                <a:schemeClr val="tx1"/>
              </a:solidFill>
              <a:latin typeface="Andalus" pitchFamily="18" charset="-78"/>
              <a:cs typeface="Andalus" pitchFamily="18" charset="-78"/>
            </a:endParaRPr>
          </a:p>
          <a:p>
            <a:pPr lvl="0" algn="ctr">
              <a:spcBef>
                <a:spcPct val="0"/>
              </a:spcBef>
              <a:defRPr/>
            </a:pPr>
            <a:r>
              <a:rPr lang="en-US" sz="2800" dirty="0">
                <a:solidFill>
                  <a:schemeClr val="tx1"/>
                </a:solidFill>
                <a:latin typeface="Andalus" pitchFamily="18" charset="-78"/>
                <a:cs typeface="Andalus" pitchFamily="18" charset="-78"/>
              </a:rPr>
              <a:t>UNIT 1</a:t>
            </a:r>
          </a:p>
          <a:p>
            <a:pPr lvl="0" algn="ctr">
              <a:spcBef>
                <a:spcPct val="0"/>
              </a:spcBef>
              <a:defRPr/>
            </a:pPr>
            <a:r>
              <a:rPr lang="en-US" sz="2800" dirty="0">
                <a:solidFill>
                  <a:schemeClr val="tx1"/>
                </a:solidFill>
                <a:latin typeface="Andalus" pitchFamily="18" charset="-78"/>
                <a:cs typeface="Andalus" pitchFamily="18" charset="-78"/>
              </a:rPr>
              <a:t> </a:t>
            </a:r>
          </a:p>
          <a:p>
            <a:pPr lvl="0" algn="ctr">
              <a:spcBef>
                <a:spcPct val="0"/>
              </a:spcBef>
              <a:defRPr/>
            </a:pPr>
            <a:r>
              <a:rPr kumimoji="0" lang="en-US" sz="4400" b="0" i="0" u="none" strike="noStrike" kern="1200" cap="none" spc="0" normalizeH="0" baseline="0" noProof="0" dirty="0">
                <a:ln>
                  <a:noFill/>
                </a:ln>
                <a:solidFill>
                  <a:schemeClr val="tx1"/>
                </a:solidFill>
                <a:effectLst/>
                <a:uLnTx/>
                <a:uFillTx/>
                <a:latin typeface="Andalus" pitchFamily="18" charset="-78"/>
                <a:ea typeface="+mj-ea"/>
                <a:cs typeface="Andalus" pitchFamily="18" charset="-78"/>
              </a:rPr>
              <a:t>RISK MANAGEMENT</a:t>
            </a:r>
          </a:p>
          <a:p>
            <a:pPr lvl="0" algn="ctr">
              <a:spcBef>
                <a:spcPct val="0"/>
              </a:spcBef>
              <a:defRPr/>
            </a:pPr>
            <a:r>
              <a:rPr lang="en-US" sz="4400" dirty="0">
                <a:solidFill>
                  <a:schemeClr val="tx1"/>
                </a:solidFill>
                <a:latin typeface="Algerian" pitchFamily="82" charset="0"/>
              </a:rPr>
              <a:t> </a:t>
            </a:r>
          </a:p>
          <a:p>
            <a:pPr lvl="0" algn="ctr">
              <a:spcBef>
                <a:spcPct val="0"/>
              </a:spcBef>
              <a:defRPr/>
            </a:pPr>
            <a:r>
              <a:rPr lang="en-US" sz="2000" dirty="0">
                <a:solidFill>
                  <a:schemeClr val="tx1"/>
                </a:solidFill>
                <a:latin typeface="Algerian" pitchFamily="82" charset="0"/>
              </a:rPr>
              <a:t>(20 Marks)</a:t>
            </a:r>
            <a:endParaRPr kumimoji="0" lang="en-US" sz="2000" b="0" i="0" u="none" strike="noStrike" kern="1200" cap="none" spc="0" normalizeH="0" baseline="0" noProof="0" dirty="0">
              <a:ln>
                <a:noFill/>
              </a:ln>
              <a:solidFill>
                <a:schemeClr val="tx1"/>
              </a:solidFill>
              <a:effectLst/>
              <a:uLnTx/>
              <a:uFillTx/>
              <a:latin typeface="Andalus" pitchFamily="18" charset="-78"/>
              <a:ea typeface="+mj-ea"/>
              <a:cs typeface="Andalus" pitchFamily="18"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style>
          <a:lnRef idx="2">
            <a:schemeClr val="accent2"/>
          </a:lnRef>
          <a:fillRef idx="1">
            <a:schemeClr val="lt1"/>
          </a:fillRef>
          <a:effectRef idx="0">
            <a:schemeClr val="accent2"/>
          </a:effectRef>
          <a:fontRef idx="minor">
            <a:schemeClr val="dk1"/>
          </a:fontRef>
        </p:style>
        <p:txBody>
          <a:bodyPr>
            <a:normAutofit lnSpcReduction="10000"/>
          </a:bodyPr>
          <a:lstStyle/>
          <a:p>
            <a:pPr>
              <a:buNone/>
            </a:pPr>
            <a:r>
              <a:rPr lang="en-US" sz="2800" dirty="0">
                <a:latin typeface="Andalus" pitchFamily="18" charset="-78"/>
                <a:cs typeface="Andalus" pitchFamily="18" charset="-78"/>
              </a:rPr>
              <a:t>6. Substitute equity easier for insurers to complying with solvency regulation i.e. Balance-sheet continuity;</a:t>
            </a:r>
          </a:p>
          <a:p>
            <a:pPr>
              <a:buNone/>
            </a:pPr>
            <a:r>
              <a:rPr lang="en-US" sz="2800" dirty="0">
                <a:latin typeface="Andalus" pitchFamily="18" charset="-78"/>
                <a:cs typeface="Andalus" pitchFamily="18" charset="-78"/>
              </a:rPr>
              <a:t>7. Reinsurance covers can stabilize annual accounts of insurers;</a:t>
            </a:r>
          </a:p>
          <a:p>
            <a:pPr>
              <a:buNone/>
            </a:pPr>
            <a:r>
              <a:rPr lang="en-US" sz="2800" dirty="0">
                <a:latin typeface="Andalus" pitchFamily="18" charset="-78"/>
                <a:cs typeface="Andalus" pitchFamily="18" charset="-78"/>
              </a:rPr>
              <a:t>8. Aim is to provide “added value” for the primary insurer.</a:t>
            </a:r>
          </a:p>
          <a:p>
            <a:pPr>
              <a:buNone/>
            </a:pPr>
            <a:r>
              <a:rPr lang="en-US" sz="2800" dirty="0">
                <a:latin typeface="Andalus" pitchFamily="18" charset="-78"/>
                <a:cs typeface="Andalus" pitchFamily="18" charset="-78"/>
              </a:rPr>
              <a:t>9. In the issues like product development, operating in new line of business where the insurer has no past experience on his own (such as in the areas of training &amp; related technological support), and also in case of infrequent and very large claims, when that occur.</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792162"/>
          </a:xfrm>
          <a:prstGeom prst="rect">
            <a:avLst/>
          </a:prstGeom>
        </p:spPr>
        <p:style>
          <a:lnRef idx="2">
            <a:schemeClr val="dk1"/>
          </a:lnRef>
          <a:fillRef idx="1">
            <a:schemeClr val="lt1"/>
          </a:fillRef>
          <a:effectRef idx="0">
            <a:schemeClr val="dk1"/>
          </a:effectRef>
          <a:fontRef idx="minor">
            <a:schemeClr val="dk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noProof="0" dirty="0">
                <a:solidFill>
                  <a:schemeClr val="tx1"/>
                </a:solidFill>
                <a:latin typeface="Andalus" pitchFamily="18" charset="-78"/>
                <a:ea typeface="+mj-ea"/>
                <a:cs typeface="Andalus" pitchFamily="18" charset="-78"/>
              </a:rPr>
              <a:t>RISK</a:t>
            </a:r>
            <a:endParaRPr kumimoji="0" lang="en-US" sz="2800" i="0" u="none" strike="noStrike" kern="1200" cap="none" spc="0" normalizeH="0" baseline="0" noProof="0" dirty="0">
              <a:ln>
                <a:noFill/>
              </a:ln>
              <a:solidFill>
                <a:schemeClr val="tx1"/>
              </a:solidFill>
              <a:effectLst/>
              <a:uLnTx/>
              <a:uFillTx/>
              <a:latin typeface="Andalus" pitchFamily="18" charset="-78"/>
              <a:ea typeface="+mj-ea"/>
              <a:cs typeface="Andalus" pitchFamily="18" charset="-78"/>
            </a:endParaRPr>
          </a:p>
        </p:txBody>
      </p:sp>
      <p:sp>
        <p:nvSpPr>
          <p:cNvPr id="3" name="Content Placeholder 2"/>
          <p:cNvSpPr txBox="1">
            <a:spLocks/>
          </p:cNvSpPr>
          <p:nvPr/>
        </p:nvSpPr>
        <p:spPr>
          <a:xfrm>
            <a:off x="457200" y="1600201"/>
            <a:ext cx="8229600" cy="4525963"/>
          </a:xfrm>
          <a:prstGeom prst="rect">
            <a:avLst/>
          </a:prstGeom>
        </p:spPr>
        <p:style>
          <a:lnRef idx="2">
            <a:schemeClr val="dk1"/>
          </a:lnRef>
          <a:fillRef idx="1">
            <a:schemeClr val="lt1"/>
          </a:fillRef>
          <a:effectRef idx="0">
            <a:schemeClr val="dk1"/>
          </a:effectRef>
          <a:fontRef idx="minor">
            <a:schemeClr val="dk1"/>
          </a:fontRef>
        </p:style>
        <p:txBody>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2800" b="0" i="0" u="sng" strike="noStrike" kern="1200" cap="none" spc="0" normalizeH="0" baseline="0" noProof="0" dirty="0">
                <a:ln>
                  <a:noFill/>
                </a:ln>
                <a:solidFill>
                  <a:schemeClr val="tx1"/>
                </a:solidFill>
                <a:effectLst/>
                <a:uLnTx/>
                <a:uFillTx/>
                <a:latin typeface="Andalus" pitchFamily="18" charset="-78"/>
                <a:cs typeface="Andalus" pitchFamily="18" charset="-78"/>
              </a:rPr>
              <a:t>Meaning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chemeClr val="tx1"/>
                </a:solidFill>
                <a:effectLst/>
                <a:uLnTx/>
                <a:uFillTx/>
                <a:latin typeface="Andalus" pitchFamily="18" charset="-78"/>
                <a:cs typeface="Andalus" pitchFamily="18" charset="-78"/>
              </a:rPr>
              <a:t>No single definition of risk – Economists, Scientists, Statisticians etc. have their own concept of risk.</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chemeClr val="tx1"/>
                </a:solidFill>
                <a:effectLst/>
                <a:uLnTx/>
                <a:uFillTx/>
                <a:latin typeface="Andalus" pitchFamily="18" charset="-78"/>
                <a:cs typeface="Andalus" pitchFamily="18" charset="-78"/>
              </a:rPr>
              <a:t>However </a:t>
            </a:r>
            <a:r>
              <a:rPr kumimoji="0" lang="en-US" sz="2800" b="1" i="0" u="none" strike="noStrike" kern="1200" cap="none" spc="0" normalizeH="0" baseline="0" noProof="0" dirty="0">
                <a:ln>
                  <a:noFill/>
                </a:ln>
                <a:solidFill>
                  <a:schemeClr val="tx1"/>
                </a:solidFill>
                <a:effectLst/>
                <a:uLnTx/>
                <a:uFillTx/>
                <a:latin typeface="Andalus" pitchFamily="18" charset="-78"/>
                <a:cs typeface="Andalus" pitchFamily="18" charset="-78"/>
              </a:rPr>
              <a:t>risk</a:t>
            </a:r>
            <a:r>
              <a:rPr kumimoji="0" lang="en-US" sz="2800" b="0" i="0" u="none" strike="noStrike" kern="1200" cap="none" spc="0" normalizeH="0" baseline="0" noProof="0" dirty="0">
                <a:ln>
                  <a:noFill/>
                </a:ln>
                <a:solidFill>
                  <a:schemeClr val="tx1"/>
                </a:solidFill>
                <a:effectLst/>
                <a:uLnTx/>
                <a:uFillTx/>
                <a:latin typeface="Andalus" pitchFamily="18" charset="-78"/>
                <a:cs typeface="Andalus" pitchFamily="18" charset="-78"/>
              </a:rPr>
              <a:t> traditionally has been defined in terms of </a:t>
            </a:r>
            <a:r>
              <a:rPr kumimoji="0" lang="en-US" sz="2800" b="1" i="0" u="none" strike="noStrike" kern="1200" cap="none" spc="0" normalizeH="0" baseline="0" noProof="0" dirty="0">
                <a:ln>
                  <a:noFill/>
                </a:ln>
                <a:solidFill>
                  <a:schemeClr val="tx1"/>
                </a:solidFill>
                <a:effectLst/>
                <a:uLnTx/>
                <a:uFillTx/>
                <a:latin typeface="Andalus" pitchFamily="18" charset="-78"/>
                <a:cs typeface="Andalus" pitchFamily="18" charset="-78"/>
              </a:rPr>
              <a:t>uncertainty.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chemeClr val="tx1"/>
                </a:solidFill>
                <a:effectLst/>
                <a:uLnTx/>
                <a:uFillTx/>
                <a:latin typeface="Andalus" pitchFamily="18" charset="-78"/>
                <a:cs typeface="Andalus" pitchFamily="18" charset="-78"/>
              </a:rPr>
              <a:t>According to the dictionary -Risk refers to the possibility that something unpleasant or dangerous might happen.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2800" dirty="0">
                <a:latin typeface="Andalus" pitchFamily="18" charset="-78"/>
                <a:cs typeface="Andalus" pitchFamily="18" charset="-78"/>
              </a:rPr>
              <a:t>OBJECTIVE AND SUBJECTIVE RISK</a:t>
            </a: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r>
              <a:rPr lang="en-US" sz="2800" dirty="0">
                <a:latin typeface="Andalus" pitchFamily="18" charset="-78"/>
                <a:cs typeface="Andalus" pitchFamily="18" charset="-78"/>
              </a:rPr>
              <a:t>When risk is defined as uncertainty a careful distinction is made between Objective risk and Subjective risk.</a:t>
            </a:r>
          </a:p>
          <a:p>
            <a:r>
              <a:rPr lang="en-US" sz="2800" b="1" dirty="0">
                <a:latin typeface="Andalus" pitchFamily="18" charset="-78"/>
                <a:cs typeface="Andalus" pitchFamily="18" charset="-78"/>
              </a:rPr>
              <a:t>Objective risk </a:t>
            </a:r>
            <a:r>
              <a:rPr lang="en-US" sz="2800" dirty="0">
                <a:latin typeface="Andalus" pitchFamily="18" charset="-78"/>
                <a:cs typeface="Andalus" pitchFamily="18" charset="-78"/>
              </a:rPr>
              <a:t>– relative variation of actual loss from expected loss.</a:t>
            </a:r>
          </a:p>
          <a:p>
            <a:r>
              <a:rPr lang="en-US" sz="2800" b="1" dirty="0">
                <a:latin typeface="Andalus" pitchFamily="18" charset="-78"/>
                <a:cs typeface="Andalus" pitchFamily="18" charset="-78"/>
              </a:rPr>
              <a:t>Subjective risk </a:t>
            </a:r>
            <a:r>
              <a:rPr lang="en-US" sz="2800" dirty="0">
                <a:latin typeface="Andalus" pitchFamily="18" charset="-78"/>
                <a:cs typeface="Andalus" pitchFamily="18" charset="-78"/>
              </a:rPr>
              <a:t>– uncertainty based on a persons mental condition or state of mind.</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en-US" sz="2800" dirty="0">
                <a:latin typeface="Andalus" pitchFamily="18" charset="-78"/>
                <a:cs typeface="Andalus" pitchFamily="18" charset="-78"/>
              </a:rPr>
              <a:t>RISK/UNCERTAINTY/PERIL/HAZARD</a:t>
            </a: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r>
              <a:rPr lang="en-US" sz="2800" b="1" dirty="0">
                <a:latin typeface="Andalus" pitchFamily="18" charset="-78"/>
                <a:cs typeface="Andalus" pitchFamily="18" charset="-78"/>
              </a:rPr>
              <a:t>Uncertainty</a:t>
            </a:r>
            <a:r>
              <a:rPr lang="en-US" sz="2800" dirty="0">
                <a:latin typeface="Andalus" pitchFamily="18" charset="-78"/>
                <a:cs typeface="Andalus" pitchFamily="18" charset="-78"/>
              </a:rPr>
              <a:t>-Situation where the outcome is not certain or unknown. It is a state of mind characterized by doubt, based on the lack of knowledge about what will or what will not happen in the future.</a:t>
            </a:r>
          </a:p>
          <a:p>
            <a:r>
              <a:rPr lang="en-US" sz="2800" b="1" dirty="0">
                <a:latin typeface="Andalus" pitchFamily="18" charset="-78"/>
                <a:cs typeface="Andalus" pitchFamily="18" charset="-78"/>
              </a:rPr>
              <a:t>Peril</a:t>
            </a:r>
            <a:r>
              <a:rPr lang="en-US" sz="2800" dirty="0">
                <a:latin typeface="Andalus" pitchFamily="18" charset="-78"/>
                <a:cs typeface="Andalus" pitchFamily="18" charset="-78"/>
              </a:rPr>
              <a:t> – Is the cause of loss. Perils may be general or specific.</a:t>
            </a:r>
          </a:p>
          <a:p>
            <a:r>
              <a:rPr lang="en-US" sz="2800" b="1" dirty="0">
                <a:latin typeface="Andalus" pitchFamily="18" charset="-78"/>
                <a:cs typeface="Andalus" pitchFamily="18" charset="-78"/>
              </a:rPr>
              <a:t>Hazard</a:t>
            </a:r>
            <a:r>
              <a:rPr lang="en-US" sz="2800" dirty="0">
                <a:latin typeface="Andalus" pitchFamily="18" charset="-78"/>
                <a:cs typeface="Andalus" pitchFamily="18" charset="-78"/>
              </a:rPr>
              <a:t> – Is a condition that creates or increases the chance of loss.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2">
            <a:schemeClr val="accent1"/>
          </a:lnRef>
          <a:fillRef idx="1">
            <a:schemeClr val="lt1"/>
          </a:fillRef>
          <a:effectRef idx="0">
            <a:schemeClr val="accent1"/>
          </a:effectRef>
          <a:fontRef idx="minor">
            <a:schemeClr val="dk1"/>
          </a:fontRef>
        </p:style>
        <p:txBody>
          <a:bodyPr>
            <a:normAutofit fontScale="90000"/>
          </a:bodyPr>
          <a:lstStyle/>
          <a:p>
            <a:br>
              <a:rPr lang="en-US" sz="3600" b="1" dirty="0">
                <a:latin typeface="Andalus" pitchFamily="18" charset="-78"/>
                <a:cs typeface="Andalus" pitchFamily="18" charset="-78"/>
              </a:rPr>
            </a:br>
            <a:r>
              <a:rPr lang="en-US" sz="2700" dirty="0">
                <a:latin typeface="Andalus" pitchFamily="18" charset="-78"/>
                <a:cs typeface="Andalus" pitchFamily="18" charset="-78"/>
              </a:rPr>
              <a:t>DIFFERENCE BETWEEN RISK AND UNCERTAINTY</a:t>
            </a:r>
            <a:br>
              <a:rPr lang="en-US" b="1" dirty="0">
                <a:latin typeface="Andalus" pitchFamily="18" charset="-78"/>
                <a:cs typeface="Andalus" pitchFamily="18" charset="-78"/>
              </a:rPr>
            </a:br>
            <a:endParaRPr lang="en-US" dirty="0"/>
          </a:p>
        </p:txBody>
      </p:sp>
      <p:sp>
        <p:nvSpPr>
          <p:cNvPr id="3" name="Content Placeholder 2"/>
          <p:cNvSpPr>
            <a:spLocks noGrp="1"/>
          </p:cNvSpPr>
          <p:nvPr>
            <p:ph idx="1"/>
          </p:nvPr>
        </p:nvSpPr>
        <p:spPr>
          <a:xfrm>
            <a:off x="457200" y="1295400"/>
            <a:ext cx="8229600" cy="4830763"/>
          </a:xfrm>
        </p:spPr>
        <p:style>
          <a:lnRef idx="2">
            <a:schemeClr val="dk1"/>
          </a:lnRef>
          <a:fillRef idx="1">
            <a:schemeClr val="lt1"/>
          </a:fillRef>
          <a:effectRef idx="0">
            <a:schemeClr val="dk1"/>
          </a:effectRef>
          <a:fontRef idx="minor">
            <a:schemeClr val="dk1"/>
          </a:fontRef>
        </p:style>
        <p:txBody>
          <a:bodyPr>
            <a:normAutofit/>
          </a:bodyPr>
          <a:lstStyle/>
          <a:p>
            <a:pPr>
              <a:buNone/>
            </a:pPr>
            <a:r>
              <a:rPr lang="en-US" sz="2600" dirty="0">
                <a:latin typeface="Andalus" pitchFamily="18" charset="-78"/>
                <a:cs typeface="Andalus" pitchFamily="18" charset="-78"/>
              </a:rPr>
              <a:t>The following are a few differences between risk and uncertainty:</a:t>
            </a:r>
          </a:p>
          <a:p>
            <a:r>
              <a:rPr lang="en-US" sz="2600" dirty="0">
                <a:latin typeface="Andalus" pitchFamily="18" charset="-78"/>
                <a:cs typeface="Andalus" pitchFamily="18" charset="-78"/>
              </a:rPr>
              <a:t>In risk, you can predict the possibility of a future outcome while in uncertainty you cannot predict the possibility of a future outcome.</a:t>
            </a:r>
          </a:p>
          <a:p>
            <a:r>
              <a:rPr lang="en-US" sz="2600" dirty="0">
                <a:latin typeface="Andalus" pitchFamily="18" charset="-78"/>
                <a:cs typeface="Andalus" pitchFamily="18" charset="-78"/>
              </a:rPr>
              <a:t>Risk can be managed while uncertainty is uncontrollable.</a:t>
            </a:r>
          </a:p>
          <a:p>
            <a:r>
              <a:rPr lang="en-US" sz="2600" dirty="0">
                <a:latin typeface="Andalus" pitchFamily="18" charset="-78"/>
                <a:cs typeface="Andalus" pitchFamily="18" charset="-78"/>
              </a:rPr>
              <a:t>Risks can be measured and quantified while uncertainty cannot.</a:t>
            </a:r>
          </a:p>
          <a:p>
            <a:r>
              <a:rPr lang="en-US" sz="2600" dirty="0">
                <a:latin typeface="Andalus" pitchFamily="18" charset="-78"/>
                <a:cs typeface="Andalus" pitchFamily="18" charset="-78"/>
              </a:rPr>
              <a:t>You can assign a probability to risks events, while with uncertainty you can’t.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en-US" sz="2800" dirty="0">
                <a:latin typeface="Andalus" pitchFamily="18" charset="-78"/>
                <a:cs typeface="Andalus" pitchFamily="18" charset="-78"/>
              </a:rPr>
              <a:t>TYPES OF RISKS</a:t>
            </a: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lnSpcReduction="10000"/>
          </a:bodyPr>
          <a:lstStyle/>
          <a:p>
            <a:pPr marL="514350" indent="-514350">
              <a:buFont typeface="+mj-lt"/>
              <a:buAutoNum type="arabicPeriod"/>
            </a:pPr>
            <a:r>
              <a:rPr lang="en-US" sz="2400" b="1" dirty="0">
                <a:latin typeface="Andalus" pitchFamily="18" charset="-78"/>
                <a:cs typeface="Andalus" pitchFamily="18" charset="-78"/>
              </a:rPr>
              <a:t>Static and Dynamic Risks</a:t>
            </a:r>
          </a:p>
          <a:p>
            <a:pPr marL="514350" indent="-514350">
              <a:buNone/>
            </a:pPr>
            <a:r>
              <a:rPr lang="en-US" sz="2400" dirty="0">
                <a:latin typeface="Andalus" pitchFamily="18" charset="-78"/>
                <a:cs typeface="Andalus" pitchFamily="18" charset="-78"/>
              </a:rPr>
              <a:t>    -Static risk involve losses resulting from the destruction of an asset or changes in its possession as a result of dishonesty or human failure.</a:t>
            </a:r>
          </a:p>
          <a:p>
            <a:pPr marL="514350" indent="-514350">
              <a:buNone/>
            </a:pPr>
            <a:r>
              <a:rPr lang="en-US" sz="2400" dirty="0">
                <a:latin typeface="Andalus" pitchFamily="18" charset="-78"/>
                <a:cs typeface="Andalus" pitchFamily="18" charset="-78"/>
              </a:rPr>
              <a:t>    -Dynamic risk involve losses mainly concerned with finance.</a:t>
            </a:r>
          </a:p>
          <a:p>
            <a:pPr marL="514350" indent="-514350">
              <a:buNone/>
            </a:pPr>
            <a:endParaRPr lang="en-US" sz="2400" dirty="0">
              <a:latin typeface="Andalus" pitchFamily="18" charset="-78"/>
              <a:cs typeface="Andalus" pitchFamily="18" charset="-78"/>
            </a:endParaRPr>
          </a:p>
          <a:p>
            <a:pPr marL="514350" indent="-514350">
              <a:buAutoNum type="arabicPeriod" startAt="2"/>
            </a:pPr>
            <a:r>
              <a:rPr lang="en-US" sz="2400" b="1" dirty="0">
                <a:latin typeface="Andalus" pitchFamily="18" charset="-78"/>
                <a:cs typeface="Andalus" pitchFamily="18" charset="-78"/>
              </a:rPr>
              <a:t>Fundamental and Particular Risks</a:t>
            </a:r>
          </a:p>
          <a:p>
            <a:pPr marL="514350" indent="-514350">
              <a:buNone/>
            </a:pPr>
            <a:r>
              <a:rPr lang="en-US" sz="2400" dirty="0">
                <a:latin typeface="Andalus" pitchFamily="18" charset="-78"/>
                <a:cs typeface="Andalus" pitchFamily="18" charset="-78"/>
              </a:rPr>
              <a:t>   - Fundamental risk affects the entire economy or large number of persons or groups within the economy.</a:t>
            </a:r>
          </a:p>
          <a:p>
            <a:pPr marL="514350" indent="-514350">
              <a:buNone/>
            </a:pPr>
            <a:r>
              <a:rPr lang="en-US" sz="2400" dirty="0">
                <a:latin typeface="Andalus" pitchFamily="18" charset="-78"/>
                <a:cs typeface="Andalus" pitchFamily="18" charset="-78"/>
              </a:rPr>
              <a:t>   - Particular risk affects only individuals and not the entire community.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en-US" sz="2800" dirty="0">
                <a:latin typeface="Andalus" pitchFamily="18" charset="-78"/>
                <a:cs typeface="Andalus" pitchFamily="18" charset="-78"/>
              </a:rPr>
              <a:t>TYPES OF RISKS</a:t>
            </a: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62500" lnSpcReduction="20000"/>
          </a:bodyPr>
          <a:lstStyle/>
          <a:p>
            <a:pPr marL="514350" indent="-514350">
              <a:buAutoNum type="arabicPeriod" startAt="3"/>
            </a:pPr>
            <a:r>
              <a:rPr lang="en-US" b="1" dirty="0">
                <a:latin typeface="Andalus" pitchFamily="18" charset="-78"/>
                <a:cs typeface="Andalus" pitchFamily="18" charset="-78"/>
              </a:rPr>
              <a:t>Pure and Speculative Risks</a:t>
            </a:r>
          </a:p>
          <a:p>
            <a:pPr marL="514350" indent="-514350">
              <a:buNone/>
            </a:pPr>
            <a:r>
              <a:rPr lang="en-US" dirty="0">
                <a:latin typeface="Andalus" pitchFamily="18" charset="-78"/>
                <a:cs typeface="Andalus" pitchFamily="18" charset="-78"/>
              </a:rPr>
              <a:t>   - Pure risk is a situation in which there are only the possibilities of adverse (loss) or neutral (no loss) outcomes. They are insurable and can be grouped into personal risks, property risks, liability risks and other risks.</a:t>
            </a:r>
          </a:p>
          <a:p>
            <a:pPr marL="514350" indent="-514350">
              <a:buNone/>
            </a:pPr>
            <a:r>
              <a:rPr lang="en-US" dirty="0">
                <a:latin typeface="Andalus" pitchFamily="18" charset="-78"/>
                <a:cs typeface="Andalus" pitchFamily="18" charset="-78"/>
              </a:rPr>
              <a:t>   - Speculative risk is a situation in which either profit or loss is possible.</a:t>
            </a:r>
          </a:p>
          <a:p>
            <a:pPr marL="514350" indent="-514350">
              <a:buNone/>
            </a:pPr>
            <a:endParaRPr lang="en-US" dirty="0">
              <a:latin typeface="Andalus" pitchFamily="18" charset="-78"/>
              <a:cs typeface="Andalus" pitchFamily="18" charset="-78"/>
            </a:endParaRPr>
          </a:p>
          <a:p>
            <a:pPr marL="514350" indent="-514350">
              <a:buAutoNum type="arabicPeriod" startAt="4"/>
            </a:pPr>
            <a:r>
              <a:rPr lang="en-US" b="1" dirty="0">
                <a:latin typeface="Andalus" pitchFamily="18" charset="-78"/>
                <a:cs typeface="Andalus" pitchFamily="18" charset="-78"/>
              </a:rPr>
              <a:t>Enterprise Risks (Strategic ,Operational and Financial)</a:t>
            </a:r>
          </a:p>
          <a:p>
            <a:pPr marL="514350" indent="-514350">
              <a:buNone/>
            </a:pPr>
            <a:r>
              <a:rPr lang="en-US" b="1" dirty="0">
                <a:latin typeface="Andalus" pitchFamily="18" charset="-78"/>
                <a:cs typeface="Andalus" pitchFamily="18" charset="-78"/>
              </a:rPr>
              <a:t>   - </a:t>
            </a:r>
            <a:r>
              <a:rPr lang="en-US" dirty="0">
                <a:latin typeface="Andalus" pitchFamily="18" charset="-78"/>
                <a:cs typeface="Andalus" pitchFamily="18" charset="-78"/>
              </a:rPr>
              <a:t>Enterprise risk is a term that encompasses all major risks faced by a business firm.</a:t>
            </a:r>
          </a:p>
          <a:p>
            <a:pPr marL="514350" indent="-514350">
              <a:buNone/>
            </a:pPr>
            <a:r>
              <a:rPr lang="en-US" b="1" dirty="0">
                <a:latin typeface="Andalus" pitchFamily="18" charset="-78"/>
                <a:cs typeface="Andalus" pitchFamily="18" charset="-78"/>
              </a:rPr>
              <a:t>   - </a:t>
            </a:r>
            <a:r>
              <a:rPr lang="en-US" dirty="0">
                <a:latin typeface="Andalus" pitchFamily="18" charset="-78"/>
                <a:cs typeface="Andalus" pitchFamily="18" charset="-78"/>
              </a:rPr>
              <a:t>Strategic</a:t>
            </a:r>
            <a:r>
              <a:rPr lang="en-US" b="1" dirty="0">
                <a:latin typeface="Andalus" pitchFamily="18" charset="-78"/>
                <a:cs typeface="Andalus" pitchFamily="18" charset="-78"/>
              </a:rPr>
              <a:t> </a:t>
            </a:r>
            <a:r>
              <a:rPr lang="en-US" dirty="0">
                <a:latin typeface="Andalus" pitchFamily="18" charset="-78"/>
                <a:cs typeface="Andalus" pitchFamily="18" charset="-78"/>
              </a:rPr>
              <a:t>risk refers to uncertainty regarding the firm’s financial goals and objectives.</a:t>
            </a:r>
          </a:p>
          <a:p>
            <a:pPr marL="514350" indent="-514350">
              <a:buNone/>
            </a:pPr>
            <a:r>
              <a:rPr lang="en-US" dirty="0">
                <a:latin typeface="Andalus" pitchFamily="18" charset="-78"/>
                <a:cs typeface="Andalus" pitchFamily="18" charset="-78"/>
              </a:rPr>
              <a:t>   - Operational risk results from the firm’s business operations.</a:t>
            </a:r>
          </a:p>
          <a:p>
            <a:pPr marL="514350" indent="-514350">
              <a:buNone/>
            </a:pPr>
            <a:r>
              <a:rPr lang="en-US" dirty="0">
                <a:latin typeface="Andalus" pitchFamily="18" charset="-78"/>
                <a:cs typeface="Andalus" pitchFamily="18" charset="-78"/>
              </a:rPr>
              <a:t>   -Financial risk refers to the uncertainty of loss because of adverse changes in exchange rates, commodity prices, interest rates etc.</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en-US" sz="2800" dirty="0">
                <a:latin typeface="Andalus" pitchFamily="18" charset="-78"/>
                <a:cs typeface="Andalus" pitchFamily="18" charset="-78"/>
              </a:rPr>
              <a:t>RISK MANAGEMENT</a:t>
            </a: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a:bodyPr>
          <a:lstStyle/>
          <a:p>
            <a:r>
              <a:rPr lang="en-US" sz="3000" b="1" dirty="0">
                <a:latin typeface="Andalus" pitchFamily="18" charset="-78"/>
                <a:cs typeface="Andalus" pitchFamily="18" charset="-78"/>
              </a:rPr>
              <a:t>Meaning</a:t>
            </a:r>
          </a:p>
          <a:p>
            <a:pPr>
              <a:buNone/>
            </a:pPr>
            <a:r>
              <a:rPr lang="en-US" sz="3000" dirty="0">
                <a:latin typeface="Andalus" pitchFamily="18" charset="-78"/>
                <a:cs typeface="Andalus" pitchFamily="18" charset="-78"/>
              </a:rPr>
              <a:t>    Risk Mgmt is a process that identifies loss exposures faced by an </a:t>
            </a:r>
            <a:r>
              <a:rPr lang="en-US" sz="3000" dirty="0" err="1">
                <a:latin typeface="Andalus" pitchFamily="18" charset="-78"/>
                <a:cs typeface="Andalus" pitchFamily="18" charset="-78"/>
              </a:rPr>
              <a:t>organisation</a:t>
            </a:r>
            <a:r>
              <a:rPr lang="en-US" sz="3000" dirty="0">
                <a:latin typeface="Andalus" pitchFamily="18" charset="-78"/>
                <a:cs typeface="Andalus" pitchFamily="18" charset="-78"/>
              </a:rPr>
              <a:t> and selects the most appropriate technique for treating such exposures.</a:t>
            </a:r>
          </a:p>
          <a:p>
            <a:pPr>
              <a:buNone/>
            </a:pPr>
            <a:endParaRPr lang="en-US" sz="3000" dirty="0">
              <a:latin typeface="Andalus" pitchFamily="18" charset="-78"/>
              <a:cs typeface="Andalus" pitchFamily="18" charset="-78"/>
            </a:endParaRPr>
          </a:p>
          <a:p>
            <a:r>
              <a:rPr lang="en-US" sz="3000" b="1" dirty="0">
                <a:latin typeface="Andalus" pitchFamily="18" charset="-78"/>
                <a:cs typeface="Andalus" pitchFamily="18" charset="-78"/>
              </a:rPr>
              <a:t>Features</a:t>
            </a:r>
          </a:p>
          <a:p>
            <a:pPr>
              <a:buFontTx/>
              <a:buChar char="-"/>
            </a:pPr>
            <a:r>
              <a:rPr lang="en-US" sz="3000" dirty="0">
                <a:latin typeface="Andalus" pitchFamily="18" charset="-78"/>
                <a:cs typeface="Andalus" pitchFamily="18" charset="-78"/>
              </a:rPr>
              <a:t>Scientific approach</a:t>
            </a:r>
          </a:p>
          <a:p>
            <a:pPr>
              <a:buFontTx/>
              <a:buChar char="-"/>
            </a:pPr>
            <a:r>
              <a:rPr lang="en-US" sz="3000" dirty="0">
                <a:latin typeface="Andalus" pitchFamily="18" charset="-78"/>
                <a:cs typeface="Andalus" pitchFamily="18" charset="-78"/>
              </a:rPr>
              <a:t>Gives imp to insurable and uninsurable risk</a:t>
            </a:r>
          </a:p>
          <a:p>
            <a:pPr>
              <a:buFontTx/>
              <a:buChar char="-"/>
            </a:pPr>
            <a:r>
              <a:rPr lang="en-US" sz="3000" dirty="0" err="1">
                <a:latin typeface="Andalus" pitchFamily="18" charset="-78"/>
                <a:cs typeface="Andalus" pitchFamily="18" charset="-78"/>
              </a:rPr>
              <a:t>Emphasises</a:t>
            </a:r>
            <a:r>
              <a:rPr lang="en-US" sz="3000" dirty="0">
                <a:latin typeface="Andalus" pitchFamily="18" charset="-78"/>
                <a:cs typeface="Andalus" pitchFamily="18" charset="-78"/>
              </a:rPr>
              <a:t> on reducing the cost of handling risk</a:t>
            </a:r>
          </a:p>
          <a:p>
            <a:pPr>
              <a:buNone/>
            </a:pPr>
            <a:endParaRPr lang="en-US" dirty="0">
              <a:latin typeface="Andalus" pitchFamily="18" charset="-78"/>
              <a:cs typeface="Andalus" pitchFamily="18" charset="-78"/>
            </a:endParaRP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plus(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1" presetClass="entr" presetSubtype="4"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wheel(4)">
                                      <p:cBhvr>
                                        <p:cTn id="38"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TotalTime>
  <Words>1396</Words>
  <Application>Microsoft Office PowerPoint</Application>
  <PresentationFormat>On-screen Show (4:3)</PresentationFormat>
  <Paragraphs>122</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Algerian</vt:lpstr>
      <vt:lpstr>Andalus</vt:lpstr>
      <vt:lpstr>Arial</vt:lpstr>
      <vt:lpstr>Calibri</vt:lpstr>
      <vt:lpstr>Office Theme</vt:lpstr>
      <vt:lpstr>B.COM. SEMESTER -I</vt:lpstr>
      <vt:lpstr>PowerPoint Presentation</vt:lpstr>
      <vt:lpstr>PowerPoint Presentation</vt:lpstr>
      <vt:lpstr>OBJECTIVE AND SUBJECTIVE RISK</vt:lpstr>
      <vt:lpstr>RISK/UNCERTAINTY/PERIL/HAZARD</vt:lpstr>
      <vt:lpstr> DIFFERENCE BETWEEN RISK AND UNCERTAINTY </vt:lpstr>
      <vt:lpstr>TYPES OF RISKS</vt:lpstr>
      <vt:lpstr>TYPES OF RISKS</vt:lpstr>
      <vt:lpstr>RISK MANAGEMENT</vt:lpstr>
      <vt:lpstr>RISK MANAGEMENT</vt:lpstr>
      <vt:lpstr>RISK MANAGEMENT</vt:lpstr>
      <vt:lpstr>RISK MANAGEMENT</vt:lpstr>
      <vt:lpstr>METHODS OF HANDLING RISKS</vt:lpstr>
      <vt:lpstr>MEANING OF INSURANCE</vt:lpstr>
      <vt:lpstr>DEFINITION OF INSURANCE</vt:lpstr>
      <vt:lpstr>INSURANCE  TERMINOLOGY</vt:lpstr>
      <vt:lpstr>REINSURANCE</vt:lpstr>
      <vt:lpstr>PowerPoint Presentation</vt:lpstr>
      <vt:lpstr>NEED FOR REINSURANCE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Sylvia Britto</cp:lastModifiedBy>
  <cp:revision>61</cp:revision>
  <dcterms:created xsi:type="dcterms:W3CDTF">2019-07-22T14:00:48Z</dcterms:created>
  <dcterms:modified xsi:type="dcterms:W3CDTF">2023-07-17T02:40:39Z</dcterms:modified>
</cp:coreProperties>
</file>