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6" r:id="rId4"/>
    <p:sldId id="259" r:id="rId5"/>
    <p:sldId id="260" r:id="rId6"/>
    <p:sldId id="261" r:id="rId7"/>
    <p:sldId id="267" r:id="rId8"/>
    <p:sldId id="263" r:id="rId9"/>
    <p:sldId id="264" r:id="rId10"/>
    <p:sldId id="265" r:id="rId11"/>
    <p:sldId id="269" r:id="rId12"/>
    <p:sldId id="270" r:id="rId13"/>
    <p:sldId id="276" r:id="rId14"/>
    <p:sldId id="277" r:id="rId15"/>
    <p:sldId id="278" r:id="rId16"/>
    <p:sldId id="280" r:id="rId17"/>
    <p:sldId id="281" r:id="rId18"/>
    <p:sldId id="282" r:id="rId19"/>
    <p:sldId id="283" r:id="rId20"/>
    <p:sldId id="279" r:id="rId21"/>
    <p:sldId id="274" r:id="rId22"/>
    <p:sldId id="27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chana Mandrekar" userId="e6a75f83fee238ec" providerId="LiveId" clId="{E905EB49-91CE-41BF-8CE4-6833A8014679}"/>
    <pc:docChg chg="custSel modSld">
      <pc:chgData name="Sanchana Mandrekar" userId="e6a75f83fee238ec" providerId="LiveId" clId="{E905EB49-91CE-41BF-8CE4-6833A8014679}" dt="2023-07-22T05:06:16.378" v="35" actId="20577"/>
      <pc:docMkLst>
        <pc:docMk/>
      </pc:docMkLst>
      <pc:sldChg chg="modSp mod">
        <pc:chgData name="Sanchana Mandrekar" userId="e6a75f83fee238ec" providerId="LiveId" clId="{E905EB49-91CE-41BF-8CE4-6833A8014679}" dt="2023-07-22T05:04:14.934" v="14" actId="20577"/>
        <pc:sldMkLst>
          <pc:docMk/>
          <pc:sldMk cId="670395" sldId="265"/>
        </pc:sldMkLst>
        <pc:spChg chg="mod">
          <ac:chgData name="Sanchana Mandrekar" userId="e6a75f83fee238ec" providerId="LiveId" clId="{E905EB49-91CE-41BF-8CE4-6833A8014679}" dt="2023-07-22T05:04:14.934" v="14" actId="20577"/>
          <ac:spMkLst>
            <pc:docMk/>
            <pc:sldMk cId="670395" sldId="265"/>
            <ac:spMk id="8" creationId="{88826B71-C7FD-4020-D634-FAE4C78166D1}"/>
          </ac:spMkLst>
        </pc:spChg>
      </pc:sldChg>
      <pc:sldChg chg="modSp mod">
        <pc:chgData name="Sanchana Mandrekar" userId="e6a75f83fee238ec" providerId="LiveId" clId="{E905EB49-91CE-41BF-8CE4-6833A8014679}" dt="2023-07-22T05:05:09.796" v="16" actId="20577"/>
        <pc:sldMkLst>
          <pc:docMk/>
          <pc:sldMk cId="815278657" sldId="277"/>
        </pc:sldMkLst>
        <pc:spChg chg="mod">
          <ac:chgData name="Sanchana Mandrekar" userId="e6a75f83fee238ec" providerId="LiveId" clId="{E905EB49-91CE-41BF-8CE4-6833A8014679}" dt="2023-07-22T05:05:09.796" v="16" actId="20577"/>
          <ac:spMkLst>
            <pc:docMk/>
            <pc:sldMk cId="815278657" sldId="277"/>
            <ac:spMk id="3" creationId="{626CE196-8147-F212-0317-1CDB1D67C2C2}"/>
          </ac:spMkLst>
        </pc:spChg>
      </pc:sldChg>
      <pc:sldChg chg="modSp mod">
        <pc:chgData name="Sanchana Mandrekar" userId="e6a75f83fee238ec" providerId="LiveId" clId="{E905EB49-91CE-41BF-8CE4-6833A8014679}" dt="2023-07-22T05:05:27.844" v="18" actId="27636"/>
        <pc:sldMkLst>
          <pc:docMk/>
          <pc:sldMk cId="1351516224" sldId="278"/>
        </pc:sldMkLst>
        <pc:spChg chg="mod">
          <ac:chgData name="Sanchana Mandrekar" userId="e6a75f83fee238ec" providerId="LiveId" clId="{E905EB49-91CE-41BF-8CE4-6833A8014679}" dt="2023-07-22T05:05:27.844" v="18" actId="27636"/>
          <ac:spMkLst>
            <pc:docMk/>
            <pc:sldMk cId="1351516224" sldId="278"/>
            <ac:spMk id="3" creationId="{C7D6944B-F2F0-0069-BCA3-6CB2D5FB5D69}"/>
          </ac:spMkLst>
        </pc:spChg>
      </pc:sldChg>
      <pc:sldChg chg="modSp mod">
        <pc:chgData name="Sanchana Mandrekar" userId="e6a75f83fee238ec" providerId="LiveId" clId="{E905EB49-91CE-41BF-8CE4-6833A8014679}" dt="2023-07-22T05:06:16.378" v="35" actId="20577"/>
        <pc:sldMkLst>
          <pc:docMk/>
          <pc:sldMk cId="1313235145" sldId="281"/>
        </pc:sldMkLst>
        <pc:spChg chg="mod">
          <ac:chgData name="Sanchana Mandrekar" userId="e6a75f83fee238ec" providerId="LiveId" clId="{E905EB49-91CE-41BF-8CE4-6833A8014679}" dt="2023-07-22T05:06:16.378" v="35" actId="20577"/>
          <ac:spMkLst>
            <pc:docMk/>
            <pc:sldMk cId="1313235145" sldId="281"/>
            <ac:spMk id="2" creationId="{DD40B4C0-BFEF-44B6-5432-67AA7A9FD9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6A53E12-F38B-4774-8059-2086D07B4F16}"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9F5E75-68D6-4CFD-91F3-486A702DE5FB}"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44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53E12-F38B-4774-8059-2086D07B4F16}"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2732060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53E12-F38B-4774-8059-2086D07B4F16}"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9F5E75-68D6-4CFD-91F3-486A702DE5FB}"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938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A53E12-F38B-4774-8059-2086D07B4F16}"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220338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A53E12-F38B-4774-8059-2086D07B4F16}" type="datetimeFigureOut">
              <a:rPr lang="en-IN" smtClean="0"/>
              <a:t>22-07-2023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9F5E75-68D6-4CFD-91F3-486A702DE5FB}"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41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A53E12-F38B-4774-8059-2086D07B4F16}"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274672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A53E12-F38B-4774-8059-2086D07B4F16}" type="datetimeFigureOut">
              <a:rPr lang="en-IN" smtClean="0"/>
              <a:t>22-07-2023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4799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A53E12-F38B-4774-8059-2086D07B4F16}" type="datetimeFigureOut">
              <a:rPr lang="en-IN" smtClean="0"/>
              <a:t>22-07-2023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138181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53E12-F38B-4774-8059-2086D07B4F16}" type="datetimeFigureOut">
              <a:rPr lang="en-IN" smtClean="0"/>
              <a:t>22-07-2023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319905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A53E12-F38B-4774-8059-2086D07B4F16}"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9F5E75-68D6-4CFD-91F3-486A702DE5FB}" type="slidenum">
              <a:rPr lang="en-IN" smtClean="0"/>
              <a:t>‹#›</a:t>
            </a:fld>
            <a:endParaRPr lang="en-IN"/>
          </a:p>
        </p:txBody>
      </p:sp>
    </p:spTree>
    <p:extLst>
      <p:ext uri="{BB962C8B-B14F-4D97-AF65-F5344CB8AC3E}">
        <p14:creationId xmlns:p14="http://schemas.microsoft.com/office/powerpoint/2010/main" val="172658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A53E12-F38B-4774-8059-2086D07B4F16}" type="datetimeFigureOut">
              <a:rPr lang="en-IN" smtClean="0"/>
              <a:t>22-07-2023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9F5E75-68D6-4CFD-91F3-486A702DE5FB}"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235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6A53E12-F38B-4774-8059-2086D07B4F16}" type="datetimeFigureOut">
              <a:rPr lang="en-IN" smtClean="0"/>
              <a:t>22-07-2023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09F5E75-68D6-4CFD-91F3-486A702DE5FB}"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784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42AC5-ABBC-4B26-4A1E-627514E8B15A}"/>
              </a:ext>
            </a:extLst>
          </p:cNvPr>
          <p:cNvSpPr>
            <a:spLocks noGrp="1"/>
          </p:cNvSpPr>
          <p:nvPr>
            <p:ph type="title"/>
          </p:nvPr>
        </p:nvSpPr>
        <p:spPr>
          <a:xfrm>
            <a:off x="1024127" y="131992"/>
            <a:ext cx="9720072" cy="20991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046A6429-047D-683F-302A-B1A90494B19B}"/>
              </a:ext>
            </a:extLst>
          </p:cNvPr>
          <p:cNvSpPr>
            <a:spLocks noGrp="1"/>
          </p:cNvSpPr>
          <p:nvPr>
            <p:ph idx="1"/>
          </p:nvPr>
        </p:nvSpPr>
        <p:spPr>
          <a:xfrm>
            <a:off x="1024128" y="954156"/>
            <a:ext cx="9789646" cy="5355203"/>
          </a:xfrm>
        </p:spPr>
        <p:txBody>
          <a:bodyPr/>
          <a:lstStyle/>
          <a:p>
            <a:r>
              <a:rPr lang="en-IN" sz="2800" dirty="0"/>
              <a:t>TITLE OF THE COURSE: </a:t>
            </a:r>
            <a:r>
              <a:rPr lang="en-IN" sz="2800" b="1" dirty="0">
                <a:solidFill>
                  <a:schemeClr val="tx2"/>
                </a:solidFill>
              </a:rPr>
              <a:t>GLOBALISATION</a:t>
            </a:r>
          </a:p>
          <a:p>
            <a:r>
              <a:rPr lang="en-IN" sz="2800" dirty="0"/>
              <a:t>NUMBER OF CREDITS:  </a:t>
            </a:r>
            <a:r>
              <a:rPr lang="en-IN" sz="2800" b="1" dirty="0">
                <a:solidFill>
                  <a:schemeClr val="tx2"/>
                </a:solidFill>
              </a:rPr>
              <a:t>03</a:t>
            </a:r>
          </a:p>
          <a:p>
            <a:r>
              <a:rPr lang="en-IN" sz="2800" dirty="0"/>
              <a:t>COURSE CODE:           </a:t>
            </a:r>
            <a:r>
              <a:rPr lang="en-IN" sz="2800" b="1" dirty="0">
                <a:solidFill>
                  <a:schemeClr val="tx2"/>
                </a:solidFill>
              </a:rPr>
              <a:t>ECO 132</a:t>
            </a:r>
          </a:p>
          <a:p>
            <a:r>
              <a:rPr lang="en-IN" sz="2800" dirty="0"/>
              <a:t>NO. OF HOURS:          </a:t>
            </a:r>
            <a:r>
              <a:rPr lang="en-IN" sz="2800" b="1" dirty="0">
                <a:solidFill>
                  <a:schemeClr val="tx2"/>
                </a:solidFill>
              </a:rPr>
              <a:t>45</a:t>
            </a:r>
          </a:p>
          <a:p>
            <a:r>
              <a:rPr lang="en-IN" sz="2800" dirty="0"/>
              <a:t>NO. OF LECTURES:       </a:t>
            </a:r>
            <a:r>
              <a:rPr lang="en-IN" sz="2800" b="1" dirty="0">
                <a:solidFill>
                  <a:schemeClr val="tx2"/>
                </a:solidFill>
              </a:rPr>
              <a:t>45</a:t>
            </a:r>
          </a:p>
          <a:p>
            <a:endParaRPr lang="en-IN" sz="2800" b="1" dirty="0">
              <a:solidFill>
                <a:schemeClr val="tx2"/>
              </a:solidFill>
            </a:endParaRPr>
          </a:p>
          <a:p>
            <a:r>
              <a:rPr lang="en-IN" sz="2800" b="1" u="sng" dirty="0"/>
              <a:t>Course Objective: </a:t>
            </a:r>
            <a:r>
              <a:rPr lang="en-IN" sz="2800" dirty="0"/>
              <a:t>The course familiarises the students with dynamics of globalisation. It also focuses on issues pertaining to globalisation, global economic transitions and various other aspects related to it.</a:t>
            </a:r>
          </a:p>
          <a:p>
            <a:endParaRPr lang="en-IN" dirty="0"/>
          </a:p>
        </p:txBody>
      </p:sp>
    </p:spTree>
    <p:extLst>
      <p:ext uri="{BB962C8B-B14F-4D97-AF65-F5344CB8AC3E}">
        <p14:creationId xmlns:p14="http://schemas.microsoft.com/office/powerpoint/2010/main" val="4075913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A6FA3-FC60-A44B-A528-CDB9949F02DA}"/>
              </a:ext>
            </a:extLst>
          </p:cNvPr>
          <p:cNvSpPr>
            <a:spLocks noGrp="1"/>
          </p:cNvSpPr>
          <p:nvPr>
            <p:ph type="title"/>
          </p:nvPr>
        </p:nvSpPr>
        <p:spPr/>
        <p:txBody>
          <a:bodyPr/>
          <a:lstStyle/>
          <a:p>
            <a:r>
              <a:rPr lang="en-IN" dirty="0">
                <a:solidFill>
                  <a:srgbClr val="CC0099"/>
                </a:solidFill>
              </a:rPr>
              <a:t>Characteristics of transnational economies:</a:t>
            </a:r>
          </a:p>
        </p:txBody>
      </p:sp>
      <p:sp>
        <p:nvSpPr>
          <p:cNvPr id="8" name="Content Placeholder 7">
            <a:extLst>
              <a:ext uri="{FF2B5EF4-FFF2-40B4-BE49-F238E27FC236}">
                <a16:creationId xmlns:a16="http://schemas.microsoft.com/office/drawing/2014/main" id="{88826B71-C7FD-4020-D634-FAE4C78166D1}"/>
              </a:ext>
            </a:extLst>
          </p:cNvPr>
          <p:cNvSpPr>
            <a:spLocks noGrp="1"/>
          </p:cNvSpPr>
          <p:nvPr>
            <p:ph idx="1"/>
          </p:nvPr>
        </p:nvSpPr>
        <p:spPr>
          <a:xfrm>
            <a:off x="867746" y="2789853"/>
            <a:ext cx="9876454" cy="3340359"/>
          </a:xfrm>
        </p:spPr>
        <p:txBody>
          <a:bodyPr>
            <a:normAutofit/>
          </a:bodyPr>
          <a:lstStyle/>
          <a:p>
            <a:r>
              <a:rPr lang="en-US" sz="2400" b="1" dirty="0"/>
              <a:t>1. It is shaped mainly by money flows rather than by trade in goods and services. </a:t>
            </a:r>
          </a:p>
          <a:p>
            <a:r>
              <a:rPr lang="en-US" sz="2400" b="1" dirty="0"/>
              <a:t>2</a:t>
            </a:r>
            <a:r>
              <a:rPr lang="en-US" sz="2400" dirty="0"/>
              <a:t>. </a:t>
            </a:r>
            <a:r>
              <a:rPr lang="en-US" sz="2400" b="1" dirty="0"/>
              <a:t>In the transnational economy, management has emerged as the decisive factor of production</a:t>
            </a:r>
          </a:p>
          <a:p>
            <a:r>
              <a:rPr lang="en-US" sz="2400" b="1" dirty="0"/>
              <a:t>3. The goal is market </a:t>
            </a:r>
            <a:r>
              <a:rPr lang="en-US" sz="2400" b="1" dirty="0" err="1"/>
              <a:t>maximisation</a:t>
            </a:r>
            <a:r>
              <a:rPr lang="en-US" sz="2400" b="1" dirty="0"/>
              <a:t> and not profit </a:t>
            </a:r>
            <a:r>
              <a:rPr lang="en-US" sz="2400" b="1" dirty="0" err="1"/>
              <a:t>maximisation</a:t>
            </a:r>
            <a:r>
              <a:rPr lang="en-US" sz="2400" b="1" dirty="0"/>
              <a:t>.</a:t>
            </a:r>
          </a:p>
          <a:p>
            <a:endParaRPr lang="en-US" b="1" dirty="0"/>
          </a:p>
        </p:txBody>
      </p:sp>
    </p:spTree>
    <p:extLst>
      <p:ext uri="{BB962C8B-B14F-4D97-AF65-F5344CB8AC3E}">
        <p14:creationId xmlns:p14="http://schemas.microsoft.com/office/powerpoint/2010/main" val="67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9045B-9FB5-CB4A-F71F-7D0E9653BE7E}"/>
              </a:ext>
            </a:extLst>
          </p:cNvPr>
          <p:cNvSpPr>
            <a:spLocks noGrp="1"/>
          </p:cNvSpPr>
          <p:nvPr>
            <p:ph type="title"/>
          </p:nvPr>
        </p:nvSpPr>
        <p:spPr>
          <a:xfrm>
            <a:off x="1024128" y="585216"/>
            <a:ext cx="9720072" cy="273200"/>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7E802A5B-F211-ED53-8191-859CF33F99ED}"/>
              </a:ext>
            </a:extLst>
          </p:cNvPr>
          <p:cNvSpPr>
            <a:spLocks noGrp="1"/>
          </p:cNvSpPr>
          <p:nvPr>
            <p:ph idx="1"/>
          </p:nvPr>
        </p:nvSpPr>
        <p:spPr>
          <a:xfrm>
            <a:off x="947056" y="1343608"/>
            <a:ext cx="9797144" cy="4777274"/>
          </a:xfrm>
        </p:spPr>
        <p:txBody>
          <a:bodyPr>
            <a:normAutofit/>
          </a:bodyPr>
          <a:lstStyle/>
          <a:p>
            <a:r>
              <a:rPr lang="en-US" sz="2400" b="1" dirty="0"/>
              <a:t>4</a:t>
            </a:r>
            <a:r>
              <a:rPr lang="en-US" sz="2400" dirty="0"/>
              <a:t>. </a:t>
            </a:r>
            <a:r>
              <a:rPr lang="en-US" sz="2400" b="1" dirty="0"/>
              <a:t>Trade, which increasingly follows investment, is becoming a function of investment.</a:t>
            </a:r>
          </a:p>
          <a:p>
            <a:r>
              <a:rPr lang="en-US" sz="2400" b="1" dirty="0"/>
              <a:t>5. The decision-making power is shifting from the national state to the region (i.e., the regional blocs like the European Community, North American Free Trade Agreement, etc.</a:t>
            </a:r>
          </a:p>
          <a:p>
            <a:r>
              <a:rPr lang="en-US" sz="2400" b="1" dirty="0"/>
              <a:t>6. There is a genuine and almost autonomous world economy of money, credit and investment flows. It is </a:t>
            </a:r>
            <a:r>
              <a:rPr lang="en-US" sz="2400" b="1" dirty="0" err="1"/>
              <a:t>organised</a:t>
            </a:r>
            <a:r>
              <a:rPr lang="en-US" sz="2400" b="1" dirty="0"/>
              <a:t> by information which no longer knows national boundaries.</a:t>
            </a:r>
          </a:p>
          <a:p>
            <a:r>
              <a:rPr lang="en-US" sz="2400" b="1" dirty="0"/>
              <a:t>7. There is a growing pervasiveness of the transnational corporations which see the entire world as a single market for production and marketing of goods and services.</a:t>
            </a:r>
          </a:p>
          <a:p>
            <a:endParaRPr lang="en-US" sz="2400" b="1" dirty="0"/>
          </a:p>
          <a:p>
            <a:endParaRPr lang="en-IN" sz="2400" dirty="0"/>
          </a:p>
        </p:txBody>
      </p:sp>
    </p:spTree>
    <p:extLst>
      <p:ext uri="{BB962C8B-B14F-4D97-AF65-F5344CB8AC3E}">
        <p14:creationId xmlns:p14="http://schemas.microsoft.com/office/powerpoint/2010/main" val="122669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6CA35-3440-FF1F-738D-3374BE218F99}"/>
              </a:ext>
            </a:extLst>
          </p:cNvPr>
          <p:cNvSpPr>
            <a:spLocks noGrp="1"/>
          </p:cNvSpPr>
          <p:nvPr>
            <p:ph type="title"/>
          </p:nvPr>
        </p:nvSpPr>
        <p:spPr/>
        <p:txBody>
          <a:bodyPr>
            <a:normAutofit/>
          </a:bodyPr>
          <a:lstStyle/>
          <a:p>
            <a:r>
              <a:rPr lang="en-IN" sz="5400" dirty="0">
                <a:solidFill>
                  <a:schemeClr val="accent2"/>
                </a:solidFill>
              </a:rPr>
              <a:t>Evolution of globalisation</a:t>
            </a:r>
          </a:p>
        </p:txBody>
      </p:sp>
      <p:sp>
        <p:nvSpPr>
          <p:cNvPr id="3" name="Content Placeholder 2">
            <a:extLst>
              <a:ext uri="{FF2B5EF4-FFF2-40B4-BE49-F238E27FC236}">
                <a16:creationId xmlns:a16="http://schemas.microsoft.com/office/drawing/2014/main" id="{CF06CB6E-E5B6-013D-5FFA-AC6DE645F785}"/>
              </a:ext>
            </a:extLst>
          </p:cNvPr>
          <p:cNvSpPr>
            <a:spLocks noGrp="1"/>
          </p:cNvSpPr>
          <p:nvPr>
            <p:ph idx="1"/>
          </p:nvPr>
        </p:nvSpPr>
        <p:spPr>
          <a:xfrm>
            <a:off x="508884" y="2846567"/>
            <a:ext cx="11123874" cy="3462793"/>
          </a:xfrm>
        </p:spPr>
        <p:txBody>
          <a:bodyPr>
            <a:normAutofit/>
          </a:bodyPr>
          <a:lstStyle/>
          <a:p>
            <a:r>
              <a:rPr lang="en-US" dirty="0"/>
              <a:t>Globalization is not a new phenomenon. Today’s globalization has developed through different phases which started in ancient times.</a:t>
            </a:r>
          </a:p>
          <a:p>
            <a:r>
              <a:rPr lang="en-US" dirty="0"/>
              <a:t>Human beings always moved from one place to another place with the purpose of trade. They exchanged goods, skills, and ideas with other people from history.</a:t>
            </a:r>
          </a:p>
          <a:p>
            <a:endParaRPr lang="en-IN" dirty="0"/>
          </a:p>
        </p:txBody>
      </p:sp>
    </p:spTree>
    <p:extLst>
      <p:ext uri="{BB962C8B-B14F-4D97-AF65-F5344CB8AC3E}">
        <p14:creationId xmlns:p14="http://schemas.microsoft.com/office/powerpoint/2010/main" val="186962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D3E0-1CD7-E579-EB62-0BB14C0BD710}"/>
              </a:ext>
            </a:extLst>
          </p:cNvPr>
          <p:cNvSpPr>
            <a:spLocks noGrp="1"/>
          </p:cNvSpPr>
          <p:nvPr>
            <p:ph type="title"/>
          </p:nvPr>
        </p:nvSpPr>
        <p:spPr/>
        <p:txBody>
          <a:bodyPr/>
          <a:lstStyle/>
          <a:p>
            <a:r>
              <a:rPr lang="en-IN" dirty="0">
                <a:solidFill>
                  <a:schemeClr val="accent1"/>
                </a:solidFill>
              </a:rPr>
              <a:t>1450 - 1750</a:t>
            </a:r>
          </a:p>
        </p:txBody>
      </p:sp>
      <p:sp>
        <p:nvSpPr>
          <p:cNvPr id="3" name="Content Placeholder 2">
            <a:extLst>
              <a:ext uri="{FF2B5EF4-FFF2-40B4-BE49-F238E27FC236}">
                <a16:creationId xmlns:a16="http://schemas.microsoft.com/office/drawing/2014/main" id="{FAE8293C-C741-D1FE-4EA3-00AE2A08380B}"/>
              </a:ext>
            </a:extLst>
          </p:cNvPr>
          <p:cNvSpPr>
            <a:spLocks noGrp="1"/>
          </p:cNvSpPr>
          <p:nvPr>
            <p:ph idx="1"/>
          </p:nvPr>
        </p:nvSpPr>
        <p:spPr/>
        <p:txBody>
          <a:bodyPr>
            <a:normAutofit/>
          </a:bodyPr>
          <a:lstStyle/>
          <a:p>
            <a:r>
              <a:rPr lang="en-US" sz="2800" b="1" dirty="0"/>
              <a:t>The Age of Exploration</a:t>
            </a:r>
          </a:p>
          <a:p>
            <a:pPr>
              <a:buFont typeface="Arial" panose="020B0604020202020204" pitchFamily="34" charset="0"/>
              <a:buChar char="•"/>
            </a:pPr>
            <a:r>
              <a:rPr lang="en-US" dirty="0"/>
              <a:t>Exploration and colonization began the process of early globalization. </a:t>
            </a:r>
          </a:p>
          <a:p>
            <a:pPr>
              <a:buFont typeface="Arial" panose="020B0604020202020204" pitchFamily="34" charset="0"/>
              <a:buChar char="•"/>
            </a:pPr>
            <a:r>
              <a:rPr lang="en-US" dirty="0"/>
              <a:t>The discovery of new lands and resources led to trade between peoples.</a:t>
            </a:r>
          </a:p>
          <a:p>
            <a:pPr>
              <a:buFont typeface="Arial" panose="020B0604020202020204" pitchFamily="34" charset="0"/>
              <a:buChar char="•"/>
            </a:pPr>
            <a:r>
              <a:rPr lang="en-US" dirty="0"/>
              <a:t> Colonization brought ideas, customs, political systems, and religions from European nations and enforced their practice on existing cultures in all corners of the world.</a:t>
            </a:r>
          </a:p>
          <a:p>
            <a:pPr>
              <a:buFont typeface="Arial" panose="020B0604020202020204" pitchFamily="34" charset="0"/>
              <a:buChar char="•"/>
            </a:pPr>
            <a:r>
              <a:rPr lang="en-US" dirty="0"/>
              <a:t>The establishment of colonies, and the beginning of the international slave trade on a large scale, led to a rapid increase in resource extraction and economic growth. </a:t>
            </a:r>
          </a:p>
        </p:txBody>
      </p:sp>
    </p:spTree>
    <p:extLst>
      <p:ext uri="{BB962C8B-B14F-4D97-AF65-F5344CB8AC3E}">
        <p14:creationId xmlns:p14="http://schemas.microsoft.com/office/powerpoint/2010/main" val="107261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0DC54-BDF7-1642-8C9F-9DDDB319FC68}"/>
              </a:ext>
            </a:extLst>
          </p:cNvPr>
          <p:cNvSpPr>
            <a:spLocks noGrp="1"/>
          </p:cNvSpPr>
          <p:nvPr>
            <p:ph type="title"/>
          </p:nvPr>
        </p:nvSpPr>
        <p:spPr/>
        <p:txBody>
          <a:bodyPr/>
          <a:lstStyle/>
          <a:p>
            <a:r>
              <a:rPr lang="en-IN" dirty="0">
                <a:solidFill>
                  <a:schemeClr val="accent1"/>
                </a:solidFill>
              </a:rPr>
              <a:t>1750-1800</a:t>
            </a:r>
          </a:p>
        </p:txBody>
      </p:sp>
      <p:sp>
        <p:nvSpPr>
          <p:cNvPr id="3" name="Content Placeholder 2">
            <a:extLst>
              <a:ext uri="{FF2B5EF4-FFF2-40B4-BE49-F238E27FC236}">
                <a16:creationId xmlns:a16="http://schemas.microsoft.com/office/drawing/2014/main" id="{626CE196-8147-F212-0317-1CDB1D67C2C2}"/>
              </a:ext>
            </a:extLst>
          </p:cNvPr>
          <p:cNvSpPr>
            <a:spLocks noGrp="1"/>
          </p:cNvSpPr>
          <p:nvPr>
            <p:ph idx="1"/>
          </p:nvPr>
        </p:nvSpPr>
        <p:spPr/>
        <p:txBody>
          <a:bodyPr/>
          <a:lstStyle/>
          <a:p>
            <a:r>
              <a:rPr lang="en-US" sz="2800" b="1" dirty="0"/>
              <a:t>Beginning of Industrial Revolution</a:t>
            </a:r>
          </a:p>
          <a:p>
            <a:endParaRPr lang="en-US" dirty="0"/>
          </a:p>
          <a:p>
            <a:pPr>
              <a:buFont typeface="Arial" panose="020B0604020202020204" pitchFamily="34" charset="0"/>
              <a:buChar char="•"/>
            </a:pPr>
            <a:r>
              <a:rPr lang="en-US" dirty="0"/>
              <a:t>During this period, the process of transition from an agrarian society to an industrial society occurred.</a:t>
            </a:r>
          </a:p>
          <a:p>
            <a:pPr>
              <a:buFont typeface="Arial" panose="020B0604020202020204" pitchFamily="34" charset="0"/>
              <a:buChar char="•"/>
            </a:pPr>
            <a:r>
              <a:rPr lang="en-US" dirty="0"/>
              <a:t> The use of machines allowed for faster and greater extraction of resources. </a:t>
            </a:r>
          </a:p>
          <a:p>
            <a:pPr>
              <a:buFont typeface="Arial" panose="020B0604020202020204" pitchFamily="34" charset="0"/>
              <a:buChar char="•"/>
            </a:pPr>
            <a:r>
              <a:rPr lang="en-US" dirty="0"/>
              <a:t>Early factories were established and the large-scale production of consumer goods led to increasing urbanization.</a:t>
            </a:r>
          </a:p>
          <a:p>
            <a:pPr>
              <a:buFont typeface="Arial" panose="020B0604020202020204" pitchFamily="34" charset="0"/>
              <a:buChar char="•"/>
            </a:pPr>
            <a:endParaRPr lang="en-IN" dirty="0"/>
          </a:p>
        </p:txBody>
      </p:sp>
    </p:spTree>
    <p:extLst>
      <p:ext uri="{BB962C8B-B14F-4D97-AF65-F5344CB8AC3E}">
        <p14:creationId xmlns:p14="http://schemas.microsoft.com/office/powerpoint/2010/main" val="815278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29143-796C-7A6C-E134-171B877B8817}"/>
              </a:ext>
            </a:extLst>
          </p:cNvPr>
          <p:cNvSpPr>
            <a:spLocks noGrp="1"/>
          </p:cNvSpPr>
          <p:nvPr>
            <p:ph type="title"/>
          </p:nvPr>
        </p:nvSpPr>
        <p:spPr>
          <a:xfrm>
            <a:off x="856177" y="469143"/>
            <a:ext cx="9720072" cy="1359657"/>
          </a:xfrm>
        </p:spPr>
        <p:txBody>
          <a:bodyPr/>
          <a:lstStyle/>
          <a:p>
            <a:r>
              <a:rPr lang="en-IN" dirty="0">
                <a:solidFill>
                  <a:schemeClr val="accent2"/>
                </a:solidFill>
              </a:rPr>
              <a:t>1870-1919</a:t>
            </a:r>
          </a:p>
        </p:txBody>
      </p:sp>
      <p:sp>
        <p:nvSpPr>
          <p:cNvPr id="3" name="Content Placeholder 2">
            <a:extLst>
              <a:ext uri="{FF2B5EF4-FFF2-40B4-BE49-F238E27FC236}">
                <a16:creationId xmlns:a16="http://schemas.microsoft.com/office/drawing/2014/main" id="{C7D6944B-F2F0-0069-BCA3-6CB2D5FB5D69}"/>
              </a:ext>
            </a:extLst>
          </p:cNvPr>
          <p:cNvSpPr>
            <a:spLocks noGrp="1"/>
          </p:cNvSpPr>
          <p:nvPr>
            <p:ph idx="1"/>
          </p:nvPr>
        </p:nvSpPr>
        <p:spPr>
          <a:xfrm>
            <a:off x="270588" y="1968759"/>
            <a:ext cx="11569959" cy="4702629"/>
          </a:xfrm>
        </p:spPr>
        <p:txBody>
          <a:bodyPr>
            <a:normAutofit fontScale="77500" lnSpcReduction="20000"/>
          </a:bodyPr>
          <a:lstStyle/>
          <a:p>
            <a:r>
              <a:rPr lang="en-US" sz="4000" b="1" dirty="0"/>
              <a:t>First Phase of Globalization</a:t>
            </a:r>
          </a:p>
          <a:p>
            <a:pPr>
              <a:buFont typeface="Arial" panose="020B0604020202020204" pitchFamily="34" charset="0"/>
              <a:buChar char="•"/>
            </a:pPr>
            <a:r>
              <a:rPr lang="en-US" sz="2900" dirty="0"/>
              <a:t>The first phase of globalization began around 1870  and ended with the World War I (1919)</a:t>
            </a:r>
          </a:p>
          <a:p>
            <a:pPr>
              <a:buFont typeface="Arial" panose="020B0604020202020204" pitchFamily="34" charset="0"/>
              <a:buChar char="•"/>
            </a:pPr>
            <a:r>
              <a:rPr lang="en-US" sz="2900" dirty="0"/>
              <a:t>It was driven by the industrial revolution in the UK, Germany and the USA.</a:t>
            </a:r>
          </a:p>
          <a:p>
            <a:pPr>
              <a:buFont typeface="Arial" panose="020B0604020202020204" pitchFamily="34" charset="0"/>
              <a:buChar char="•"/>
            </a:pPr>
            <a:r>
              <a:rPr lang="en-US" sz="2900" dirty="0"/>
              <a:t>Technological advancements in transportation such as the steam powered ship and locomotives increased the speed at which goods were exchanged. </a:t>
            </a:r>
          </a:p>
          <a:p>
            <a:pPr>
              <a:buFont typeface="Arial" panose="020B0604020202020204" pitchFamily="34" charset="0"/>
              <a:buChar char="•"/>
            </a:pPr>
            <a:r>
              <a:rPr lang="en-US" sz="2900" dirty="0"/>
              <a:t>Major discoveries such as electricity revolutionized technology across all sectors, leading especially to advancements in communication.</a:t>
            </a:r>
          </a:p>
          <a:p>
            <a:pPr>
              <a:buFont typeface="Arial" panose="020B0604020202020204" pitchFamily="34" charset="0"/>
              <a:buChar char="•"/>
            </a:pPr>
            <a:r>
              <a:rPr lang="en-US" sz="2900" dirty="0"/>
              <a:t>The ability to communicate quickly across long distances fundamentally sped up the pace at which the world operated and connected people in places that would have otherwise been unreachable or taken long periods of time to reach.</a:t>
            </a:r>
          </a:p>
          <a:p>
            <a:pPr>
              <a:buFont typeface="Arial" panose="020B0604020202020204" pitchFamily="34" charset="0"/>
              <a:buChar char="•"/>
            </a:pPr>
            <a:r>
              <a:rPr lang="en-US" sz="2900" dirty="0"/>
              <a:t>All of this led to an unprecedented period of economic growth and development.</a:t>
            </a:r>
          </a:p>
          <a:p>
            <a:pPr>
              <a:buFont typeface="Arial" panose="020B0604020202020204" pitchFamily="34" charset="0"/>
              <a:buChar char="•"/>
            </a:pPr>
            <a:r>
              <a:rPr lang="en-US" sz="2900" dirty="0"/>
              <a:t>Then came the First World War (1914) and all the countries close their borders again. Global trade fell down again.</a:t>
            </a:r>
          </a:p>
          <a:p>
            <a:pPr>
              <a:buFont typeface="Arial" panose="020B0604020202020204" pitchFamily="34" charset="0"/>
              <a:buChar char="•"/>
            </a:pPr>
            <a:endParaRPr lang="en-IN" sz="2900" dirty="0"/>
          </a:p>
        </p:txBody>
      </p:sp>
    </p:spTree>
    <p:extLst>
      <p:ext uri="{BB962C8B-B14F-4D97-AF65-F5344CB8AC3E}">
        <p14:creationId xmlns:p14="http://schemas.microsoft.com/office/powerpoint/2010/main" val="1351516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602-D2DD-0F5D-5984-6C0278323C6E}"/>
              </a:ext>
            </a:extLst>
          </p:cNvPr>
          <p:cNvSpPr>
            <a:spLocks noGrp="1"/>
          </p:cNvSpPr>
          <p:nvPr>
            <p:ph type="title"/>
          </p:nvPr>
        </p:nvSpPr>
        <p:spPr>
          <a:xfrm>
            <a:off x="1024128" y="585215"/>
            <a:ext cx="9720072" cy="1159608"/>
          </a:xfrm>
        </p:spPr>
        <p:txBody>
          <a:bodyPr>
            <a:normAutofit/>
          </a:bodyPr>
          <a:lstStyle/>
          <a:p>
            <a:r>
              <a:rPr lang="en-IN" dirty="0"/>
              <a:t>Post world war I &amp; ii</a:t>
            </a:r>
          </a:p>
        </p:txBody>
      </p:sp>
      <p:sp>
        <p:nvSpPr>
          <p:cNvPr id="3" name="Content Placeholder 2">
            <a:extLst>
              <a:ext uri="{FF2B5EF4-FFF2-40B4-BE49-F238E27FC236}">
                <a16:creationId xmlns:a16="http://schemas.microsoft.com/office/drawing/2014/main" id="{B35A7838-3EF6-3D33-777D-31EBF394A362}"/>
              </a:ext>
            </a:extLst>
          </p:cNvPr>
          <p:cNvSpPr>
            <a:spLocks noGrp="1"/>
          </p:cNvSpPr>
          <p:nvPr>
            <p:ph idx="1"/>
          </p:nvPr>
        </p:nvSpPr>
        <p:spPr>
          <a:xfrm>
            <a:off x="986370" y="2353173"/>
            <a:ext cx="10219260" cy="4365801"/>
          </a:xfrm>
        </p:spPr>
        <p:txBody>
          <a:bodyPr>
            <a:normAutofit/>
          </a:bodyPr>
          <a:lstStyle/>
          <a:p>
            <a:pPr>
              <a:buFont typeface="Wingdings" panose="05000000000000000000" pitchFamily="2" charset="2"/>
              <a:buChar char="§"/>
            </a:pPr>
            <a:r>
              <a:rPr lang="en-US" sz="2400" dirty="0"/>
              <a:t>The World Wars brought with them disaster on a global scale. </a:t>
            </a:r>
          </a:p>
          <a:p>
            <a:pPr>
              <a:buFont typeface="Wingdings" panose="05000000000000000000" pitchFamily="2" charset="2"/>
              <a:buChar char="§"/>
            </a:pPr>
            <a:r>
              <a:rPr lang="en-US" sz="2400" dirty="0"/>
              <a:t>The positive effects of globalization that the world had been enjoying found their end in conflict, destruction, and the loss of millions of lives.</a:t>
            </a:r>
          </a:p>
          <a:p>
            <a:pPr>
              <a:buFont typeface="Wingdings" panose="05000000000000000000" pitchFamily="2" charset="2"/>
              <a:buChar char="§"/>
            </a:pPr>
            <a:r>
              <a:rPr lang="en-US" sz="2400" dirty="0"/>
              <a:t>Economies of some countries crashed due to the wars, while other countries profited off them, and were even lifted out of economic depressions.</a:t>
            </a:r>
          </a:p>
          <a:p>
            <a:pPr>
              <a:buFont typeface="Wingdings" panose="05000000000000000000" pitchFamily="2" charset="2"/>
              <a:buChar char="§"/>
            </a:pPr>
            <a:r>
              <a:rPr lang="en-US" sz="2400" dirty="0"/>
              <a:t> The terrible wake of the wars called for an increase in cooperation for international peace and economic prosperity, leading to the formation of many organizations intended to create and maintain stability.</a:t>
            </a:r>
            <a:endParaRPr lang="en-IN" sz="2400" dirty="0"/>
          </a:p>
        </p:txBody>
      </p:sp>
    </p:spTree>
    <p:extLst>
      <p:ext uri="{BB962C8B-B14F-4D97-AF65-F5344CB8AC3E}">
        <p14:creationId xmlns:p14="http://schemas.microsoft.com/office/powerpoint/2010/main" val="309313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0B4C0-BFEF-44B6-5432-67AA7A9FD927}"/>
              </a:ext>
            </a:extLst>
          </p:cNvPr>
          <p:cNvSpPr>
            <a:spLocks noGrp="1"/>
          </p:cNvSpPr>
          <p:nvPr>
            <p:ph type="title"/>
          </p:nvPr>
        </p:nvSpPr>
        <p:spPr/>
        <p:txBody>
          <a:bodyPr/>
          <a:lstStyle/>
          <a:p>
            <a:r>
              <a:rPr lang="en-IN"/>
              <a:t>Formation of Global organisations:</a:t>
            </a:r>
            <a:endParaRPr lang="en-IN" dirty="0"/>
          </a:p>
        </p:txBody>
      </p:sp>
      <p:pic>
        <p:nvPicPr>
          <p:cNvPr id="5" name="Content Placeholder 4">
            <a:extLst>
              <a:ext uri="{FF2B5EF4-FFF2-40B4-BE49-F238E27FC236}">
                <a16:creationId xmlns:a16="http://schemas.microsoft.com/office/drawing/2014/main" id="{EC903FE6-FD79-5725-5E35-09AEF619549A}"/>
              </a:ext>
            </a:extLst>
          </p:cNvPr>
          <p:cNvPicPr>
            <a:picLocks noGrp="1" noChangeAspect="1"/>
          </p:cNvPicPr>
          <p:nvPr>
            <p:ph idx="1"/>
          </p:nvPr>
        </p:nvPicPr>
        <p:blipFill>
          <a:blip r:embed="rId2"/>
          <a:stretch>
            <a:fillRect/>
          </a:stretch>
        </p:blipFill>
        <p:spPr>
          <a:xfrm>
            <a:off x="823520" y="2414016"/>
            <a:ext cx="9720072" cy="3772180"/>
          </a:xfrm>
        </p:spPr>
      </p:pic>
    </p:spTree>
    <p:extLst>
      <p:ext uri="{BB962C8B-B14F-4D97-AF65-F5344CB8AC3E}">
        <p14:creationId xmlns:p14="http://schemas.microsoft.com/office/powerpoint/2010/main" val="1313235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F9A20-E6F1-B324-239F-B6B38704AA92}"/>
              </a:ext>
            </a:extLst>
          </p:cNvPr>
          <p:cNvSpPr>
            <a:spLocks noGrp="1"/>
          </p:cNvSpPr>
          <p:nvPr>
            <p:ph type="title"/>
          </p:nvPr>
        </p:nvSpPr>
        <p:spPr/>
        <p:txBody>
          <a:bodyPr/>
          <a:lstStyle/>
          <a:p>
            <a:endParaRPr lang="en-IN"/>
          </a:p>
        </p:txBody>
      </p:sp>
      <p:pic>
        <p:nvPicPr>
          <p:cNvPr id="4" name="Content Placeholder 3">
            <a:extLst>
              <a:ext uri="{FF2B5EF4-FFF2-40B4-BE49-F238E27FC236}">
                <a16:creationId xmlns:a16="http://schemas.microsoft.com/office/drawing/2014/main" id="{1D6B85E3-7832-8E36-D112-2C742FE53B0E}"/>
              </a:ext>
            </a:extLst>
          </p:cNvPr>
          <p:cNvPicPr>
            <a:picLocks noGrp="1" noChangeAspect="1"/>
          </p:cNvPicPr>
          <p:nvPr>
            <p:ph idx="1"/>
          </p:nvPr>
        </p:nvPicPr>
        <p:blipFill>
          <a:blip r:embed="rId2"/>
          <a:stretch>
            <a:fillRect/>
          </a:stretch>
        </p:blipFill>
        <p:spPr>
          <a:xfrm>
            <a:off x="886408" y="585216"/>
            <a:ext cx="7968343" cy="6164130"/>
          </a:xfrm>
          <a:prstGeom prst="rect">
            <a:avLst/>
          </a:prstGeom>
        </p:spPr>
      </p:pic>
      <p:pic>
        <p:nvPicPr>
          <p:cNvPr id="6" name="Picture 5">
            <a:extLst>
              <a:ext uri="{FF2B5EF4-FFF2-40B4-BE49-F238E27FC236}">
                <a16:creationId xmlns:a16="http://schemas.microsoft.com/office/drawing/2014/main" id="{A46E147B-797A-0FE9-2FA9-F5D09FE24300}"/>
              </a:ext>
            </a:extLst>
          </p:cNvPr>
          <p:cNvPicPr>
            <a:picLocks noChangeAspect="1"/>
          </p:cNvPicPr>
          <p:nvPr/>
        </p:nvPicPr>
        <p:blipFill>
          <a:blip r:embed="rId3"/>
          <a:stretch>
            <a:fillRect/>
          </a:stretch>
        </p:blipFill>
        <p:spPr>
          <a:xfrm>
            <a:off x="1024127" y="585215"/>
            <a:ext cx="9080925" cy="6206109"/>
          </a:xfrm>
          <a:prstGeom prst="rect">
            <a:avLst/>
          </a:prstGeom>
        </p:spPr>
      </p:pic>
    </p:spTree>
    <p:extLst>
      <p:ext uri="{BB962C8B-B14F-4D97-AF65-F5344CB8AC3E}">
        <p14:creationId xmlns:p14="http://schemas.microsoft.com/office/powerpoint/2010/main" val="1777402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06B59-21C0-AC8C-AC69-59E7FB0C243F}"/>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8B269A3D-C438-1049-D51B-311F258FE21D}"/>
              </a:ext>
            </a:extLst>
          </p:cNvPr>
          <p:cNvSpPr>
            <a:spLocks noGrp="1"/>
          </p:cNvSpPr>
          <p:nvPr>
            <p:ph idx="1"/>
          </p:nvPr>
        </p:nvSpPr>
        <p:spPr/>
        <p:txBody>
          <a:bodyPr/>
          <a:lstStyle/>
          <a:p>
            <a:endParaRPr lang="en-IN"/>
          </a:p>
        </p:txBody>
      </p:sp>
      <p:pic>
        <p:nvPicPr>
          <p:cNvPr id="5" name="Picture 4">
            <a:extLst>
              <a:ext uri="{FF2B5EF4-FFF2-40B4-BE49-F238E27FC236}">
                <a16:creationId xmlns:a16="http://schemas.microsoft.com/office/drawing/2014/main" id="{E32C7C7D-2F58-754E-33B8-6B43A68AECE8}"/>
              </a:ext>
            </a:extLst>
          </p:cNvPr>
          <p:cNvPicPr>
            <a:picLocks noChangeAspect="1"/>
          </p:cNvPicPr>
          <p:nvPr/>
        </p:nvPicPr>
        <p:blipFill>
          <a:blip r:embed="rId2"/>
          <a:stretch>
            <a:fillRect/>
          </a:stretch>
        </p:blipFill>
        <p:spPr>
          <a:xfrm>
            <a:off x="886407" y="548640"/>
            <a:ext cx="9720071" cy="5852160"/>
          </a:xfrm>
          <a:prstGeom prst="rect">
            <a:avLst/>
          </a:prstGeom>
        </p:spPr>
      </p:pic>
    </p:spTree>
    <p:extLst>
      <p:ext uri="{BB962C8B-B14F-4D97-AF65-F5344CB8AC3E}">
        <p14:creationId xmlns:p14="http://schemas.microsoft.com/office/powerpoint/2010/main" val="111784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EDEA-BBCF-91B5-5F32-75A7B2C5F867}"/>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1FCAC75D-BF4C-0407-210B-8E140F5B594B}"/>
              </a:ext>
            </a:extLst>
          </p:cNvPr>
          <p:cNvSpPr>
            <a:spLocks noGrp="1"/>
          </p:cNvSpPr>
          <p:nvPr>
            <p:ph idx="1"/>
          </p:nvPr>
        </p:nvSpPr>
        <p:spPr/>
        <p:txBody>
          <a:bodyPr/>
          <a:lstStyle/>
          <a:p>
            <a:r>
              <a:rPr lang="en-IN" sz="2400" b="1" dirty="0"/>
              <a:t>Module I: Evolution of Globalisation</a:t>
            </a:r>
          </a:p>
          <a:p>
            <a:r>
              <a:rPr lang="en-IN" sz="2400" b="1" dirty="0"/>
              <a:t>Module II: Salient Aspects of Globalisation</a:t>
            </a:r>
          </a:p>
          <a:p>
            <a:r>
              <a:rPr lang="en-IN" sz="2400" b="1" dirty="0"/>
              <a:t>Module III: Components of Economic Globalisation and Measureme</a:t>
            </a:r>
            <a:r>
              <a:rPr lang="en-IN" dirty="0"/>
              <a:t>nt</a:t>
            </a:r>
          </a:p>
          <a:p>
            <a:endParaRPr lang="en-IN" dirty="0"/>
          </a:p>
          <a:p>
            <a:r>
              <a:rPr lang="en-IN" b="1" u="sng" dirty="0"/>
              <a:t>References: </a:t>
            </a:r>
          </a:p>
          <a:p>
            <a:r>
              <a:rPr lang="en-IN" dirty="0"/>
              <a:t>P. </a:t>
            </a:r>
            <a:r>
              <a:rPr lang="en-IN" dirty="0" err="1"/>
              <a:t>Subba</a:t>
            </a:r>
            <a:r>
              <a:rPr lang="en-IN" dirty="0"/>
              <a:t> Rao (2017) International Business, Himalaya Publishing House, Mumbai, Fourth Revised Edition.</a:t>
            </a:r>
          </a:p>
          <a:p>
            <a:r>
              <a:rPr lang="en-IN" dirty="0"/>
              <a:t>Francis </a:t>
            </a:r>
            <a:r>
              <a:rPr lang="en-IN" dirty="0" err="1"/>
              <a:t>Cherunilam</a:t>
            </a:r>
            <a:r>
              <a:rPr lang="en-IN" dirty="0"/>
              <a:t> (2010) International Business: Text and Cases, Fifth Edition PHI Learning </a:t>
            </a:r>
            <a:r>
              <a:rPr lang="en-IN" dirty="0" err="1"/>
              <a:t>Pvt.</a:t>
            </a:r>
            <a:r>
              <a:rPr lang="en-IN" dirty="0"/>
              <a:t> Ltd, New Delhi</a:t>
            </a:r>
          </a:p>
          <a:p>
            <a:endParaRPr lang="en-IN" dirty="0"/>
          </a:p>
        </p:txBody>
      </p:sp>
    </p:spTree>
    <p:extLst>
      <p:ext uri="{BB962C8B-B14F-4D97-AF65-F5344CB8AC3E}">
        <p14:creationId xmlns:p14="http://schemas.microsoft.com/office/powerpoint/2010/main" val="2081196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B8568-6AC8-657B-8F82-B59EFB48B2E4}"/>
              </a:ext>
            </a:extLst>
          </p:cNvPr>
          <p:cNvSpPr>
            <a:spLocks noGrp="1"/>
          </p:cNvSpPr>
          <p:nvPr>
            <p:ph type="title"/>
          </p:nvPr>
        </p:nvSpPr>
        <p:spPr/>
        <p:txBody>
          <a:bodyPr/>
          <a:lstStyle/>
          <a:p>
            <a:r>
              <a:rPr lang="en-IN" dirty="0">
                <a:solidFill>
                  <a:schemeClr val="accent2"/>
                </a:solidFill>
              </a:rPr>
              <a:t>1950 onwards</a:t>
            </a:r>
          </a:p>
        </p:txBody>
      </p:sp>
      <p:sp>
        <p:nvSpPr>
          <p:cNvPr id="3" name="Content Placeholder 2">
            <a:extLst>
              <a:ext uri="{FF2B5EF4-FFF2-40B4-BE49-F238E27FC236}">
                <a16:creationId xmlns:a16="http://schemas.microsoft.com/office/drawing/2014/main" id="{5551EEA8-E538-9D4E-D1CE-997847222E02}"/>
              </a:ext>
            </a:extLst>
          </p:cNvPr>
          <p:cNvSpPr>
            <a:spLocks noGrp="1"/>
          </p:cNvSpPr>
          <p:nvPr>
            <p:ph idx="1"/>
          </p:nvPr>
        </p:nvSpPr>
        <p:spPr>
          <a:xfrm>
            <a:off x="195943" y="2084833"/>
            <a:ext cx="11840547" cy="4642538"/>
          </a:xfrm>
        </p:spPr>
        <p:txBody>
          <a:bodyPr>
            <a:normAutofit/>
          </a:bodyPr>
          <a:lstStyle/>
          <a:p>
            <a:r>
              <a:rPr lang="en-US" sz="3200" b="1" dirty="0"/>
              <a:t>Second Phase of Globalization</a:t>
            </a:r>
          </a:p>
          <a:p>
            <a:pPr>
              <a:buFont typeface="Arial" panose="020B0604020202020204" pitchFamily="34" charset="0"/>
              <a:buChar char="•"/>
            </a:pPr>
            <a:r>
              <a:rPr lang="en-US" dirty="0"/>
              <a:t>The World Wars altered the course that globalization had taken, redirecting it towards international cooperation, stability, and peace. </a:t>
            </a:r>
          </a:p>
          <a:p>
            <a:pPr>
              <a:buFont typeface="Arial" panose="020B0604020202020204" pitchFamily="34" charset="0"/>
              <a:buChar char="•"/>
            </a:pPr>
            <a:r>
              <a:rPr lang="en-US" dirty="0"/>
              <a:t>The march of capitalism continued, and countries such as China and India rose to rival Western economic dominance.</a:t>
            </a:r>
          </a:p>
          <a:p>
            <a:pPr>
              <a:buFont typeface="Arial" panose="020B0604020202020204" pitchFamily="34" charset="0"/>
              <a:buChar char="•"/>
            </a:pPr>
            <a:r>
              <a:rPr lang="en-US" dirty="0"/>
              <a:t>The rapid development of new technology continued and accelerated even further. Medical and scientific advancements occurred at an astonishing rate, with computers allowing the development of previously unimaginable inventions. </a:t>
            </a:r>
          </a:p>
          <a:p>
            <a:pPr>
              <a:buFont typeface="Arial" panose="020B0604020202020204" pitchFamily="34" charset="0"/>
              <a:buChar char="•"/>
            </a:pPr>
            <a:r>
              <a:rPr lang="en-US" dirty="0"/>
              <a:t>The internet transformed communication and education, making information available to anyone with internet access.</a:t>
            </a:r>
          </a:p>
        </p:txBody>
      </p:sp>
    </p:spTree>
    <p:extLst>
      <p:ext uri="{BB962C8B-B14F-4D97-AF65-F5344CB8AC3E}">
        <p14:creationId xmlns:p14="http://schemas.microsoft.com/office/powerpoint/2010/main" val="80369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AD30E-3B74-2297-B377-31B0CA3F2B8B}"/>
              </a:ext>
            </a:extLst>
          </p:cNvPr>
          <p:cNvSpPr>
            <a:spLocks noGrp="1"/>
          </p:cNvSpPr>
          <p:nvPr>
            <p:ph type="title"/>
          </p:nvPr>
        </p:nvSpPr>
        <p:spPr>
          <a:xfrm flipV="1">
            <a:off x="902830" y="54119"/>
            <a:ext cx="10863072" cy="45719"/>
          </a:xfrm>
        </p:spPr>
        <p:txBody>
          <a:bodyPr>
            <a:noAutofit/>
          </a:bodyPr>
          <a:lstStyle/>
          <a:p>
            <a:br>
              <a:rPr lang="en-US" sz="3600" dirty="0"/>
            </a:br>
            <a:endParaRPr lang="en-IN" sz="3600" dirty="0"/>
          </a:p>
        </p:txBody>
      </p:sp>
      <p:sp>
        <p:nvSpPr>
          <p:cNvPr id="3" name="Content Placeholder 2">
            <a:extLst>
              <a:ext uri="{FF2B5EF4-FFF2-40B4-BE49-F238E27FC236}">
                <a16:creationId xmlns:a16="http://schemas.microsoft.com/office/drawing/2014/main" id="{EA2B2B2E-D2E3-1952-C448-CAD9530B63F5}"/>
              </a:ext>
            </a:extLst>
          </p:cNvPr>
          <p:cNvSpPr>
            <a:spLocks noGrp="1"/>
          </p:cNvSpPr>
          <p:nvPr>
            <p:ph idx="1"/>
          </p:nvPr>
        </p:nvSpPr>
        <p:spPr>
          <a:xfrm>
            <a:off x="818856" y="903198"/>
            <a:ext cx="10863072" cy="5406161"/>
          </a:xfrm>
        </p:spPr>
        <p:txBody>
          <a:bodyPr>
            <a:normAutofit lnSpcReduction="10000"/>
          </a:bodyPr>
          <a:lstStyle/>
          <a:p>
            <a:pPr marL="0" indent="0">
              <a:buNone/>
            </a:pPr>
            <a:r>
              <a:rPr lang="en-US" sz="2800" i="1" u="sng" dirty="0"/>
              <a:t>The term ‘</a:t>
            </a:r>
            <a:r>
              <a:rPr lang="en-US" sz="2800" b="1" i="1" u="sng" dirty="0"/>
              <a:t>International Business</a:t>
            </a:r>
            <a:r>
              <a:rPr lang="en-US" sz="2800" i="1" u="sng" dirty="0"/>
              <a:t>’ has emerged from the term ‘</a:t>
            </a:r>
            <a:r>
              <a:rPr lang="en-US" sz="2800" b="1" i="1" u="sng" dirty="0"/>
              <a:t>International Marketing</a:t>
            </a:r>
            <a:r>
              <a:rPr lang="en-US" sz="2800" i="1" u="sng" dirty="0"/>
              <a:t>’ which in turn emerged from the term </a:t>
            </a:r>
            <a:r>
              <a:rPr lang="en-US" sz="2800" b="1" i="1" u="sng" dirty="0"/>
              <a:t>‘International Trade’.</a:t>
            </a:r>
          </a:p>
          <a:p>
            <a:endParaRPr lang="en-US" sz="2800" i="1" u="sng" dirty="0"/>
          </a:p>
          <a:p>
            <a:r>
              <a:rPr lang="en-IN" sz="2800" u="sng" dirty="0">
                <a:solidFill>
                  <a:srgbClr val="CC0099"/>
                </a:solidFill>
              </a:rPr>
              <a:t>International Trade to International Marketing:</a:t>
            </a:r>
          </a:p>
          <a:p>
            <a:pPr>
              <a:buFont typeface="Wingdings" panose="05000000000000000000" pitchFamily="2" charset="2"/>
              <a:buChar char="§"/>
            </a:pPr>
            <a:r>
              <a:rPr lang="en-IN" dirty="0"/>
              <a:t>Originally, producers used to export their products to the nearby countries and gradually extended the exports to far-off countries. Gradually, the companies extended the operations beyond trade.</a:t>
            </a:r>
          </a:p>
          <a:p>
            <a:pPr>
              <a:buFont typeface="Wingdings" panose="05000000000000000000" pitchFamily="2" charset="2"/>
              <a:buChar char="§"/>
            </a:pPr>
            <a:r>
              <a:rPr lang="en-IN" dirty="0"/>
              <a:t>For example, India used to export raw cotton, raw jute and iron ore during the early 1900s. The massive industrialisation in the country enabled us to export jute products, cotton garments and steels during 1960s.</a:t>
            </a:r>
          </a:p>
          <a:p>
            <a:pPr>
              <a:buFont typeface="Wingdings" panose="05000000000000000000" pitchFamily="2" charset="2"/>
              <a:buChar char="§"/>
            </a:pPr>
            <a:r>
              <a:rPr lang="en-IN" dirty="0"/>
              <a:t>India during 1980s could create markets for its products in addition to mere exporting.</a:t>
            </a:r>
          </a:p>
          <a:p>
            <a:pPr>
              <a:buFont typeface="Wingdings" panose="05000000000000000000" pitchFamily="2" charset="2"/>
              <a:buChar char="§"/>
            </a:pPr>
            <a:r>
              <a:rPr lang="en-IN" dirty="0"/>
              <a:t>The export marketing efforts include creation of demand for Indian products like textiles, electronics, leather products, tea, coffee, etc</a:t>
            </a:r>
          </a:p>
        </p:txBody>
      </p:sp>
    </p:spTree>
    <p:extLst>
      <p:ext uri="{BB962C8B-B14F-4D97-AF65-F5344CB8AC3E}">
        <p14:creationId xmlns:p14="http://schemas.microsoft.com/office/powerpoint/2010/main" val="103303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81B40-EA17-C798-080F-B685381CBE0C}"/>
              </a:ext>
            </a:extLst>
          </p:cNvPr>
          <p:cNvSpPr>
            <a:spLocks noGrp="1"/>
          </p:cNvSpPr>
          <p:nvPr>
            <p:ph type="title"/>
          </p:nvPr>
        </p:nvSpPr>
        <p:spPr>
          <a:xfrm>
            <a:off x="1024128" y="585216"/>
            <a:ext cx="9720072" cy="207886"/>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24058155-1B74-750A-5689-3C97C88A545F}"/>
              </a:ext>
            </a:extLst>
          </p:cNvPr>
          <p:cNvSpPr>
            <a:spLocks noGrp="1"/>
          </p:cNvSpPr>
          <p:nvPr>
            <p:ph idx="1"/>
          </p:nvPr>
        </p:nvSpPr>
        <p:spPr>
          <a:xfrm>
            <a:off x="1024128" y="1679510"/>
            <a:ext cx="9720073" cy="4629850"/>
          </a:xfrm>
        </p:spPr>
        <p:txBody>
          <a:bodyPr/>
          <a:lstStyle/>
          <a:p>
            <a:r>
              <a:rPr lang="en-IN" sz="3200" u="sng" dirty="0">
                <a:solidFill>
                  <a:srgbClr val="7030A0"/>
                </a:solidFill>
              </a:rPr>
              <a:t>International Marketing to International Business:</a:t>
            </a:r>
          </a:p>
          <a:p>
            <a:pPr>
              <a:buFont typeface="Wingdings" panose="05000000000000000000" pitchFamily="2" charset="2"/>
              <a:buChar char="§"/>
            </a:pPr>
            <a:r>
              <a:rPr lang="en-IN" dirty="0"/>
              <a:t>The multinational companies which were producing the products in their home countries and marketing them in various foreign countries before 1980s started locating their plants and other manufacturing facilities in foreign countries.</a:t>
            </a:r>
          </a:p>
          <a:p>
            <a:pPr>
              <a:buFont typeface="Wingdings" panose="05000000000000000000" pitchFamily="2" charset="2"/>
              <a:buChar char="§"/>
            </a:pPr>
            <a:r>
              <a:rPr lang="en-IN" dirty="0"/>
              <a:t>Later they started producing in one foreign country and marketing in other foreign countries.</a:t>
            </a:r>
          </a:p>
          <a:p>
            <a:pPr>
              <a:buFont typeface="Wingdings" panose="05000000000000000000" pitchFamily="2" charset="2"/>
              <a:buChar char="§"/>
            </a:pPr>
            <a:r>
              <a:rPr lang="en-IN" dirty="0"/>
              <a:t>For example, Hindustan Lever Limited (HLL)</a:t>
            </a:r>
          </a:p>
          <a:p>
            <a:pPr>
              <a:buFont typeface="Wingdings" panose="05000000000000000000" pitchFamily="2" charset="2"/>
              <a:buChar char="§"/>
            </a:pPr>
            <a:r>
              <a:rPr lang="en-IN" dirty="0"/>
              <a:t>Thus the scope of international trade and International marketing is expanded into international business.</a:t>
            </a:r>
          </a:p>
        </p:txBody>
      </p:sp>
    </p:spTree>
    <p:extLst>
      <p:ext uri="{BB962C8B-B14F-4D97-AF65-F5344CB8AC3E}">
        <p14:creationId xmlns:p14="http://schemas.microsoft.com/office/powerpoint/2010/main" val="2437689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F5A56-0EC4-C92F-C375-7B08923829E2}"/>
              </a:ext>
            </a:extLst>
          </p:cNvPr>
          <p:cNvSpPr>
            <a:spLocks noGrp="1"/>
          </p:cNvSpPr>
          <p:nvPr>
            <p:ph type="ctrTitle"/>
          </p:nvPr>
        </p:nvSpPr>
        <p:spPr/>
        <p:txBody>
          <a:bodyPr>
            <a:normAutofit/>
          </a:bodyPr>
          <a:lstStyle/>
          <a:p>
            <a:r>
              <a:rPr lang="en-IN" sz="6000" dirty="0"/>
              <a:t>EVOLUTION OF GLOBALISATION</a:t>
            </a:r>
          </a:p>
        </p:txBody>
      </p:sp>
      <p:sp>
        <p:nvSpPr>
          <p:cNvPr id="3" name="Subtitle 2">
            <a:extLst>
              <a:ext uri="{FF2B5EF4-FFF2-40B4-BE49-F238E27FC236}">
                <a16:creationId xmlns:a16="http://schemas.microsoft.com/office/drawing/2014/main" id="{A2A88614-E025-DEA3-417C-9DA7F632E1D3}"/>
              </a:ext>
            </a:extLst>
          </p:cNvPr>
          <p:cNvSpPr>
            <a:spLocks noGrp="1"/>
          </p:cNvSpPr>
          <p:nvPr>
            <p:ph type="subTitle" idx="1"/>
          </p:nvPr>
        </p:nvSpPr>
        <p:spPr/>
        <p:txBody>
          <a:bodyPr>
            <a:normAutofit/>
          </a:bodyPr>
          <a:lstStyle/>
          <a:p>
            <a:r>
              <a:rPr lang="en-IN" sz="4000" dirty="0">
                <a:solidFill>
                  <a:schemeClr val="tx2"/>
                </a:solidFill>
              </a:rPr>
              <a:t>MODULE 1</a:t>
            </a:r>
          </a:p>
        </p:txBody>
      </p:sp>
    </p:spTree>
    <p:extLst>
      <p:ext uri="{BB962C8B-B14F-4D97-AF65-F5344CB8AC3E}">
        <p14:creationId xmlns:p14="http://schemas.microsoft.com/office/powerpoint/2010/main" val="34280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499EC-AE6C-D27F-3E33-DB286F170CFB}"/>
              </a:ext>
            </a:extLst>
          </p:cNvPr>
          <p:cNvSpPr>
            <a:spLocks noGrp="1"/>
          </p:cNvSpPr>
          <p:nvPr>
            <p:ph type="title"/>
          </p:nvPr>
        </p:nvSpPr>
        <p:spPr>
          <a:xfrm>
            <a:off x="1077138" y="906448"/>
            <a:ext cx="9720072" cy="1607754"/>
          </a:xfrm>
        </p:spPr>
        <p:txBody>
          <a:bodyPr/>
          <a:lstStyle/>
          <a:p>
            <a:r>
              <a:rPr lang="en-IN" dirty="0">
                <a:solidFill>
                  <a:schemeClr val="accent2"/>
                </a:solidFill>
              </a:rPr>
              <a:t>What is globalization?</a:t>
            </a:r>
            <a:br>
              <a:rPr lang="en-IN" dirty="0"/>
            </a:br>
            <a:endParaRPr lang="en-IN" dirty="0"/>
          </a:p>
        </p:txBody>
      </p:sp>
      <p:sp>
        <p:nvSpPr>
          <p:cNvPr id="3" name="Content Placeholder 2">
            <a:extLst>
              <a:ext uri="{FF2B5EF4-FFF2-40B4-BE49-F238E27FC236}">
                <a16:creationId xmlns:a16="http://schemas.microsoft.com/office/drawing/2014/main" id="{F55EBB3E-C5D0-7311-6AAF-D1F8969D589C}"/>
              </a:ext>
            </a:extLst>
          </p:cNvPr>
          <p:cNvSpPr>
            <a:spLocks noGrp="1"/>
          </p:cNvSpPr>
          <p:nvPr>
            <p:ph idx="1"/>
          </p:nvPr>
        </p:nvSpPr>
        <p:spPr/>
        <p:txBody>
          <a:bodyPr>
            <a:normAutofit/>
          </a:bodyPr>
          <a:lstStyle/>
          <a:p>
            <a:pPr>
              <a:buFont typeface="Wingdings" panose="05000000000000000000" pitchFamily="2" charset="2"/>
              <a:buChar char="v"/>
            </a:pPr>
            <a:r>
              <a:rPr lang="en-US" sz="2800" b="1" i="1" dirty="0"/>
              <a:t>Globalization is the process by which ideas, knowledge, information,  goods and services spread around the world</a:t>
            </a:r>
            <a:r>
              <a:rPr lang="en-US" sz="2800" dirty="0"/>
              <a:t>. </a:t>
            </a:r>
          </a:p>
          <a:p>
            <a:pPr>
              <a:buFont typeface="Wingdings" panose="05000000000000000000" pitchFamily="2" charset="2"/>
              <a:buChar char="v"/>
            </a:pPr>
            <a:r>
              <a:rPr lang="en-US" sz="2800" b="1" i="1" dirty="0"/>
              <a:t>Integrated Economies give rise to Globalisation:</a:t>
            </a:r>
          </a:p>
          <a:p>
            <a:pPr>
              <a:buFont typeface="Arial" panose="020B0604020202020204" pitchFamily="34" charset="0"/>
              <a:buChar char="•"/>
            </a:pPr>
            <a:r>
              <a:rPr lang="en-US" sz="2400" dirty="0"/>
              <a:t>free trade</a:t>
            </a:r>
          </a:p>
          <a:p>
            <a:pPr>
              <a:buFont typeface="Arial" panose="020B0604020202020204" pitchFamily="34" charset="0"/>
              <a:buChar char="•"/>
            </a:pPr>
            <a:r>
              <a:rPr lang="en-US" sz="2400" dirty="0"/>
              <a:t>free flow of capital among countries</a:t>
            </a:r>
          </a:p>
          <a:p>
            <a:pPr>
              <a:buFont typeface="Arial" panose="020B0604020202020204" pitchFamily="34" charset="0"/>
              <a:buChar char="•"/>
            </a:pPr>
            <a:r>
              <a:rPr lang="en-US" sz="2400" dirty="0"/>
              <a:t>easy access to foreign resources (</a:t>
            </a:r>
            <a:r>
              <a:rPr lang="en-US" sz="2400" dirty="0" err="1"/>
              <a:t>labour</a:t>
            </a:r>
            <a:r>
              <a:rPr lang="en-US" sz="2400" dirty="0"/>
              <a:t> markets </a:t>
            </a:r>
            <a:r>
              <a:rPr lang="en-US" sz="2400" dirty="0" err="1"/>
              <a:t>etc</a:t>
            </a:r>
            <a:r>
              <a:rPr lang="en-US" sz="2400" dirty="0"/>
              <a:t>)</a:t>
            </a:r>
            <a:endParaRPr lang="en-IN" sz="2400" dirty="0"/>
          </a:p>
        </p:txBody>
      </p:sp>
    </p:spTree>
    <p:extLst>
      <p:ext uri="{BB962C8B-B14F-4D97-AF65-F5344CB8AC3E}">
        <p14:creationId xmlns:p14="http://schemas.microsoft.com/office/powerpoint/2010/main" val="48349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4ABFC-6A6D-4935-FD0A-41234C428FB5}"/>
              </a:ext>
            </a:extLst>
          </p:cNvPr>
          <p:cNvSpPr>
            <a:spLocks noGrp="1"/>
          </p:cNvSpPr>
          <p:nvPr>
            <p:ph type="title"/>
          </p:nvPr>
        </p:nvSpPr>
        <p:spPr>
          <a:xfrm>
            <a:off x="1024128" y="585216"/>
            <a:ext cx="9720072" cy="265574"/>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62E3C5F8-ED29-7989-9012-E8DBB8C9128E}"/>
              </a:ext>
            </a:extLst>
          </p:cNvPr>
          <p:cNvSpPr>
            <a:spLocks noGrp="1"/>
          </p:cNvSpPr>
          <p:nvPr>
            <p:ph idx="1"/>
          </p:nvPr>
        </p:nvSpPr>
        <p:spPr>
          <a:xfrm>
            <a:off x="960517" y="1709530"/>
            <a:ext cx="9720073" cy="4965590"/>
          </a:xfrm>
        </p:spPr>
        <p:txBody>
          <a:bodyPr/>
          <a:lstStyle/>
          <a:p>
            <a:r>
              <a:rPr lang="en-US" sz="2400" b="1" dirty="0"/>
              <a:t>Globalisation increases:</a:t>
            </a:r>
          </a:p>
          <a:p>
            <a:pPr>
              <a:buFont typeface="Wingdings" panose="05000000000000000000" pitchFamily="2" charset="2"/>
              <a:buChar char="Ø"/>
            </a:pPr>
            <a:r>
              <a:rPr lang="en-US" sz="2400" dirty="0"/>
              <a:t>interaction</a:t>
            </a:r>
          </a:p>
          <a:p>
            <a:pPr>
              <a:buFont typeface="Wingdings" panose="05000000000000000000" pitchFamily="2" charset="2"/>
              <a:buChar char="Ø"/>
            </a:pPr>
            <a:r>
              <a:rPr lang="en-US" sz="2400" dirty="0"/>
              <a:t>Integration</a:t>
            </a:r>
          </a:p>
          <a:p>
            <a:pPr>
              <a:buFont typeface="Wingdings" panose="05000000000000000000" pitchFamily="2" charset="2"/>
              <a:buChar char="Ø"/>
            </a:pPr>
            <a:r>
              <a:rPr lang="en-US" sz="2400" dirty="0"/>
              <a:t>interdependence among nations</a:t>
            </a:r>
          </a:p>
          <a:p>
            <a:r>
              <a:rPr lang="en-US" sz="2400" b="1" i="1" dirty="0"/>
              <a:t>The more countries and regions of the world become intertwined politically, culturally and economically, the more globalized the world becomes. </a:t>
            </a:r>
          </a:p>
          <a:p>
            <a:endParaRPr lang="en-US" sz="2400" dirty="0"/>
          </a:p>
          <a:p>
            <a:endParaRPr lang="en-IN" dirty="0"/>
          </a:p>
        </p:txBody>
      </p:sp>
    </p:spTree>
    <p:extLst>
      <p:ext uri="{BB962C8B-B14F-4D97-AF65-F5344CB8AC3E}">
        <p14:creationId xmlns:p14="http://schemas.microsoft.com/office/powerpoint/2010/main" val="266953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6BE81-39C0-955C-06DE-55DCDFF7CE65}"/>
              </a:ext>
            </a:extLst>
          </p:cNvPr>
          <p:cNvSpPr>
            <a:spLocks noGrp="1"/>
          </p:cNvSpPr>
          <p:nvPr>
            <p:ph type="title"/>
          </p:nvPr>
        </p:nvSpPr>
        <p:spPr/>
        <p:txBody>
          <a:bodyPr/>
          <a:lstStyle/>
          <a:p>
            <a:r>
              <a:rPr lang="en-IN" dirty="0">
                <a:solidFill>
                  <a:schemeClr val="accent2"/>
                </a:solidFill>
              </a:rPr>
              <a:t>Definition of globalisation</a:t>
            </a:r>
          </a:p>
        </p:txBody>
      </p:sp>
      <p:sp>
        <p:nvSpPr>
          <p:cNvPr id="3" name="Content Placeholder 2">
            <a:extLst>
              <a:ext uri="{FF2B5EF4-FFF2-40B4-BE49-F238E27FC236}">
                <a16:creationId xmlns:a16="http://schemas.microsoft.com/office/drawing/2014/main" id="{44E3EF9F-A742-7AEE-953C-9940F470579C}"/>
              </a:ext>
            </a:extLst>
          </p:cNvPr>
          <p:cNvSpPr>
            <a:spLocks noGrp="1"/>
          </p:cNvSpPr>
          <p:nvPr>
            <p:ph idx="1"/>
          </p:nvPr>
        </p:nvSpPr>
        <p:spPr>
          <a:xfrm>
            <a:off x="638200" y="2453950"/>
            <a:ext cx="10915600" cy="4146930"/>
          </a:xfrm>
        </p:spPr>
        <p:txBody>
          <a:bodyPr>
            <a:normAutofit/>
          </a:bodyPr>
          <a:lstStyle/>
          <a:p>
            <a:r>
              <a:rPr lang="en-IN" sz="2400" dirty="0"/>
              <a:t>The IMF defines globalisation as </a:t>
            </a:r>
            <a:r>
              <a:rPr lang="en-IN" sz="2400" b="1" i="1" dirty="0">
                <a:solidFill>
                  <a:srgbClr val="FF0000"/>
                </a:solidFill>
              </a:rPr>
              <a:t>“the growing economic interdependence of countries worldwide through increasing volume and variety of cross border transactions in goods and services and of international capital flows, and also through the more rapid and widespread diffusion of technology”. </a:t>
            </a:r>
          </a:p>
          <a:p>
            <a:r>
              <a:rPr lang="en-US" sz="2400" dirty="0"/>
              <a:t>It is defined as the extension of trade, commerce and culture of an economy across different nations. It allows economies to exchange domestic products, services, technologies, ideas and other resources globally.</a:t>
            </a:r>
          </a:p>
        </p:txBody>
      </p:sp>
    </p:spTree>
    <p:extLst>
      <p:ext uri="{BB962C8B-B14F-4D97-AF65-F5344CB8AC3E}">
        <p14:creationId xmlns:p14="http://schemas.microsoft.com/office/powerpoint/2010/main" val="3749610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20BC6-3CB5-2141-0205-2B60B1A1524B}"/>
              </a:ext>
            </a:extLst>
          </p:cNvPr>
          <p:cNvSpPr>
            <a:spLocks noGrp="1"/>
          </p:cNvSpPr>
          <p:nvPr>
            <p:ph type="title"/>
          </p:nvPr>
        </p:nvSpPr>
        <p:spPr>
          <a:xfrm>
            <a:off x="1024128" y="585216"/>
            <a:ext cx="9720072" cy="73811"/>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1A9F25E4-E8F7-0E9A-1552-3A9B5A9A6ED6}"/>
              </a:ext>
            </a:extLst>
          </p:cNvPr>
          <p:cNvSpPr>
            <a:spLocks noGrp="1"/>
          </p:cNvSpPr>
          <p:nvPr>
            <p:ph idx="1"/>
          </p:nvPr>
        </p:nvSpPr>
        <p:spPr>
          <a:xfrm>
            <a:off x="755374" y="922638"/>
            <a:ext cx="11107112" cy="5386722"/>
          </a:xfrm>
        </p:spPr>
        <p:txBody>
          <a:bodyPr>
            <a:normAutofit/>
          </a:bodyPr>
          <a:lstStyle/>
          <a:p>
            <a:r>
              <a:rPr lang="en-US" dirty="0"/>
              <a:t>                        </a:t>
            </a:r>
            <a:r>
              <a:rPr lang="en-US" b="1" dirty="0">
                <a:solidFill>
                  <a:schemeClr val="accent1"/>
                </a:solidFill>
              </a:rPr>
              <a:t>We may consider </a:t>
            </a:r>
            <a:r>
              <a:rPr lang="en-US" b="1" dirty="0" err="1">
                <a:solidFill>
                  <a:schemeClr val="accent1"/>
                </a:solidFill>
              </a:rPr>
              <a:t>globalisation</a:t>
            </a:r>
            <a:r>
              <a:rPr lang="en-US" b="1" dirty="0">
                <a:solidFill>
                  <a:schemeClr val="accent1"/>
                </a:solidFill>
              </a:rPr>
              <a:t> at two levels </a:t>
            </a:r>
          </a:p>
          <a:p>
            <a:endParaRPr lang="en-US" b="1" dirty="0">
              <a:solidFill>
                <a:schemeClr val="accent1"/>
              </a:solidFill>
            </a:endParaRPr>
          </a:p>
          <a:p>
            <a:endParaRPr lang="en-US" dirty="0"/>
          </a:p>
          <a:p>
            <a:endParaRPr lang="en-US" dirty="0"/>
          </a:p>
          <a:p>
            <a:pPr marL="0" indent="0">
              <a:buNone/>
            </a:pPr>
            <a:r>
              <a:rPr lang="en-US" dirty="0"/>
              <a:t> </a:t>
            </a:r>
            <a:r>
              <a:rPr lang="en-US" b="1" u="sng" dirty="0">
                <a:solidFill>
                  <a:srgbClr val="FF0000"/>
                </a:solidFill>
              </a:rPr>
              <a:t>at the Macro level</a:t>
            </a:r>
            <a:r>
              <a:rPr lang="en-US" b="1" dirty="0">
                <a:solidFill>
                  <a:srgbClr val="FF0000"/>
                </a:solidFill>
              </a:rPr>
              <a:t>                                                           </a:t>
            </a:r>
            <a:r>
              <a:rPr lang="en-US" b="1" u="sng" dirty="0">
                <a:solidFill>
                  <a:srgbClr val="FF0000"/>
                </a:solidFill>
              </a:rPr>
              <a:t>at the Micro level </a:t>
            </a:r>
            <a:r>
              <a:rPr lang="en-US" b="1" dirty="0">
                <a:solidFill>
                  <a:srgbClr val="FF0000"/>
                </a:solidFill>
              </a:rPr>
              <a:t>   </a:t>
            </a:r>
            <a:r>
              <a:rPr lang="en-US" dirty="0"/>
              <a:t>                                         </a:t>
            </a:r>
          </a:p>
          <a:p>
            <a:pPr marL="0" indent="0">
              <a:buNone/>
            </a:pPr>
            <a:r>
              <a:rPr lang="en-US" dirty="0"/>
              <a:t>(</a:t>
            </a:r>
            <a:r>
              <a:rPr lang="en-US" dirty="0" err="1"/>
              <a:t>globalisation</a:t>
            </a:r>
            <a:r>
              <a:rPr lang="en-US" dirty="0"/>
              <a:t> of the world economy)                  (</a:t>
            </a:r>
            <a:r>
              <a:rPr lang="en-US" dirty="0" err="1"/>
              <a:t>globalisation</a:t>
            </a:r>
            <a:r>
              <a:rPr lang="en-US" dirty="0"/>
              <a:t> of the business and the firm)</a:t>
            </a:r>
          </a:p>
          <a:p>
            <a:pPr marL="0" indent="0">
              <a:buNone/>
            </a:pPr>
            <a:endParaRPr lang="en-US" dirty="0"/>
          </a:p>
          <a:p>
            <a:pPr>
              <a:buFont typeface="Wingdings" panose="05000000000000000000" pitchFamily="2" charset="2"/>
              <a:buChar char="Ø"/>
            </a:pPr>
            <a:r>
              <a:rPr lang="en-US" b="1" dirty="0"/>
              <a:t>Globalisation of the economies and </a:t>
            </a:r>
            <a:r>
              <a:rPr lang="en-US" b="1" dirty="0" err="1"/>
              <a:t>globalisation</a:t>
            </a:r>
            <a:r>
              <a:rPr lang="en-US" b="1" dirty="0"/>
              <a:t> of business are very much interdependent.</a:t>
            </a:r>
          </a:p>
          <a:p>
            <a:pPr>
              <a:buFont typeface="Wingdings" panose="05000000000000000000" pitchFamily="2" charset="2"/>
              <a:buChar char="Ø"/>
            </a:pPr>
            <a:r>
              <a:rPr lang="en-US" dirty="0"/>
              <a:t>Globalisation of the world economy is achieved by </a:t>
            </a:r>
            <a:r>
              <a:rPr lang="en-US" dirty="0" err="1"/>
              <a:t>globalising</a:t>
            </a:r>
            <a:r>
              <a:rPr lang="en-US" dirty="0"/>
              <a:t> the national economies. </a:t>
            </a:r>
          </a:p>
          <a:p>
            <a:pPr>
              <a:buFont typeface="Wingdings" panose="05000000000000000000" pitchFamily="2" charset="2"/>
              <a:buChar char="Ø"/>
            </a:pPr>
            <a:endParaRPr lang="en-IN" dirty="0"/>
          </a:p>
        </p:txBody>
      </p:sp>
      <p:cxnSp>
        <p:nvCxnSpPr>
          <p:cNvPr id="9" name="Straight Connector 8">
            <a:extLst>
              <a:ext uri="{FF2B5EF4-FFF2-40B4-BE49-F238E27FC236}">
                <a16:creationId xmlns:a16="http://schemas.microsoft.com/office/drawing/2014/main" id="{3807CA5A-1186-9CD2-E86E-746E29F0B63A}"/>
              </a:ext>
            </a:extLst>
          </p:cNvPr>
          <p:cNvCxnSpPr/>
          <p:nvPr/>
        </p:nvCxnSpPr>
        <p:spPr>
          <a:xfrm>
            <a:off x="3015049" y="1408670"/>
            <a:ext cx="50909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C1C44FB-6B93-0108-7CDB-D28ADFDE4B42}"/>
              </a:ext>
            </a:extLst>
          </p:cNvPr>
          <p:cNvCxnSpPr/>
          <p:nvPr/>
        </p:nvCxnSpPr>
        <p:spPr>
          <a:xfrm>
            <a:off x="3015049" y="1408670"/>
            <a:ext cx="0" cy="13015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0097BE9-3140-01CE-2196-0510F62C605A}"/>
              </a:ext>
            </a:extLst>
          </p:cNvPr>
          <p:cNvCxnSpPr/>
          <p:nvPr/>
        </p:nvCxnSpPr>
        <p:spPr>
          <a:xfrm>
            <a:off x="8114270" y="1408670"/>
            <a:ext cx="0" cy="1243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3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738A-5B46-E21D-8311-CBDB9DBF588B}"/>
              </a:ext>
            </a:extLst>
          </p:cNvPr>
          <p:cNvSpPr>
            <a:spLocks noGrp="1"/>
          </p:cNvSpPr>
          <p:nvPr>
            <p:ph type="title"/>
          </p:nvPr>
        </p:nvSpPr>
        <p:spPr>
          <a:xfrm>
            <a:off x="1024128" y="585216"/>
            <a:ext cx="9720072" cy="1323097"/>
          </a:xfrm>
        </p:spPr>
        <p:txBody>
          <a:bodyPr/>
          <a:lstStyle/>
          <a:p>
            <a:r>
              <a:rPr lang="en-IN" u="sng" dirty="0"/>
              <a:t>Globalisation of world economy</a:t>
            </a:r>
          </a:p>
        </p:txBody>
      </p:sp>
      <p:sp>
        <p:nvSpPr>
          <p:cNvPr id="3" name="Content Placeholder 2">
            <a:extLst>
              <a:ext uri="{FF2B5EF4-FFF2-40B4-BE49-F238E27FC236}">
                <a16:creationId xmlns:a16="http://schemas.microsoft.com/office/drawing/2014/main" id="{DF317E4E-6232-FB1C-3B1C-9C37F6F7DEAA}"/>
              </a:ext>
            </a:extLst>
          </p:cNvPr>
          <p:cNvSpPr>
            <a:spLocks noGrp="1"/>
          </p:cNvSpPr>
          <p:nvPr>
            <p:ph idx="1"/>
          </p:nvPr>
        </p:nvSpPr>
        <p:spPr>
          <a:xfrm>
            <a:off x="802433" y="1963972"/>
            <a:ext cx="10365438" cy="4572000"/>
          </a:xfrm>
        </p:spPr>
        <p:txBody>
          <a:bodyPr>
            <a:normAutofit/>
          </a:bodyPr>
          <a:lstStyle/>
          <a:p>
            <a:pPr>
              <a:buFont typeface="Arial" panose="020B0604020202020204" pitchFamily="34" charset="0"/>
              <a:buChar char="•"/>
            </a:pPr>
            <a:r>
              <a:rPr lang="en-US" dirty="0"/>
              <a:t>The world economy has been emerging as a </a:t>
            </a:r>
            <a:r>
              <a:rPr lang="en-US" b="1" i="1" dirty="0"/>
              <a:t>global </a:t>
            </a:r>
            <a:r>
              <a:rPr lang="en-US" dirty="0"/>
              <a:t>or </a:t>
            </a:r>
            <a:r>
              <a:rPr lang="en-US" b="1" i="1" u="sng" dirty="0">
                <a:solidFill>
                  <a:srgbClr val="CC0099"/>
                </a:solidFill>
              </a:rPr>
              <a:t>Transnational Economy</a:t>
            </a:r>
            <a:r>
              <a:rPr lang="en-US" dirty="0">
                <a:solidFill>
                  <a:srgbClr val="CC0099"/>
                </a:solidFill>
              </a:rPr>
              <a:t>. </a:t>
            </a:r>
          </a:p>
          <a:p>
            <a:pPr>
              <a:buFont typeface="Arial" panose="020B0604020202020204" pitchFamily="34" charset="0"/>
              <a:buChar char="•"/>
            </a:pPr>
            <a:r>
              <a:rPr lang="en-US" i="1" u="sng" dirty="0">
                <a:solidFill>
                  <a:srgbClr val="CC0099"/>
                </a:solidFill>
              </a:rPr>
              <a:t>A global or transnational economy is one which goes beyond the limits of the national borders unhindered by artificial restrictions like Government restrictions on trade and factor movements. </a:t>
            </a:r>
          </a:p>
          <a:p>
            <a:pPr>
              <a:buFont typeface="Arial" panose="020B0604020202020204" pitchFamily="34" charset="0"/>
              <a:buChar char="•"/>
            </a:pPr>
            <a:r>
              <a:rPr lang="en-US" i="1" dirty="0">
                <a:solidFill>
                  <a:srgbClr val="00B0F0"/>
                </a:solidFill>
              </a:rPr>
              <a:t>Economic transnationalism refers to the flow of money, people, goods, technology, and human capital across national borders. </a:t>
            </a:r>
          </a:p>
          <a:p>
            <a:pPr>
              <a:buFont typeface="Arial" panose="020B0604020202020204" pitchFamily="34" charset="0"/>
              <a:buChar char="•"/>
            </a:pPr>
            <a:r>
              <a:rPr lang="en-US" i="1" dirty="0"/>
              <a:t>Both the sending and receiving countries, as wells as the businesses involved, hope to benefit from these exchanges. </a:t>
            </a:r>
          </a:p>
          <a:p>
            <a:pPr>
              <a:buFont typeface="Arial" panose="020B0604020202020204" pitchFamily="34" charset="0"/>
              <a:buChar char="•"/>
            </a:pPr>
            <a:r>
              <a:rPr lang="en-US" b="1" dirty="0" err="1"/>
              <a:t>Globalisation</a:t>
            </a:r>
            <a:r>
              <a:rPr lang="en-US" b="1" dirty="0"/>
              <a:t> is a process of development of the world into a single integrated economic unit.</a:t>
            </a:r>
            <a:endParaRPr lang="en-IN" b="1" dirty="0"/>
          </a:p>
          <a:p>
            <a:endParaRPr lang="en-IN" dirty="0"/>
          </a:p>
        </p:txBody>
      </p:sp>
    </p:spTree>
    <p:extLst>
      <p:ext uri="{BB962C8B-B14F-4D97-AF65-F5344CB8AC3E}">
        <p14:creationId xmlns:p14="http://schemas.microsoft.com/office/powerpoint/2010/main" val="2446688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58F432-4012-4733-80E0-9D55F98F8321}"/>
              </a:ext>
            </a:extLst>
          </p:cNvPr>
          <p:cNvSpPr>
            <a:spLocks noGrp="1"/>
          </p:cNvSpPr>
          <p:nvPr>
            <p:ph type="title"/>
          </p:nvPr>
        </p:nvSpPr>
        <p:spPr>
          <a:xfrm>
            <a:off x="1024127" y="585216"/>
            <a:ext cx="10942585" cy="1499616"/>
          </a:xfrm>
        </p:spPr>
        <p:txBody>
          <a:bodyPr>
            <a:normAutofit/>
          </a:bodyPr>
          <a:lstStyle/>
          <a:p>
            <a:r>
              <a:rPr lang="en-IN" sz="3200" u="sng" dirty="0"/>
              <a:t>Transnational economy is different from international economy:</a:t>
            </a:r>
          </a:p>
        </p:txBody>
      </p:sp>
      <p:sp>
        <p:nvSpPr>
          <p:cNvPr id="5" name="Text Placeholder 4">
            <a:extLst>
              <a:ext uri="{FF2B5EF4-FFF2-40B4-BE49-F238E27FC236}">
                <a16:creationId xmlns:a16="http://schemas.microsoft.com/office/drawing/2014/main" id="{CBC044F8-8E9F-21B1-0507-CD0FA81A8117}"/>
              </a:ext>
            </a:extLst>
          </p:cNvPr>
          <p:cNvSpPr>
            <a:spLocks noGrp="1"/>
          </p:cNvSpPr>
          <p:nvPr>
            <p:ph type="body" idx="1"/>
          </p:nvPr>
        </p:nvSpPr>
        <p:spPr/>
        <p:txBody>
          <a:bodyPr>
            <a:normAutofit/>
          </a:bodyPr>
          <a:lstStyle/>
          <a:p>
            <a:r>
              <a:rPr lang="en-IN" sz="2800" u="sng" dirty="0">
                <a:solidFill>
                  <a:srgbClr val="00B0F0"/>
                </a:solidFill>
              </a:rPr>
              <a:t>International Economy</a:t>
            </a:r>
          </a:p>
        </p:txBody>
      </p:sp>
      <p:sp>
        <p:nvSpPr>
          <p:cNvPr id="6" name="Content Placeholder 5">
            <a:extLst>
              <a:ext uri="{FF2B5EF4-FFF2-40B4-BE49-F238E27FC236}">
                <a16:creationId xmlns:a16="http://schemas.microsoft.com/office/drawing/2014/main" id="{1E7DBC75-0F1D-9C3E-E860-EF2BB8A04D8C}"/>
              </a:ext>
            </a:extLst>
          </p:cNvPr>
          <p:cNvSpPr>
            <a:spLocks noGrp="1"/>
          </p:cNvSpPr>
          <p:nvPr>
            <p:ph sz="half" idx="2"/>
          </p:nvPr>
        </p:nvSpPr>
        <p:spPr/>
        <p:txBody>
          <a:bodyPr>
            <a:normAutofit/>
          </a:bodyPr>
          <a:lstStyle/>
          <a:p>
            <a:pPr>
              <a:buFont typeface="Wingdings" panose="05000000000000000000" pitchFamily="2" charset="2"/>
              <a:buChar char="Ø"/>
            </a:pPr>
            <a:r>
              <a:rPr lang="en-US" dirty="0"/>
              <a:t>It is </a:t>
            </a:r>
            <a:r>
              <a:rPr lang="en-US" dirty="0" err="1"/>
              <a:t>characterised</a:t>
            </a:r>
            <a:r>
              <a:rPr lang="en-US" dirty="0"/>
              <a:t> by the existence of different national economies</a:t>
            </a:r>
          </a:p>
          <a:p>
            <a:pPr>
              <a:buFont typeface="Wingdings" panose="05000000000000000000" pitchFamily="2" charset="2"/>
              <a:buChar char="Ø"/>
            </a:pPr>
            <a:r>
              <a:rPr lang="en-US" dirty="0"/>
              <a:t> the economic relations between them are regulated by the national Governments. </a:t>
            </a:r>
          </a:p>
          <a:p>
            <a:pPr>
              <a:buFont typeface="Wingdings" panose="05000000000000000000" pitchFamily="2" charset="2"/>
              <a:buChar char="Ø"/>
            </a:pPr>
            <a:endParaRPr lang="en-IN" dirty="0"/>
          </a:p>
        </p:txBody>
      </p:sp>
      <p:sp>
        <p:nvSpPr>
          <p:cNvPr id="7" name="Text Placeholder 6">
            <a:extLst>
              <a:ext uri="{FF2B5EF4-FFF2-40B4-BE49-F238E27FC236}">
                <a16:creationId xmlns:a16="http://schemas.microsoft.com/office/drawing/2014/main" id="{908572FF-19F3-D7F8-A47A-7CBC9A421717}"/>
              </a:ext>
            </a:extLst>
          </p:cNvPr>
          <p:cNvSpPr>
            <a:spLocks noGrp="1"/>
          </p:cNvSpPr>
          <p:nvPr>
            <p:ph type="body" sz="quarter" idx="3"/>
          </p:nvPr>
        </p:nvSpPr>
        <p:spPr/>
        <p:txBody>
          <a:bodyPr>
            <a:normAutofit/>
          </a:bodyPr>
          <a:lstStyle/>
          <a:p>
            <a:r>
              <a:rPr lang="en-IN" sz="2800" u="sng" dirty="0">
                <a:solidFill>
                  <a:srgbClr val="CC0099"/>
                </a:solidFill>
              </a:rPr>
              <a:t>Transnational Economy</a:t>
            </a:r>
          </a:p>
        </p:txBody>
      </p:sp>
      <p:sp>
        <p:nvSpPr>
          <p:cNvPr id="8" name="Content Placeholder 7">
            <a:extLst>
              <a:ext uri="{FF2B5EF4-FFF2-40B4-BE49-F238E27FC236}">
                <a16:creationId xmlns:a16="http://schemas.microsoft.com/office/drawing/2014/main" id="{51501F10-29F7-62ED-D094-89208034A057}"/>
              </a:ext>
            </a:extLst>
          </p:cNvPr>
          <p:cNvSpPr>
            <a:spLocks noGrp="1"/>
          </p:cNvSpPr>
          <p:nvPr>
            <p:ph sz="quarter" idx="4"/>
          </p:nvPr>
        </p:nvSpPr>
        <p:spPr/>
        <p:txBody>
          <a:bodyPr>
            <a:normAutofit/>
          </a:bodyPr>
          <a:lstStyle/>
          <a:p>
            <a:pPr>
              <a:buFont typeface="Wingdings" panose="05000000000000000000" pitchFamily="2" charset="2"/>
              <a:buChar char="Ø"/>
            </a:pPr>
            <a:r>
              <a:rPr lang="en-US" dirty="0"/>
              <a:t>The transnational economy is a borderless world economy </a:t>
            </a:r>
          </a:p>
          <a:p>
            <a:pPr>
              <a:buFont typeface="Wingdings" panose="05000000000000000000" pitchFamily="2" charset="2"/>
              <a:buChar char="Ø"/>
            </a:pPr>
            <a:r>
              <a:rPr lang="en-US" dirty="0"/>
              <a:t>It is </a:t>
            </a:r>
            <a:r>
              <a:rPr lang="en-US" dirty="0" err="1"/>
              <a:t>characterised</a:t>
            </a:r>
            <a:r>
              <a:rPr lang="en-US" dirty="0"/>
              <a:t> by free flow of trade and factors of production across national borders.</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1383844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763</TotalTime>
  <Words>1458</Words>
  <Application>Microsoft Office PowerPoint</Application>
  <PresentationFormat>Widescreen</PresentationFormat>
  <Paragraphs>109</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Tw Cen MT</vt:lpstr>
      <vt:lpstr>Tw Cen MT Condensed</vt:lpstr>
      <vt:lpstr>Wingdings</vt:lpstr>
      <vt:lpstr>Wingdings 3</vt:lpstr>
      <vt:lpstr>Integral</vt:lpstr>
      <vt:lpstr>PowerPoint Presentation</vt:lpstr>
      <vt:lpstr>PowerPoint Presentation</vt:lpstr>
      <vt:lpstr>EVOLUTION OF GLOBALISATION</vt:lpstr>
      <vt:lpstr>What is globalization? </vt:lpstr>
      <vt:lpstr>PowerPoint Presentation</vt:lpstr>
      <vt:lpstr>Definition of globalisation</vt:lpstr>
      <vt:lpstr>PowerPoint Presentation</vt:lpstr>
      <vt:lpstr>Globalisation of world economy</vt:lpstr>
      <vt:lpstr>Transnational economy is different from international economy:</vt:lpstr>
      <vt:lpstr>Characteristics of transnational economies:</vt:lpstr>
      <vt:lpstr>PowerPoint Presentation</vt:lpstr>
      <vt:lpstr>Evolution of globalisation</vt:lpstr>
      <vt:lpstr>1450 - 1750</vt:lpstr>
      <vt:lpstr>1750-1800</vt:lpstr>
      <vt:lpstr>1870-1919</vt:lpstr>
      <vt:lpstr>Post world war I &amp; ii</vt:lpstr>
      <vt:lpstr>Formation of Global organisations:</vt:lpstr>
      <vt:lpstr>PowerPoint Presentation</vt:lpstr>
      <vt:lpstr>PowerPoint Presentation</vt:lpstr>
      <vt:lpstr>1950 onwards</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Sanchana Mandrekar</dc:creator>
  <cp:lastModifiedBy>Sanchana Mandrekar</cp:lastModifiedBy>
  <cp:revision>22</cp:revision>
  <dcterms:created xsi:type="dcterms:W3CDTF">2023-07-07T02:54:51Z</dcterms:created>
  <dcterms:modified xsi:type="dcterms:W3CDTF">2023-07-22T05:06:17Z</dcterms:modified>
</cp:coreProperties>
</file>