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77" r:id="rId3"/>
    <p:sldId id="278" r:id="rId4"/>
    <p:sldId id="279" r:id="rId5"/>
    <p:sldId id="280" r:id="rId6"/>
    <p:sldId id="281" r:id="rId7"/>
    <p:sldId id="283" r:id="rId8"/>
    <p:sldId id="284" r:id="rId9"/>
    <p:sldId id="285" r:id="rId10"/>
    <p:sldId id="286" r:id="rId11"/>
    <p:sldId id="288" r:id="rId12"/>
    <p:sldId id="289" r:id="rId13"/>
    <p:sldId id="294" r:id="rId14"/>
    <p:sldId id="290" r:id="rId15"/>
    <p:sldId id="291" r:id="rId16"/>
    <p:sldId id="282"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4660"/>
  </p:normalViewPr>
  <p:slideViewPr>
    <p:cSldViewPr snapToGrid="0">
      <p:cViewPr varScale="1">
        <p:scale>
          <a:sx n="78" d="100"/>
          <a:sy n="78" d="100"/>
        </p:scale>
        <p:origin x="127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4AEE1-60A8-44B0-8BE9-F03D6F300357}" type="datetimeFigureOut">
              <a:rPr lang="en-IN" smtClean="0"/>
              <a:t>13-08-2022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AFDB0-10CE-4A9F-95C2-40D291235D23}" type="slidenum">
              <a:rPr lang="en-IN" smtClean="0"/>
              <a:t>‹#›</a:t>
            </a:fld>
            <a:endParaRPr lang="en-IN"/>
          </a:p>
        </p:txBody>
      </p:sp>
    </p:spTree>
    <p:extLst>
      <p:ext uri="{BB962C8B-B14F-4D97-AF65-F5344CB8AC3E}">
        <p14:creationId xmlns:p14="http://schemas.microsoft.com/office/powerpoint/2010/main" val="90725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91AFDB0-10CE-4A9F-95C2-40D291235D23}" type="slidenum">
              <a:rPr lang="en-IN" smtClean="0"/>
              <a:t>10</a:t>
            </a:fld>
            <a:endParaRPr lang="en-IN"/>
          </a:p>
        </p:txBody>
      </p:sp>
    </p:spTree>
    <p:extLst>
      <p:ext uri="{BB962C8B-B14F-4D97-AF65-F5344CB8AC3E}">
        <p14:creationId xmlns:p14="http://schemas.microsoft.com/office/powerpoint/2010/main" val="140828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51DB-D7DC-EC29-C1BA-2FA20EAFEF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B36AD7-2CAD-8F27-BD7C-F2BB1B8C5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14E2108-87EC-F74A-E589-32EB0B1B5EC4}"/>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5" name="Footer Placeholder 4">
            <a:extLst>
              <a:ext uri="{FF2B5EF4-FFF2-40B4-BE49-F238E27FC236}">
                <a16:creationId xmlns:a16="http://schemas.microsoft.com/office/drawing/2014/main" id="{28F20E07-95F8-7EF9-306D-4F780B2E7C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5EFAB2-D047-BF11-F359-2D6A91B0CD58}"/>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100078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EA6F-76C6-9B72-2DF2-B2497BC619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D882C27-389D-8714-1558-22374F73F7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A5CE1F-A80F-9200-8808-213D46963CFA}"/>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5" name="Footer Placeholder 4">
            <a:extLst>
              <a:ext uri="{FF2B5EF4-FFF2-40B4-BE49-F238E27FC236}">
                <a16:creationId xmlns:a16="http://schemas.microsoft.com/office/drawing/2014/main" id="{548D464A-735D-04AC-1301-5C0B316EAB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38CBA2-BAF5-EC19-9BB6-FC8679A80964}"/>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421944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345CE-A401-7D35-91D4-0B44BEF9CA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17076CE-4E5A-15E9-83C1-9E1ACC5F96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4125FC-E3F9-D186-6B0B-F6DB6DDA5FC2}"/>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5" name="Footer Placeholder 4">
            <a:extLst>
              <a:ext uri="{FF2B5EF4-FFF2-40B4-BE49-F238E27FC236}">
                <a16:creationId xmlns:a16="http://schemas.microsoft.com/office/drawing/2014/main" id="{260E9D91-B3DF-9D2C-F905-CDBE686567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FED2B8-33DE-F564-F681-39303FD09AD2}"/>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281528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2E8B-7192-FEB0-A88E-445405FAAA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E8BC93-DCEB-3037-6A40-D466F4872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83646E-34F9-80CE-F3EF-10DAF24DD733}"/>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5" name="Footer Placeholder 4">
            <a:extLst>
              <a:ext uri="{FF2B5EF4-FFF2-40B4-BE49-F238E27FC236}">
                <a16:creationId xmlns:a16="http://schemas.microsoft.com/office/drawing/2014/main" id="{D4D2E7DD-A7EF-422D-D4C2-68E9B7CB99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879210-B2D5-7B7F-8C3B-3F89BCA81A21}"/>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383848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3EB9-A299-0837-7709-8EE3182F3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6089D6C-D25F-BBB9-CC05-554BC352B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240D71-C3A7-5600-A41F-E1EB8E5E16F6}"/>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5" name="Footer Placeholder 4">
            <a:extLst>
              <a:ext uri="{FF2B5EF4-FFF2-40B4-BE49-F238E27FC236}">
                <a16:creationId xmlns:a16="http://schemas.microsoft.com/office/drawing/2014/main" id="{A11427B1-C240-735A-2F94-68A5A7CF6C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985FD0-BB65-3B2A-ABD1-7894AA8DB619}"/>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194997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2205-A0DF-338A-0519-A81C9CED92C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AFD57F7-D3B2-BF6E-91AF-BBE4C17DA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98E7268-6D58-385F-1AD4-88233CA43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D15ED95-0E66-B2E3-0ADD-2660ECEB557B}"/>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6" name="Footer Placeholder 5">
            <a:extLst>
              <a:ext uri="{FF2B5EF4-FFF2-40B4-BE49-F238E27FC236}">
                <a16:creationId xmlns:a16="http://schemas.microsoft.com/office/drawing/2014/main" id="{92461758-8E3B-E8D6-5D59-DF7A0E9E60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D807BC-B1C7-9A65-800C-45A563F4B62F}"/>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61290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D3FA-DD5B-5940-5F2B-7040A1882D0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4F383B-D89F-0846-C9B9-64093E7EA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6B623-1742-6AD3-C653-393DC2BCF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5FEB5D2-0A90-BABE-A21A-07AB98CB9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B2EF8-53DF-A591-5DC2-8E3DD5A98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D2C4FBB-E96F-4516-096B-A03721A3959E}"/>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8" name="Footer Placeholder 7">
            <a:extLst>
              <a:ext uri="{FF2B5EF4-FFF2-40B4-BE49-F238E27FC236}">
                <a16:creationId xmlns:a16="http://schemas.microsoft.com/office/drawing/2014/main" id="{04E1F4FD-93A6-5AEA-5370-086958A0F94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AB49392-E919-7890-EC2C-71F2886A3EAB}"/>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223584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949-42A7-540C-DAC5-62B9DC68D58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8AA8F0F-6C9B-E00A-D529-E2977C2B261D}"/>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4" name="Footer Placeholder 3">
            <a:extLst>
              <a:ext uri="{FF2B5EF4-FFF2-40B4-BE49-F238E27FC236}">
                <a16:creationId xmlns:a16="http://schemas.microsoft.com/office/drawing/2014/main" id="{055B3130-2AFA-0BCA-71AE-0A9793AE3F7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C91FA9-E8C5-213A-54E6-64E0921F24B9}"/>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267207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C8478-CDBA-511C-A42C-4866E061B214}"/>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3" name="Footer Placeholder 2">
            <a:extLst>
              <a:ext uri="{FF2B5EF4-FFF2-40B4-BE49-F238E27FC236}">
                <a16:creationId xmlns:a16="http://schemas.microsoft.com/office/drawing/2014/main" id="{5D5474B7-D7DD-7E24-C912-C10C167E38B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510B584-A2DD-7F72-20EA-87FD8EA17C0D}"/>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277977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3CDC-F9C5-24BE-505B-27EFDCD3C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E438AD0-DAA0-51D0-7D24-551A3DD16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6AEA3C8-7DE4-0C4F-A077-49B2085EE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93AE6-994F-6730-5FBD-A1DCF1C571DB}"/>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6" name="Footer Placeholder 5">
            <a:extLst>
              <a:ext uri="{FF2B5EF4-FFF2-40B4-BE49-F238E27FC236}">
                <a16:creationId xmlns:a16="http://schemas.microsoft.com/office/drawing/2014/main" id="{29143B5A-C7C9-3F39-8540-8888FCC4BCC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9C5012-336C-8A38-EAF2-32DE9D3ADDE9}"/>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230054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96B6-EEC4-0971-184D-FD45DB89D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AD8803E-F81B-3ACB-AFEE-6EA4E75A1D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5422C09-EFDB-8450-FC62-A47D8861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65806-616B-D6DA-2ACF-9DB23B5A5C03}"/>
              </a:ext>
            </a:extLst>
          </p:cNvPr>
          <p:cNvSpPr>
            <a:spLocks noGrp="1"/>
          </p:cNvSpPr>
          <p:nvPr>
            <p:ph type="dt" sz="half" idx="10"/>
          </p:nvPr>
        </p:nvSpPr>
        <p:spPr/>
        <p:txBody>
          <a:bodyPr/>
          <a:lstStyle/>
          <a:p>
            <a:fld id="{D3B08CB3-9F24-4291-BE1F-3636CC666E36}" type="datetimeFigureOut">
              <a:rPr lang="en-IN" smtClean="0"/>
              <a:t>13-08-2022</a:t>
            </a:fld>
            <a:endParaRPr lang="en-IN"/>
          </a:p>
        </p:txBody>
      </p:sp>
      <p:sp>
        <p:nvSpPr>
          <p:cNvPr id="6" name="Footer Placeholder 5">
            <a:extLst>
              <a:ext uri="{FF2B5EF4-FFF2-40B4-BE49-F238E27FC236}">
                <a16:creationId xmlns:a16="http://schemas.microsoft.com/office/drawing/2014/main" id="{F3EC00A3-2E07-C03F-370C-BA2BC2C4C4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0B8107-C903-5DD4-3D73-3588D10B11D8}"/>
              </a:ext>
            </a:extLst>
          </p:cNvPr>
          <p:cNvSpPr>
            <a:spLocks noGrp="1"/>
          </p:cNvSpPr>
          <p:nvPr>
            <p:ph type="sldNum" sz="quarter" idx="12"/>
          </p:nvPr>
        </p:nvSpPr>
        <p:spPr/>
        <p:txBody>
          <a:bodyPr/>
          <a:lstStyle/>
          <a:p>
            <a:fld id="{EE48F08F-BAA3-433F-A980-53A200216D00}" type="slidenum">
              <a:rPr lang="en-IN" smtClean="0"/>
              <a:t>‹#›</a:t>
            </a:fld>
            <a:endParaRPr lang="en-IN"/>
          </a:p>
        </p:txBody>
      </p:sp>
    </p:spTree>
    <p:extLst>
      <p:ext uri="{BB962C8B-B14F-4D97-AF65-F5344CB8AC3E}">
        <p14:creationId xmlns:p14="http://schemas.microsoft.com/office/powerpoint/2010/main" val="41643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ED085-CA34-159A-072F-4E31B2D40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4DBEDA-2A5E-FC99-A2BF-9F6B31731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1559355-3497-9F0D-26F5-A5AA47D3A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08CB3-9F24-4291-BE1F-3636CC666E36}" type="datetimeFigureOut">
              <a:rPr lang="en-IN" smtClean="0"/>
              <a:t>13-08-2022</a:t>
            </a:fld>
            <a:endParaRPr lang="en-IN"/>
          </a:p>
        </p:txBody>
      </p:sp>
      <p:sp>
        <p:nvSpPr>
          <p:cNvPr id="5" name="Footer Placeholder 4">
            <a:extLst>
              <a:ext uri="{FF2B5EF4-FFF2-40B4-BE49-F238E27FC236}">
                <a16:creationId xmlns:a16="http://schemas.microsoft.com/office/drawing/2014/main" id="{287A0FD8-EF68-72AF-305F-732DF3C81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EE5592B-973F-D5BC-7956-DB3141BF4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8F08F-BAA3-433F-A980-53A200216D00}" type="slidenum">
              <a:rPr lang="en-IN" smtClean="0"/>
              <a:t>‹#›</a:t>
            </a:fld>
            <a:endParaRPr lang="en-IN"/>
          </a:p>
        </p:txBody>
      </p:sp>
    </p:spTree>
    <p:extLst>
      <p:ext uri="{BB962C8B-B14F-4D97-AF65-F5344CB8AC3E}">
        <p14:creationId xmlns:p14="http://schemas.microsoft.com/office/powerpoint/2010/main" val="191538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DCF1A-CE1C-56DA-D70A-E123FD55D0BE}"/>
              </a:ext>
            </a:extLst>
          </p:cNvPr>
          <p:cNvSpPr>
            <a:spLocks noGrp="1"/>
          </p:cNvSpPr>
          <p:nvPr>
            <p:ph idx="1"/>
          </p:nvPr>
        </p:nvSpPr>
        <p:spPr/>
        <p:txBody>
          <a:bodyPr/>
          <a:lstStyle/>
          <a:p>
            <a:pPr marL="0" indent="0" algn="ctr">
              <a:buNone/>
            </a:pPr>
            <a:r>
              <a:rPr lang="en-US" sz="3600" b="1" dirty="0">
                <a:latin typeface="Times New Roman" panose="02020603050405020304" pitchFamily="18" charset="0"/>
                <a:cs typeface="Times New Roman" panose="02020603050405020304" pitchFamily="18" charset="0"/>
              </a:rPr>
              <a:t>Economic Efficiency and Markets</a:t>
            </a:r>
          </a:p>
          <a:p>
            <a:endParaRPr lang="en-IN" dirty="0"/>
          </a:p>
        </p:txBody>
      </p:sp>
    </p:spTree>
    <p:extLst>
      <p:ext uri="{BB962C8B-B14F-4D97-AF65-F5344CB8AC3E}">
        <p14:creationId xmlns:p14="http://schemas.microsoft.com/office/powerpoint/2010/main" val="330115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471948" y="353961"/>
            <a:ext cx="7413523" cy="6174658"/>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4. X Efficiency:</a:t>
            </a:r>
          </a:p>
          <a:p>
            <a:r>
              <a:rPr lang="en-US" dirty="0">
                <a:latin typeface="Times New Roman" panose="02020603050405020304" pitchFamily="18" charset="0"/>
                <a:cs typeface="Times New Roman" panose="02020603050405020304" pitchFamily="18" charset="0"/>
              </a:rPr>
              <a:t>This occurs when firms do not have incentives to cut costs, for example, a monopoly which makes supernormal profits may have little incentive to get rid of surplus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If a firms average costs are higher than potential then we are x-inefficient. The firm could have an average cost curve at “Potential AC” but due to organizational slack, its actual average costs are higher. </a:t>
            </a:r>
          </a:p>
          <a:p>
            <a:r>
              <a:rPr lang="en-US" dirty="0">
                <a:latin typeface="Times New Roman" panose="02020603050405020304" pitchFamily="18" charset="0"/>
                <a:cs typeface="Times New Roman" panose="02020603050405020304" pitchFamily="18" charset="0"/>
              </a:rPr>
              <a:t>The difference between actual and potential costs is the X-inefficiency. </a:t>
            </a:r>
          </a:p>
          <a:p>
            <a:r>
              <a:rPr lang="en-US" dirty="0">
                <a:latin typeface="Times New Roman" panose="02020603050405020304" pitchFamily="18" charset="0"/>
                <a:cs typeface="Times New Roman" panose="02020603050405020304" pitchFamily="18" charset="0"/>
              </a:rPr>
              <a:t>X-Efficiency would occur when competitive pressures cause firms to combine the optimum combination of factors of production and produce on the lowest possible average cost curves.</a:t>
            </a:r>
            <a:endParaRPr lang="en-IN"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2A441285-9AC9-A32E-D62E-1BF393EFC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472" y="704941"/>
            <a:ext cx="4021394" cy="5577871"/>
          </a:xfrm>
          <a:prstGeom prst="rect">
            <a:avLst/>
          </a:prstGeom>
        </p:spPr>
      </p:pic>
    </p:spTree>
    <p:extLst>
      <p:ext uri="{BB962C8B-B14F-4D97-AF65-F5344CB8AC3E}">
        <p14:creationId xmlns:p14="http://schemas.microsoft.com/office/powerpoint/2010/main" val="388724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8" y="589935"/>
            <a:ext cx="5456904" cy="593868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5. Scale Efficiency:</a:t>
            </a:r>
          </a:p>
          <a:p>
            <a:r>
              <a:rPr lang="en-US" dirty="0">
                <a:latin typeface="Times New Roman" panose="02020603050405020304" pitchFamily="18" charset="0"/>
                <a:cs typeface="Times New Roman" panose="02020603050405020304" pitchFamily="18" charset="0"/>
              </a:rPr>
              <a:t>Economies of scale are important because they mean that as firms increase in size, they can become more efficient. </a:t>
            </a:r>
          </a:p>
          <a:p>
            <a:r>
              <a:rPr lang="en-US" dirty="0">
                <a:latin typeface="Times New Roman" panose="02020603050405020304" pitchFamily="18" charset="0"/>
                <a:cs typeface="Times New Roman" panose="02020603050405020304" pitchFamily="18" charset="0"/>
              </a:rPr>
              <a:t>For certain industries, with significant economies of scale, it is important to be a large firm, otherwise they will be inefficient.</a:t>
            </a:r>
          </a:p>
          <a:p>
            <a:r>
              <a:rPr lang="en-US" dirty="0">
                <a:latin typeface="Times New Roman" panose="02020603050405020304" pitchFamily="18" charset="0"/>
                <a:cs typeface="Times New Roman" panose="02020603050405020304" pitchFamily="18" charset="0"/>
              </a:rPr>
              <a:t>This occurs when firm is able to produce on the lowest point of its long-run average cost and therefore benefits fully from economies of scale.</a:t>
            </a:r>
          </a:p>
          <a:p>
            <a:pPr marL="0" indent="0">
              <a:buNone/>
            </a:pPr>
            <a:endParaRPr lang="en-IN" dirty="0"/>
          </a:p>
        </p:txBody>
      </p:sp>
      <p:pic>
        <p:nvPicPr>
          <p:cNvPr id="4" name="Picture 3">
            <a:extLst>
              <a:ext uri="{FF2B5EF4-FFF2-40B4-BE49-F238E27FC236}">
                <a16:creationId xmlns:a16="http://schemas.microsoft.com/office/drawing/2014/main" id="{CE04C367-4575-305F-DA44-0C4806E4E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982" y="589935"/>
            <a:ext cx="5378244" cy="5751871"/>
          </a:xfrm>
          <a:prstGeom prst="rect">
            <a:avLst/>
          </a:prstGeom>
        </p:spPr>
      </p:pic>
    </p:spTree>
    <p:extLst>
      <p:ext uri="{BB962C8B-B14F-4D97-AF65-F5344CB8AC3E}">
        <p14:creationId xmlns:p14="http://schemas.microsoft.com/office/powerpoint/2010/main" val="232469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4975123" cy="5230762"/>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6. Dynamic Efficiency:</a:t>
            </a:r>
          </a:p>
          <a:p>
            <a:r>
              <a:rPr lang="en-IN" dirty="0">
                <a:latin typeface="Times New Roman" panose="02020603050405020304" pitchFamily="18" charset="0"/>
                <a:cs typeface="Times New Roman" panose="02020603050405020304" pitchFamily="18" charset="0"/>
              </a:rPr>
              <a:t>This refers to efficiency over time, for example, a factory in 2010 may be inefficient for the time period, but by 2017, it could have gained this relative advantage and by comparison would now be efficient. </a:t>
            </a:r>
          </a:p>
          <a:p>
            <a:r>
              <a:rPr lang="en-IN" dirty="0">
                <a:latin typeface="Times New Roman" panose="02020603050405020304" pitchFamily="18" charset="0"/>
                <a:cs typeface="Times New Roman" panose="02020603050405020304" pitchFamily="18" charset="0"/>
              </a:rPr>
              <a:t>It involves the introduction of new technology and working practices to reduce long run average costs over time.</a:t>
            </a:r>
          </a:p>
          <a:p>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5EDD411-A860-F879-0530-A5BCCF2E8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510" y="717755"/>
            <a:ext cx="5555225" cy="5319252"/>
          </a:xfrm>
          <a:prstGeom prst="rect">
            <a:avLst/>
          </a:prstGeom>
        </p:spPr>
      </p:pic>
    </p:spTree>
    <p:extLst>
      <p:ext uri="{BB962C8B-B14F-4D97-AF65-F5344CB8AC3E}">
        <p14:creationId xmlns:p14="http://schemas.microsoft.com/office/powerpoint/2010/main" val="254144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DCF1A-CE1C-56DA-D70A-E123FD55D0BE}"/>
              </a:ext>
            </a:extLst>
          </p:cNvPr>
          <p:cNvSpPr>
            <a:spLocks noGrp="1"/>
          </p:cNvSpPr>
          <p:nvPr>
            <p:ph idx="1"/>
          </p:nvPr>
        </p:nvSpPr>
        <p:spPr>
          <a:xfrm>
            <a:off x="838200" y="1825625"/>
            <a:ext cx="10515600" cy="1871304"/>
          </a:xfrm>
        </p:spPr>
        <p:txBody>
          <a:bodyPr/>
          <a:lstStyle/>
          <a:p>
            <a:pPr marL="0" indent="0" algn="ctr">
              <a:buNone/>
            </a:pPr>
            <a:r>
              <a:rPr lang="en-US" sz="3600" b="1" dirty="0">
                <a:latin typeface="Times New Roman" panose="02020603050405020304" pitchFamily="18" charset="0"/>
                <a:cs typeface="Times New Roman" panose="02020603050405020304" pitchFamily="18" charset="0"/>
              </a:rPr>
              <a:t>Social Efficiency and Markets</a:t>
            </a:r>
          </a:p>
          <a:p>
            <a:endParaRPr lang="en-IN" dirty="0"/>
          </a:p>
        </p:txBody>
      </p:sp>
    </p:spTree>
    <p:extLst>
      <p:ext uri="{BB962C8B-B14F-4D97-AF65-F5344CB8AC3E}">
        <p14:creationId xmlns:p14="http://schemas.microsoft.com/office/powerpoint/2010/main" val="85444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Social Efficiency:</a:t>
            </a:r>
          </a:p>
          <a:p>
            <a:r>
              <a:rPr lang="en-US" dirty="0">
                <a:latin typeface="Times New Roman" panose="02020603050405020304" pitchFamily="18" charset="0"/>
                <a:cs typeface="Times New Roman" panose="02020603050405020304" pitchFamily="18" charset="0"/>
              </a:rPr>
              <a:t>Social efficiency occurs when externalities are taken into consideration and refers to the optimal distribution of resources in the society, taking into account all external costs and benefits as well as the internal costs and benefits.</a:t>
            </a:r>
          </a:p>
          <a:p>
            <a:r>
              <a:rPr lang="en-US" dirty="0">
                <a:latin typeface="Times New Roman" panose="02020603050405020304" pitchFamily="18" charset="0"/>
                <a:cs typeface="Times New Roman" panose="02020603050405020304" pitchFamily="18" charset="0"/>
              </a:rPr>
              <a:t>Social efficiency occurs at an output where the Marginal Social Cost is equal to the Marginal Social Benefit. (MSC=MSB) </a:t>
            </a:r>
          </a:p>
          <a:p>
            <a:r>
              <a:rPr lang="en-IN" i="0" dirty="0">
                <a:effectLst/>
                <a:latin typeface="Times New Roman" panose="02020603050405020304" pitchFamily="18" charset="0"/>
                <a:cs typeface="Times New Roman" panose="02020603050405020304" pitchFamily="18" charset="0"/>
              </a:rPr>
              <a:t>The marginal social cost is the cost to society of producing/ consuming one extra unit of </a:t>
            </a:r>
            <a:r>
              <a:rPr lang="en-IN" i="0">
                <a:effectLst/>
                <a:latin typeface="Times New Roman" panose="02020603050405020304" pitchFamily="18" charset="0"/>
                <a:cs typeface="Times New Roman" panose="02020603050405020304" pitchFamily="18" charset="0"/>
              </a:rPr>
              <a:t>output.</a:t>
            </a:r>
          </a:p>
          <a:p>
            <a:pPr marL="0" indent="0">
              <a:buNone/>
            </a:pPr>
            <a:endParaRPr lang="en-IN" i="0" dirty="0">
              <a:effectLst/>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Social Benefit = Private benefit + external benefit</a:t>
            </a:r>
          </a:p>
          <a:p>
            <a:r>
              <a:rPr lang="en-IN" i="0" dirty="0">
                <a:effectLst/>
                <a:latin typeface="Times New Roman" panose="02020603050405020304" pitchFamily="18" charset="0"/>
                <a:cs typeface="Times New Roman" panose="02020603050405020304" pitchFamily="18" charset="0"/>
              </a:rPr>
              <a:t>Social Cost = Private cost + external cost</a:t>
            </a:r>
          </a:p>
          <a:p>
            <a:endParaRPr lang="en-US" dirty="0"/>
          </a:p>
          <a:p>
            <a:pPr marL="0" indent="0">
              <a:buNone/>
            </a:pPr>
            <a:endParaRPr lang="en-IN" dirty="0"/>
          </a:p>
        </p:txBody>
      </p:sp>
    </p:spTree>
    <p:extLst>
      <p:ext uri="{BB962C8B-B14F-4D97-AF65-F5344CB8AC3E}">
        <p14:creationId xmlns:p14="http://schemas.microsoft.com/office/powerpoint/2010/main" val="253373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Relation between Market and Social efficiency:</a:t>
            </a:r>
          </a:p>
          <a:p>
            <a:pPr marL="0" indent="0" algn="just">
              <a:buNone/>
            </a:pPr>
            <a:r>
              <a:rPr lang="en-US" dirty="0">
                <a:latin typeface="Times New Roman" panose="02020603050405020304" pitchFamily="18" charset="0"/>
                <a:cs typeface="Times New Roman" panose="02020603050405020304" pitchFamily="18" charset="0"/>
              </a:rPr>
              <a:t>The social efficiency affects markets </a:t>
            </a:r>
            <a:r>
              <a:rPr lang="en-US">
                <a:latin typeface="Times New Roman" panose="02020603050405020304" pitchFamily="18" charset="0"/>
                <a:cs typeface="Times New Roman" panose="02020603050405020304" pitchFamily="18" charset="0"/>
              </a:rPr>
              <a:t>in the form </a:t>
            </a:r>
            <a:r>
              <a:rPr lang="en-US" dirty="0">
                <a:latin typeface="Times New Roman" panose="02020603050405020304" pitchFamily="18" charset="0"/>
                <a:cs typeface="Times New Roman" panose="02020603050405020304" pitchFamily="18" charset="0"/>
              </a:rPr>
              <a:t>of two externalities:</a:t>
            </a:r>
          </a:p>
          <a:p>
            <a:pPr marL="514350" indent="-514350" algn="just">
              <a:buFont typeface="+mj-lt"/>
              <a:buAutoNum type="alphaLcParenR"/>
            </a:pPr>
            <a:r>
              <a:rPr lang="en-US" dirty="0">
                <a:latin typeface="Times New Roman" panose="02020603050405020304" pitchFamily="18" charset="0"/>
                <a:cs typeface="Times New Roman" panose="02020603050405020304" pitchFamily="18" charset="0"/>
              </a:rPr>
              <a:t>Negative externality and </a:t>
            </a:r>
          </a:p>
          <a:p>
            <a:pPr marL="514350" indent="-514350" algn="just">
              <a:buFont typeface="+mj-lt"/>
              <a:buAutoNum type="alphaLcParenR"/>
            </a:pPr>
            <a:r>
              <a:rPr lang="en-US" dirty="0">
                <a:latin typeface="Times New Roman" panose="02020603050405020304" pitchFamily="18" charset="0"/>
                <a:cs typeface="Times New Roman" panose="02020603050405020304" pitchFamily="18" charset="0"/>
              </a:rPr>
              <a:t>Positive externality.</a:t>
            </a:r>
          </a:p>
          <a:p>
            <a:pPr marL="0" indent="0" algn="just">
              <a:buNone/>
            </a:pPr>
            <a:endParaRPr lang="en-US" dirty="0">
              <a:latin typeface="Times New Roman" panose="02020603050405020304" pitchFamily="18" charset="0"/>
              <a:cs typeface="Times New Roman" panose="02020603050405020304" pitchFamily="18" charset="0"/>
            </a:endParaRPr>
          </a:p>
          <a:p>
            <a:pPr marL="514350" indent="-514350" algn="just">
              <a:buFont typeface="+mj-lt"/>
              <a:buAutoNum type="alphaLcParenR"/>
            </a:pPr>
            <a:r>
              <a:rPr lang="en-IN" b="0" i="0" dirty="0">
                <a:effectLst/>
                <a:latin typeface="Times New Roman" panose="02020603050405020304" pitchFamily="18" charset="0"/>
                <a:cs typeface="Times New Roman" panose="02020603050405020304" pitchFamily="18" charset="0"/>
              </a:rPr>
              <a:t>A Negative Externality exists when the production or consumption of a product results in a cost to a third party. Air and noise pollution are commonly cited examples of negative externalities.</a:t>
            </a:r>
          </a:p>
          <a:p>
            <a:pPr marL="514350" indent="-514350" algn="just">
              <a:buFont typeface="+mj-lt"/>
              <a:buAutoNum type="alphaLcParenR"/>
            </a:pPr>
            <a:r>
              <a:rPr lang="en-IN" b="0" i="0" dirty="0">
                <a:effectLst/>
                <a:latin typeface="Times New Roman" panose="02020603050405020304" pitchFamily="18" charset="0"/>
                <a:cs typeface="Times New Roman" panose="02020603050405020304" pitchFamily="18" charset="0"/>
              </a:rPr>
              <a:t>A Positive Externality exists if the production and consumption of a good or service benefits a third party not directly involved in the market transaction. For example, education directly benefits the individual and also provides benefits to society as a whole.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45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8" y="589935"/>
            <a:ext cx="4542504" cy="5299588"/>
          </a:xfrm>
        </p:spPr>
        <p:txBody>
          <a:bodyPr>
            <a:normAutofit/>
          </a:bodyPr>
          <a:lstStyle/>
          <a:p>
            <a:pPr marL="514350" indent="-514350">
              <a:buFont typeface="+mj-lt"/>
              <a:buAutoNum type="alphaLcParenR"/>
            </a:pPr>
            <a:r>
              <a:rPr lang="en-US" b="1" dirty="0">
                <a:latin typeface="Times New Roman" panose="02020603050405020304" pitchFamily="18" charset="0"/>
                <a:cs typeface="Times New Roman" panose="02020603050405020304" pitchFamily="18" charset="0"/>
              </a:rPr>
              <a:t>Social efficiency and Negative Externality:</a:t>
            </a:r>
          </a:p>
          <a:p>
            <a:pPr marL="514350" indent="-514350">
              <a:buFont typeface="+mj-lt"/>
              <a:buAutoNum type="alphaLcParenR"/>
            </a:pP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Social efficiency occurs at an output where MSB=MSC. However if a good has a negative externality ignored by individuals, then in a free market we tend to get over-consumption and social inefficiency.</a:t>
            </a:r>
          </a:p>
        </p:txBody>
      </p:sp>
      <p:pic>
        <p:nvPicPr>
          <p:cNvPr id="4" name="Picture 3">
            <a:extLst>
              <a:ext uri="{FF2B5EF4-FFF2-40B4-BE49-F238E27FC236}">
                <a16:creationId xmlns:a16="http://schemas.microsoft.com/office/drawing/2014/main" id="{D712A933-E207-A18B-B15F-E2ADE20D6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708" y="589935"/>
            <a:ext cx="6420465" cy="5342104"/>
          </a:xfrm>
          <a:prstGeom prst="rect">
            <a:avLst/>
          </a:prstGeom>
        </p:spPr>
      </p:pic>
    </p:spTree>
    <p:extLst>
      <p:ext uri="{BB962C8B-B14F-4D97-AF65-F5344CB8AC3E}">
        <p14:creationId xmlns:p14="http://schemas.microsoft.com/office/powerpoint/2010/main" val="272010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2" name="TextBox 1">
            <a:extLst>
              <a:ext uri="{FF2B5EF4-FFF2-40B4-BE49-F238E27FC236}">
                <a16:creationId xmlns:a16="http://schemas.microsoft.com/office/drawing/2014/main" id="{2E973FF5-953C-474B-3B2D-C6E7B4FD048D}"/>
              </a:ext>
            </a:extLst>
          </p:cNvPr>
          <p:cNvSpPr txBox="1"/>
          <p:nvPr/>
        </p:nvSpPr>
        <p:spPr>
          <a:xfrm>
            <a:off x="698090" y="668594"/>
            <a:ext cx="4178710" cy="397031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Social efficiency</a:t>
            </a:r>
            <a:r>
              <a:rPr lang="en-IN" sz="2400" b="1" dirty="0">
                <a:latin typeface="Times New Roman" panose="02020603050405020304" pitchFamily="18" charset="0"/>
                <a:cs typeface="Times New Roman" panose="02020603050405020304" pitchFamily="18" charset="0"/>
              </a:rPr>
              <a:t> and Positive Externality:</a:t>
            </a:r>
          </a:p>
          <a:p>
            <a:endParaRPr lang="en-I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With a positive externality, we ignore the benefits to third party. The free market equilibrium is less then the socially efficient level where SMC=SMB.</a:t>
            </a:r>
          </a:p>
          <a:p>
            <a:pPr marL="285750" indent="-285750">
              <a:buFont typeface="Arial" panose="020B0604020202020204" pitchFamily="34" charset="0"/>
              <a:buChar char="•"/>
            </a:pPr>
            <a:endParaRPr lang="en-IN" dirty="0"/>
          </a:p>
          <a:p>
            <a:endParaRPr lang="en-US" dirty="0"/>
          </a:p>
        </p:txBody>
      </p:sp>
      <p:pic>
        <p:nvPicPr>
          <p:cNvPr id="5" name="Picture 4">
            <a:extLst>
              <a:ext uri="{FF2B5EF4-FFF2-40B4-BE49-F238E27FC236}">
                <a16:creationId xmlns:a16="http://schemas.microsoft.com/office/drawing/2014/main" id="{65F3DB74-05CB-D956-8173-9DDE55EAD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682" y="707922"/>
            <a:ext cx="5851521" cy="4719484"/>
          </a:xfrm>
          <a:prstGeom prst="rect">
            <a:avLst/>
          </a:prstGeom>
        </p:spPr>
      </p:pic>
    </p:spTree>
    <p:extLst>
      <p:ext uri="{BB962C8B-B14F-4D97-AF65-F5344CB8AC3E}">
        <p14:creationId xmlns:p14="http://schemas.microsoft.com/office/powerpoint/2010/main" val="251246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Economic Efficiency and Markets:</a:t>
            </a:r>
          </a:p>
          <a:p>
            <a:r>
              <a:rPr lang="en-US" dirty="0">
                <a:latin typeface="Times New Roman" panose="02020603050405020304" pitchFamily="18" charset="0"/>
                <a:cs typeface="Times New Roman" panose="02020603050405020304" pitchFamily="18" charset="0"/>
              </a:rPr>
              <a:t>Economic efficiency is defined as a state where every resource is allocated optimally so that each person is served in the best possible way and waste are minimized.</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Conditions for attaining Economic efficiency:</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All users achieve the same marginal benefit.</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All suppliers operate at the same marginal cost.</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Every users marginal benefit is equal to every suppliers marginal cost.</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Amount of production of a product should be in a point where marginal cost and marginal utility are same.</a:t>
            </a: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Fixed amount of commodity must be produced at a minimum cost.</a:t>
            </a: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Barriers to global trade are removed.</a:t>
            </a:r>
          </a:p>
          <a:p>
            <a:pPr marL="514350" indent="-514350">
              <a:buFont typeface="+mj-lt"/>
              <a:buAutoNum type="arabicPeriod"/>
            </a:pPr>
            <a:endParaRPr lang="en-IN" dirty="0"/>
          </a:p>
        </p:txBody>
      </p:sp>
    </p:spTree>
    <p:extLst>
      <p:ext uri="{BB962C8B-B14F-4D97-AF65-F5344CB8AC3E}">
        <p14:creationId xmlns:p14="http://schemas.microsoft.com/office/powerpoint/2010/main" val="401358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Relation between Markets and Economic efficiency:</a:t>
            </a:r>
          </a:p>
          <a:p>
            <a:pPr algn="just"/>
            <a:r>
              <a:rPr lang="en-IN" dirty="0">
                <a:latin typeface="Times New Roman" panose="02020603050405020304" pitchFamily="18" charset="0"/>
                <a:cs typeface="Times New Roman" panose="02020603050405020304" pitchFamily="18" charset="0"/>
              </a:rPr>
              <a:t>Economic efficiency is the theoretical point where all resources are being used in the best interest of society.</a:t>
            </a:r>
          </a:p>
          <a:p>
            <a:pPr algn="just"/>
            <a:r>
              <a:rPr lang="en-IN" dirty="0">
                <a:latin typeface="Times New Roman" panose="02020603050405020304" pitchFamily="18" charset="0"/>
                <a:cs typeface="Times New Roman" panose="02020603050405020304" pitchFamily="18" charset="0"/>
              </a:rPr>
              <a:t>If an economy is operating at capacity, an increase in the production of one good or service, say Good Y, must result in a trade of  and a drop in the production of another good or service, say Good X. </a:t>
            </a:r>
          </a:p>
          <a:p>
            <a:pPr algn="just"/>
            <a:r>
              <a:rPr lang="en-IN" dirty="0">
                <a:latin typeface="Times New Roman" panose="02020603050405020304" pitchFamily="18" charset="0"/>
                <a:cs typeface="Times New Roman" panose="02020603050405020304" pitchFamily="18" charset="0"/>
              </a:rPr>
              <a:t>The concept of economic efficiency can be explained with the help of Production Possibility Frontier. </a:t>
            </a:r>
          </a:p>
          <a:p>
            <a:pPr algn="just"/>
            <a:r>
              <a:rPr lang="en-IN" dirty="0">
                <a:latin typeface="Times New Roman" panose="02020603050405020304" pitchFamily="18" charset="0"/>
                <a:cs typeface="Times New Roman" panose="02020603050405020304" pitchFamily="18" charset="0"/>
              </a:rPr>
              <a:t>On the frontier, the country fully utilizes its resources.</a:t>
            </a:r>
          </a:p>
          <a:p>
            <a:pPr algn="just"/>
            <a:r>
              <a:rPr lang="en-IN" dirty="0">
                <a:latin typeface="Times New Roman" panose="02020603050405020304" pitchFamily="18" charset="0"/>
                <a:cs typeface="Times New Roman" panose="02020603050405020304" pitchFamily="18" charset="0"/>
              </a:rPr>
              <a:t>It is impossible to increase the production of X without reducing the production of Y. </a:t>
            </a:r>
          </a:p>
          <a:p>
            <a:pPr marL="0" indent="0">
              <a:buNone/>
            </a:pPr>
            <a:endParaRPr lang="en-IN" dirty="0"/>
          </a:p>
        </p:txBody>
      </p:sp>
    </p:spTree>
    <p:extLst>
      <p:ext uri="{BB962C8B-B14F-4D97-AF65-F5344CB8AC3E}">
        <p14:creationId xmlns:p14="http://schemas.microsoft.com/office/powerpoint/2010/main" val="46778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F32322-81CA-B023-47F6-031A9EA207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51" r="385" b="1480"/>
          <a:stretch/>
        </p:blipFill>
        <p:spPr>
          <a:xfrm rot="16200000">
            <a:off x="3411365" y="-1425252"/>
            <a:ext cx="4946485" cy="9075178"/>
          </a:xfrm>
        </p:spPr>
      </p:pic>
      <p:sp>
        <p:nvSpPr>
          <p:cNvPr id="5" name="TextBox 4">
            <a:extLst>
              <a:ext uri="{FF2B5EF4-FFF2-40B4-BE49-F238E27FC236}">
                <a16:creationId xmlns:a16="http://schemas.microsoft.com/office/drawing/2014/main" id="{04884364-542C-A5D9-3008-D64E43C9F3C7}"/>
              </a:ext>
            </a:extLst>
          </p:cNvPr>
          <p:cNvSpPr txBox="1"/>
          <p:nvPr/>
        </p:nvSpPr>
        <p:spPr>
          <a:xfrm>
            <a:off x="1435509" y="5803179"/>
            <a:ext cx="6213987" cy="369332"/>
          </a:xfrm>
          <a:prstGeom prst="rect">
            <a:avLst/>
          </a:prstGeom>
          <a:noFill/>
        </p:spPr>
        <p:txBody>
          <a:bodyPr wrap="square" rtlCol="0">
            <a:spAutoFit/>
          </a:bodyPr>
          <a:lstStyle/>
          <a:p>
            <a:r>
              <a:rPr lang="en-US" dirty="0"/>
              <a:t>Write explanation for the above figure.</a:t>
            </a:r>
            <a:endParaRPr lang="en-IN" dirty="0"/>
          </a:p>
        </p:txBody>
      </p:sp>
    </p:spTree>
    <p:extLst>
      <p:ext uri="{BB962C8B-B14F-4D97-AF65-F5344CB8AC3E}">
        <p14:creationId xmlns:p14="http://schemas.microsoft.com/office/powerpoint/2010/main" val="346581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Types of Economic Efficiency:</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Economic efficiency is concerned with the optimal production and distribution of the scarce resources and may be classified into:</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Productive Efficiency</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Allocative Efficiency</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Technical Efficiency</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X Efficiency</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Scale Efficiency</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Dynamic Efficiency</a:t>
            </a:r>
          </a:p>
        </p:txBody>
      </p:sp>
    </p:spTree>
    <p:extLst>
      <p:ext uri="{BB962C8B-B14F-4D97-AF65-F5344CB8AC3E}">
        <p14:creationId xmlns:p14="http://schemas.microsoft.com/office/powerpoint/2010/main" val="92348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8" y="589935"/>
            <a:ext cx="5486399" cy="5378246"/>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1. Productive Efficiency:</a:t>
            </a:r>
          </a:p>
          <a:p>
            <a:pPr algn="just"/>
            <a:r>
              <a:rPr lang="en-US" dirty="0">
                <a:latin typeface="Times New Roman" panose="02020603050405020304" pitchFamily="18" charset="0"/>
                <a:cs typeface="Times New Roman" panose="02020603050405020304" pitchFamily="18" charset="0"/>
              </a:rPr>
              <a:t>Productive efficiency is concerned with producing goods and services with the optimal combination of inputs to produce maximum output for the minimum cost.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Productively efficient means the economy must be producing on its PPF, i.e. it is impossible to produce more of one good without producing less of another.</a:t>
            </a:r>
          </a:p>
          <a:p>
            <a:pPr marL="0" indent="0">
              <a:buNone/>
            </a:pPr>
            <a:endParaRPr lang="en-IN" dirty="0"/>
          </a:p>
        </p:txBody>
      </p:sp>
      <p:pic>
        <p:nvPicPr>
          <p:cNvPr id="4" name="Picture 3">
            <a:extLst>
              <a:ext uri="{FF2B5EF4-FFF2-40B4-BE49-F238E27FC236}">
                <a16:creationId xmlns:a16="http://schemas.microsoft.com/office/drawing/2014/main" id="{93C2D6B2-BCC2-A941-CF74-472704181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284" y="889819"/>
            <a:ext cx="5014819" cy="4547420"/>
          </a:xfrm>
          <a:prstGeom prst="rect">
            <a:avLst/>
          </a:prstGeom>
        </p:spPr>
      </p:pic>
    </p:spTree>
    <p:extLst>
      <p:ext uri="{BB962C8B-B14F-4D97-AF65-F5344CB8AC3E}">
        <p14:creationId xmlns:p14="http://schemas.microsoft.com/office/powerpoint/2010/main" val="11462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5279923" cy="5938684"/>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2. Allocative efficiency:</a:t>
            </a:r>
          </a:p>
          <a:p>
            <a:pPr marL="0" indent="0" algn="just">
              <a:buNone/>
            </a:pPr>
            <a:endParaRPr lang="en-US"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Allocative efficiency occurs when goods and services are distributed according to consumers preferences.</a:t>
            </a:r>
          </a:p>
          <a:p>
            <a:pPr algn="just"/>
            <a:r>
              <a:rPr lang="en-US" dirty="0">
                <a:latin typeface="Times New Roman" panose="02020603050405020304" pitchFamily="18" charset="0"/>
                <a:cs typeface="Times New Roman" panose="02020603050405020304" pitchFamily="18" charset="0"/>
              </a:rPr>
              <a:t>An economy could be productively efficient but produce goods people don’t need this would be allocative inefficient.</a:t>
            </a:r>
          </a:p>
          <a:p>
            <a:pPr algn="just"/>
            <a:r>
              <a:rPr lang="en-US" dirty="0">
                <a:latin typeface="Times New Roman" panose="02020603050405020304" pitchFamily="18" charset="0"/>
                <a:cs typeface="Times New Roman" panose="02020603050405020304" pitchFamily="18" charset="0"/>
              </a:rPr>
              <a:t>Allocative efficiency occurs when the price of the good is equal to the marginal cost of production. </a:t>
            </a:r>
          </a:p>
          <a:p>
            <a:pPr marL="0" indent="0">
              <a:buNone/>
            </a:pP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8A628FF-F97B-F399-EC68-A27DBFB95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43" y="1160206"/>
            <a:ext cx="5279924" cy="4778478"/>
          </a:xfrm>
          <a:prstGeom prst="rect">
            <a:avLst/>
          </a:prstGeom>
        </p:spPr>
      </p:pic>
    </p:spTree>
    <p:extLst>
      <p:ext uri="{BB962C8B-B14F-4D97-AF65-F5344CB8AC3E}">
        <p14:creationId xmlns:p14="http://schemas.microsoft.com/office/powerpoint/2010/main" val="223913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30B45-D65C-0EB0-2275-1F7336294FCF}"/>
              </a:ext>
            </a:extLst>
          </p:cNvPr>
          <p:cNvSpPr>
            <a:spLocks noGrp="1"/>
          </p:cNvSpPr>
          <p:nvPr>
            <p:ph idx="1"/>
          </p:nvPr>
        </p:nvSpPr>
        <p:spPr>
          <a:xfrm>
            <a:off x="816077" y="589935"/>
            <a:ext cx="10825317" cy="593868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3. Technical Efficiency:</a:t>
            </a:r>
          </a:p>
          <a:p>
            <a:r>
              <a:rPr lang="en-US" dirty="0">
                <a:latin typeface="Times New Roman" panose="02020603050405020304" pitchFamily="18" charset="0"/>
                <a:cs typeface="Times New Roman" panose="02020603050405020304" pitchFamily="18" charset="0"/>
              </a:rPr>
              <a:t>Technical efficiency is the effectiveness with which a given set of inputs is used to produce an output. A firm is said to be technically efficient if a firm is producing the maximum output from the minimum quantity of inputs, such as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capital and technology.</a:t>
            </a:r>
          </a:p>
          <a:p>
            <a:r>
              <a:rPr lang="en-US" dirty="0">
                <a:latin typeface="Times New Roman" panose="02020603050405020304" pitchFamily="18" charset="0"/>
                <a:cs typeface="Times New Roman" panose="02020603050405020304" pitchFamily="18" charset="0"/>
              </a:rPr>
              <a:t>Technical efficiency is achieved when we produce the maximum output possible.</a:t>
            </a:r>
          </a:p>
          <a:p>
            <a:r>
              <a:rPr lang="en-US" dirty="0">
                <a:latin typeface="Times New Roman" panose="02020603050405020304" pitchFamily="18" charset="0"/>
                <a:cs typeface="Times New Roman" panose="02020603050405020304" pitchFamily="18" charset="0"/>
              </a:rPr>
              <a:t>Technical Efficiency=        </a:t>
            </a:r>
            <a:r>
              <a:rPr lang="en-US" u="sng" dirty="0">
                <a:latin typeface="Times New Roman" panose="02020603050405020304" pitchFamily="18" charset="0"/>
                <a:cs typeface="Times New Roman" panose="02020603050405020304" pitchFamily="18" charset="0"/>
              </a:rPr>
              <a:t>Actual output from given inputs  </a:t>
            </a:r>
            <a:r>
              <a:rPr lang="en-US" dirty="0">
                <a:latin typeface="Times New Roman" panose="02020603050405020304" pitchFamily="18" charset="0"/>
                <a:cs typeface="Times New Roman" panose="02020603050405020304" pitchFamily="18" charset="0"/>
              </a:rPr>
              <a:t>      x 100   </a:t>
            </a:r>
          </a:p>
          <a:p>
            <a:pPr marL="0" indent="0">
              <a:buNone/>
            </a:pPr>
            <a:r>
              <a:rPr lang="en-US" dirty="0">
                <a:latin typeface="Times New Roman" panose="02020603050405020304" pitchFamily="18" charset="0"/>
                <a:cs typeface="Times New Roman" panose="02020603050405020304" pitchFamily="18" charset="0"/>
              </a:rPr>
              <a:t>                                       Max. potential output from given inputs</a:t>
            </a:r>
          </a:p>
          <a:p>
            <a:r>
              <a:rPr lang="en-US" b="1" dirty="0">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Suppose a firm produces 300 guns a week from its current workforce and quantity of machines and if the maximum potential output was 320, the technical efficiency rate would be: </a:t>
            </a:r>
            <a:r>
              <a:rPr lang="en-US" u="sng" dirty="0">
                <a:latin typeface="Times New Roman" panose="02020603050405020304" pitchFamily="18" charset="0"/>
                <a:cs typeface="Times New Roman" panose="02020603050405020304" pitchFamily="18" charset="0"/>
              </a:rPr>
              <a:t>93.75%.</a:t>
            </a:r>
            <a:endParaRPr lang="en-US" u="sng" dirty="0"/>
          </a:p>
          <a:p>
            <a:pPr marL="0" indent="0">
              <a:buNone/>
            </a:pPr>
            <a:endParaRPr lang="en-IN" dirty="0"/>
          </a:p>
        </p:txBody>
      </p:sp>
    </p:spTree>
    <p:extLst>
      <p:ext uri="{BB962C8B-B14F-4D97-AF65-F5344CB8AC3E}">
        <p14:creationId xmlns:p14="http://schemas.microsoft.com/office/powerpoint/2010/main" val="340213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7A1C62-98AF-BD06-4C9E-0A31DA400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413" y="1079084"/>
            <a:ext cx="10844725" cy="4970735"/>
          </a:xfrm>
        </p:spPr>
      </p:pic>
    </p:spTree>
    <p:extLst>
      <p:ext uri="{BB962C8B-B14F-4D97-AF65-F5344CB8AC3E}">
        <p14:creationId xmlns:p14="http://schemas.microsoft.com/office/powerpoint/2010/main" val="370957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1050</Words>
  <Application>Microsoft Office PowerPoint</Application>
  <PresentationFormat>Widescreen</PresentationFormat>
  <Paragraphs>76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Pallavi</dc:creator>
  <cp:lastModifiedBy>Pallavi</cp:lastModifiedBy>
  <cp:revision>106</cp:revision>
  <dcterms:created xsi:type="dcterms:W3CDTF">2022-08-01T14:27:41Z</dcterms:created>
  <dcterms:modified xsi:type="dcterms:W3CDTF">2022-08-13T06:09:02Z</dcterms:modified>
</cp:coreProperties>
</file>