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1" r:id="rId4"/>
    <p:sldId id="262" r:id="rId5"/>
    <p:sldId id="263" r:id="rId6"/>
    <p:sldId id="264" r:id="rId7"/>
    <p:sldId id="265"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61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9/9/2022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2532" y="5107709"/>
            <a:ext cx="7766936" cy="273163"/>
          </a:xfrm>
        </p:spPr>
        <p:txBody>
          <a:bodyPr/>
          <a:lstStyle/>
          <a:p>
            <a:r>
              <a:rPr lang="en-US" dirty="0">
                <a:solidFill>
                  <a:schemeClr val="bg1"/>
                </a:solidFill>
              </a:rPr>
              <a:t>Economic Development and Resource Use – Optimist and Pessimist Models’ Major Conclusions</a:t>
            </a:r>
          </a:p>
        </p:txBody>
      </p:sp>
    </p:spTree>
    <p:extLst>
      <p:ext uri="{BB962C8B-B14F-4D97-AF65-F5344CB8AC3E}">
        <p14:creationId xmlns:p14="http://schemas.microsoft.com/office/powerpoint/2010/main" val="2663794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796702" cy="1320800"/>
          </a:xfrm>
        </p:spPr>
        <p:txBody>
          <a:bodyPr/>
          <a:lstStyle/>
          <a:p>
            <a:r>
              <a:rPr lang="en-US" dirty="0">
                <a:solidFill>
                  <a:schemeClr val="bg1"/>
                </a:solidFill>
              </a:rPr>
              <a:t>The Pessimist View and Conclusion</a:t>
            </a:r>
          </a:p>
        </p:txBody>
      </p:sp>
      <p:sp>
        <p:nvSpPr>
          <p:cNvPr id="3" name="Content Placeholder 2"/>
          <p:cNvSpPr>
            <a:spLocks noGrp="1"/>
          </p:cNvSpPr>
          <p:nvPr>
            <p:ph idx="1"/>
          </p:nvPr>
        </p:nvSpPr>
        <p:spPr>
          <a:xfrm>
            <a:off x="677333" y="1280160"/>
            <a:ext cx="10618739" cy="5368833"/>
          </a:xfrm>
        </p:spPr>
        <p:txBody>
          <a:bodyPr>
            <a:noAutofit/>
          </a:bodyPr>
          <a:lstStyle/>
          <a:p>
            <a:r>
              <a:rPr lang="en-US" sz="2400" dirty="0">
                <a:solidFill>
                  <a:schemeClr val="bg1"/>
                </a:solidFill>
              </a:rPr>
              <a:t>According to the resource pessimists, the exponential growth in population will eventually outrun the environment’s ability to provide goods and services. The resources will deplete and environmental degradation will reduce the size of human population and lower its standard of living.</a:t>
            </a:r>
          </a:p>
          <a:p>
            <a:r>
              <a:rPr lang="en-US" sz="2400" dirty="0">
                <a:solidFill>
                  <a:schemeClr val="bg1"/>
                </a:solidFill>
              </a:rPr>
              <a:t>The study was made in the year 1972 and the major conclusion was that the size of population and economic well being would increase until 2000 and after that both population and standard of living would decline along with life expectancy.</a:t>
            </a:r>
          </a:p>
          <a:p>
            <a:r>
              <a:rPr lang="en-US" sz="2400" dirty="0">
                <a:solidFill>
                  <a:schemeClr val="bg1"/>
                </a:solidFill>
              </a:rPr>
              <a:t>Too many people will demand too many resources and will generate too much pollution.</a:t>
            </a:r>
          </a:p>
          <a:p>
            <a:pPr marL="0" indent="0">
              <a:buNone/>
            </a:pPr>
            <a:endParaRPr lang="en-US" sz="2400" dirty="0">
              <a:solidFill>
                <a:schemeClr val="bg1"/>
              </a:solidFill>
            </a:endParaRPr>
          </a:p>
          <a:p>
            <a:endParaRPr lang="en-US" sz="2400" dirty="0">
              <a:solidFill>
                <a:schemeClr val="bg1"/>
              </a:solidFill>
            </a:endParaRPr>
          </a:p>
        </p:txBody>
      </p:sp>
    </p:spTree>
    <p:extLst>
      <p:ext uri="{BB962C8B-B14F-4D97-AF65-F5344CB8AC3E}">
        <p14:creationId xmlns:p14="http://schemas.microsoft.com/office/powerpoint/2010/main" val="4125013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160589"/>
            <a:ext cx="10637211" cy="3880773"/>
          </a:xfrm>
        </p:spPr>
        <p:txBody>
          <a:bodyPr>
            <a:normAutofit/>
          </a:bodyPr>
          <a:lstStyle/>
          <a:p>
            <a:r>
              <a:rPr lang="en-US" sz="2800" dirty="0">
                <a:solidFill>
                  <a:schemeClr val="bg1"/>
                </a:solidFill>
              </a:rPr>
              <a:t>As a solution, the pessimists noted that people realize the importance of protecting the environment and start acting upon it by using better technology, improved energy efficiency, reduce population growth in the nation and follow a social policy to control ozone depletion.</a:t>
            </a:r>
          </a:p>
        </p:txBody>
      </p:sp>
    </p:spTree>
    <p:extLst>
      <p:ext uri="{BB962C8B-B14F-4D97-AF65-F5344CB8AC3E}">
        <p14:creationId xmlns:p14="http://schemas.microsoft.com/office/powerpoint/2010/main" val="4258420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18836"/>
            <a:ext cx="10175393" cy="766619"/>
          </a:xfrm>
        </p:spPr>
        <p:txBody>
          <a:bodyPr/>
          <a:lstStyle/>
          <a:p>
            <a:r>
              <a:rPr lang="en-US" dirty="0">
                <a:solidFill>
                  <a:schemeClr val="bg1"/>
                </a:solidFill>
              </a:rPr>
              <a:t>The Optimist view and conclusion</a:t>
            </a:r>
          </a:p>
        </p:txBody>
      </p:sp>
      <p:sp>
        <p:nvSpPr>
          <p:cNvPr id="3" name="Content Placeholder 2"/>
          <p:cNvSpPr>
            <a:spLocks noGrp="1"/>
          </p:cNvSpPr>
          <p:nvPr>
            <p:ph idx="1"/>
          </p:nvPr>
        </p:nvSpPr>
        <p:spPr>
          <a:xfrm>
            <a:off x="677333" y="1376219"/>
            <a:ext cx="10738811" cy="4665144"/>
          </a:xfrm>
        </p:spPr>
        <p:txBody>
          <a:bodyPr>
            <a:normAutofit/>
          </a:bodyPr>
          <a:lstStyle/>
          <a:p>
            <a:r>
              <a:rPr lang="en-US" sz="2400" dirty="0">
                <a:solidFill>
                  <a:schemeClr val="bg1"/>
                </a:solidFill>
              </a:rPr>
              <a:t>The resource optimist do agree with the pessimist that environmental problems </a:t>
            </a:r>
            <a:r>
              <a:rPr lang="en-US" sz="2400">
                <a:solidFill>
                  <a:schemeClr val="bg1"/>
                </a:solidFill>
              </a:rPr>
              <a:t>do exists. </a:t>
            </a:r>
            <a:r>
              <a:rPr lang="en-US" sz="2400" dirty="0">
                <a:solidFill>
                  <a:schemeClr val="bg1"/>
                </a:solidFill>
              </a:rPr>
              <a:t>But they disagree with resource pessimists about their severity. </a:t>
            </a:r>
          </a:p>
          <a:p>
            <a:r>
              <a:rPr lang="en-US" sz="2400" dirty="0">
                <a:solidFill>
                  <a:schemeClr val="bg1"/>
                </a:solidFill>
              </a:rPr>
              <a:t>Optimists accept that population grows exponentially but they disagree that it will be insufficient to meet the requirements of this growing population.</a:t>
            </a:r>
          </a:p>
          <a:p>
            <a:r>
              <a:rPr lang="en-US" sz="2400" dirty="0">
                <a:solidFill>
                  <a:schemeClr val="bg1"/>
                </a:solidFill>
              </a:rPr>
              <a:t>According to them human knowledge and technical capabilities also grow exponentially.</a:t>
            </a:r>
          </a:p>
          <a:p>
            <a:r>
              <a:rPr lang="en-US" sz="2400" dirty="0">
                <a:solidFill>
                  <a:schemeClr val="bg1"/>
                </a:solidFill>
              </a:rPr>
              <a:t>They believe that with human knowledge and technical advancement production of goods and services will also increase.</a:t>
            </a:r>
          </a:p>
        </p:txBody>
      </p:sp>
    </p:spTree>
    <p:extLst>
      <p:ext uri="{BB962C8B-B14F-4D97-AF65-F5344CB8AC3E}">
        <p14:creationId xmlns:p14="http://schemas.microsoft.com/office/powerpoint/2010/main" val="131757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98091"/>
            <a:ext cx="10669092" cy="5343272"/>
          </a:xfrm>
        </p:spPr>
        <p:txBody>
          <a:bodyPr>
            <a:normAutofit/>
          </a:bodyPr>
          <a:lstStyle/>
          <a:p>
            <a:r>
              <a:rPr lang="en-US" sz="2400" dirty="0">
                <a:solidFill>
                  <a:schemeClr val="bg1"/>
                </a:solidFill>
              </a:rPr>
              <a:t>In order to cater to the increasing demand for natural resources and control discharge of wastages improved technology for discovering and extracting natural resources will be developed.</a:t>
            </a:r>
          </a:p>
          <a:p>
            <a:r>
              <a:rPr lang="en-US" sz="2400" dirty="0">
                <a:solidFill>
                  <a:schemeClr val="bg1"/>
                </a:solidFill>
              </a:rPr>
              <a:t>Substitutes will be developed for the use of scarce natural resources.</a:t>
            </a:r>
          </a:p>
          <a:p>
            <a:r>
              <a:rPr lang="en-US" sz="2400" dirty="0">
                <a:solidFill>
                  <a:schemeClr val="bg1"/>
                </a:solidFill>
              </a:rPr>
              <a:t>Wastages will be controlled.</a:t>
            </a:r>
          </a:p>
          <a:p>
            <a:r>
              <a:rPr lang="en-US" sz="2400" dirty="0">
                <a:solidFill>
                  <a:schemeClr val="bg1"/>
                </a:solidFill>
              </a:rPr>
              <a:t>Environmental clean ups will be undertaken.</a:t>
            </a:r>
          </a:p>
          <a:p>
            <a:r>
              <a:rPr lang="en-US" sz="2400" dirty="0">
                <a:solidFill>
                  <a:schemeClr val="bg1"/>
                </a:solidFill>
              </a:rPr>
              <a:t>In this way the growing population will easily suffice itself.</a:t>
            </a:r>
          </a:p>
        </p:txBody>
      </p:sp>
    </p:spTree>
    <p:extLst>
      <p:ext uri="{BB962C8B-B14F-4D97-AF65-F5344CB8AC3E}">
        <p14:creationId xmlns:p14="http://schemas.microsoft.com/office/powerpoint/2010/main" val="43568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Sustainable development</a:t>
            </a:r>
          </a:p>
        </p:txBody>
      </p:sp>
    </p:spTree>
    <p:extLst>
      <p:ext uri="{BB962C8B-B14F-4D97-AF65-F5344CB8AC3E}">
        <p14:creationId xmlns:p14="http://schemas.microsoft.com/office/powerpoint/2010/main" val="68508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C66FFA9-9F73-485E-A80C-C3068CCC8CEB}"/>
              </a:ext>
            </a:extLst>
          </p:cNvPr>
          <p:cNvPicPr>
            <a:picLocks noGrp="1" noChangeAspect="1"/>
          </p:cNvPicPr>
          <p:nvPr>
            <p:ph idx="1"/>
          </p:nvPr>
        </p:nvPicPr>
        <p:blipFill>
          <a:blip r:embed="rId2"/>
          <a:stretch>
            <a:fillRect/>
          </a:stretch>
        </p:blipFill>
        <p:spPr>
          <a:xfrm>
            <a:off x="2782957" y="92765"/>
            <a:ext cx="6352416" cy="6352416"/>
          </a:xfrm>
        </p:spPr>
      </p:pic>
    </p:spTree>
    <p:extLst>
      <p:ext uri="{BB962C8B-B14F-4D97-AF65-F5344CB8AC3E}">
        <p14:creationId xmlns:p14="http://schemas.microsoft.com/office/powerpoint/2010/main" val="2132858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7309" y="720436"/>
            <a:ext cx="10806546" cy="5392980"/>
          </a:xfrm>
        </p:spPr>
        <p:txBody>
          <a:bodyPr>
            <a:normAutofit fontScale="92500"/>
          </a:bodyPr>
          <a:lstStyle/>
          <a:p>
            <a:r>
              <a:rPr lang="en-US" sz="2800" dirty="0">
                <a:solidFill>
                  <a:schemeClr val="bg1"/>
                </a:solidFill>
                <a:latin typeface="Times New Roman" panose="02020603050405020304" pitchFamily="18" charset="0"/>
                <a:cs typeface="Times New Roman" panose="02020603050405020304" pitchFamily="18" charset="0"/>
              </a:rPr>
              <a:t>The term “Sustainable Development” got importance after it was used by Brundtland Commission in 1987 in its report “Our Common Future”.</a:t>
            </a:r>
          </a:p>
          <a:p>
            <a:r>
              <a:rPr lang="en-US" sz="2800" dirty="0">
                <a:solidFill>
                  <a:schemeClr val="bg1"/>
                </a:solidFill>
                <a:latin typeface="Times New Roman" panose="02020603050405020304" pitchFamily="18" charset="0"/>
                <a:cs typeface="Times New Roman" panose="02020603050405020304" pitchFamily="18" charset="0"/>
              </a:rPr>
              <a:t>Sustainable development is an action plan for people to use resources without the resources being run out.</a:t>
            </a:r>
          </a:p>
          <a:p>
            <a:r>
              <a:rPr lang="en-US" sz="2800" dirty="0">
                <a:solidFill>
                  <a:schemeClr val="bg1"/>
                </a:solidFill>
                <a:latin typeface="Times New Roman" panose="02020603050405020304" pitchFamily="18" charset="0"/>
                <a:cs typeface="Times New Roman" panose="02020603050405020304" pitchFamily="18" charset="0"/>
              </a:rPr>
              <a:t>This means meet the needs of the present without compromising the ability of the future generations to meet their own needs.</a:t>
            </a:r>
          </a:p>
          <a:p>
            <a:r>
              <a:rPr lang="en-US" sz="2800" dirty="0">
                <a:solidFill>
                  <a:schemeClr val="bg1"/>
                </a:solidFill>
                <a:latin typeface="Times New Roman" panose="02020603050405020304" pitchFamily="18" charset="0"/>
                <a:cs typeface="Times New Roman" panose="02020603050405020304" pitchFamily="18" charset="0"/>
              </a:rPr>
              <a:t>It is a process wherein resource use continue to meet human needs without affecting the integrity, stability and beauty of natural biotic system.</a:t>
            </a:r>
          </a:p>
          <a:p>
            <a:r>
              <a:rPr lang="en-US" sz="2800" dirty="0">
                <a:solidFill>
                  <a:schemeClr val="bg1"/>
                </a:solidFill>
                <a:latin typeface="Times New Roman" panose="02020603050405020304" pitchFamily="18" charset="0"/>
                <a:cs typeface="Times New Roman" panose="02020603050405020304" pitchFamily="18" charset="0"/>
              </a:rPr>
              <a:t>An unsustainable situation occurs when nature’s resources are used up faster than it can be replenished which leads to degradation of the nature.</a:t>
            </a:r>
          </a:p>
        </p:txBody>
      </p:sp>
    </p:spTree>
    <p:extLst>
      <p:ext uri="{BB962C8B-B14F-4D97-AF65-F5344CB8AC3E}">
        <p14:creationId xmlns:p14="http://schemas.microsoft.com/office/powerpoint/2010/main" val="231814542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TM02900688[[fn=Facet]]</Template>
  <TotalTime>52</TotalTime>
  <Words>426</Words>
  <Application>Microsoft Office PowerPoint</Application>
  <PresentationFormat>Widescreen</PresentationFormat>
  <Paragraphs>22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Times New Roman</vt:lpstr>
      <vt:lpstr>Trebuchet MS</vt:lpstr>
      <vt:lpstr>Wingdings 3</vt:lpstr>
      <vt:lpstr>Facet</vt:lpstr>
      <vt:lpstr>Economic Development and Resource Use – Optimist and Pessimist Models’ Major Conclusions</vt:lpstr>
      <vt:lpstr>The Pessimist View and Conclusion</vt:lpstr>
      <vt:lpstr>PowerPoint Presentation</vt:lpstr>
      <vt:lpstr>The Optimist view and conclusion</vt:lpstr>
      <vt:lpstr>PowerPoint Presentation</vt:lpstr>
      <vt:lpstr>Sustainable development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Development and Resource Use – Optimist and Pessimist Models’ Major Conclusions</dc:title>
  <dc:creator>User</dc:creator>
  <cp:lastModifiedBy>Pallavi</cp:lastModifiedBy>
  <cp:revision>9</cp:revision>
  <dcterms:created xsi:type="dcterms:W3CDTF">2018-01-22T06:58:34Z</dcterms:created>
  <dcterms:modified xsi:type="dcterms:W3CDTF">2022-09-09T05:12:58Z</dcterms:modified>
</cp:coreProperties>
</file>