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9" r:id="rId3"/>
    <p:sldId id="260" r:id="rId4"/>
    <p:sldId id="261" r:id="rId5"/>
    <p:sldId id="264" r:id="rId6"/>
    <p:sldId id="262" r:id="rId7"/>
    <p:sldId id="263" r:id="rId8"/>
    <p:sldId id="265" r:id="rId9"/>
    <p:sldId id="266" r:id="rId10"/>
    <p:sldId id="267" r:id="rId11"/>
    <p:sldId id="268" r:id="rId12"/>
    <p:sldId id="269" r:id="rId13"/>
    <p:sldId id="271" r:id="rId14"/>
    <p:sldId id="270" r:id="rId15"/>
    <p:sldId id="272" r:id="rId16"/>
    <p:sldId id="273" r:id="rId17"/>
    <p:sldId id="274" r:id="rId18"/>
    <p:sldId id="27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2" d="100"/>
          <a:sy n="82" d="100"/>
        </p:scale>
        <p:origin x="6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7-22T00:52:02.803"/>
    </inkml:context>
    <inkml:brush xml:id="br0">
      <inkml:brushProperty name="width" value="0.025" units="cm"/>
      <inkml:brushProperty name="height" value="0.025" units="cm"/>
      <inkml:brushProperty name="color" value="#333333"/>
    </inkml:brush>
  </inkml:definitions>
  <inkml:trace contextRef="#ctx0" brushRef="#br0">0 1169 24575,'11'-2'0,"0"0"0,0 0 0,0-1 0,0-1 0,-1 0 0,0 0 0,0-1 0,0 0 0,0-1 0,14-11 0,4-1 0,497-281 0,-121 108 0,-352 169 0,6-4 0,2 3 0,95-24 0,-69 24 0,139-56 0,-152 50 0,0 3 0,142-30 0,123-21 0,-119 22 0,-118 26 0,-77 21 0,1 0 0,0 2 0,0 0 0,1 2 0,27-1 0,80 8 0,83-4 0,-193-2 0,-1-1 0,43-14 0,-43 10 0,1 2 0,37-5 0,236 6 0,-158 8 0,666-3 0,-655-13 0,-23 1 0,424 9 0,-286 5 0,-216-1 0,0 1 0,79 16 0,-76-4 0,-37-9 0,0-1 0,-1-1 0,1 0 0,15 0 0,-16-1 0,0 0 0,0 0 0,-1 1 0,1 1 0,-1 0 0,1 1 0,21 13 0,-5-4 0,-3-4 0,1-1 0,31 7 0,1 0 0,72 30 0,20 7 0,-143-51 0,24 8 0,52 8 0,-59-14 0,-1 2 0,0 1 0,26 11 0,-27-9 0,2 0 0,-1-2 0,30 4 0,82 6 0,164-1 0,-180-19 0,149 5 0,-243 1 0,0 2 0,43 13 0,-44-11 0,0-1 0,50 6 0,-54-9 0,0 1 0,0 1 0,0 1 0,-1 0 0,23 11 0,49 15 0,40-3 0,-70-16 0,0 1 0,98 38 0,-99-27 0,-30-14 0,-1 2 0,51 29 0,-66-33 0,1-1 0,1-1 0,0 0 0,28 6 0,9 4 0,1 6 0,60 35 0,5 2 0,-4 1 0,13 6 0,54 16 0,-59-17 0,203 95 0,-119-55 0,-166-83 0,60 44 0,-55-34 0,123 65 0,-166-96 0,17 11 0,-1 0 0,33 29 0,-32-24 0,37 24 0,-24-20 0,-2 2 0,0 1 0,-2 1 0,48 54 0,-75-76-124,1-1 0,-1 0 0,1 0 0,0 0 0,-1-1 0,1 1-1,1-1 1,-1 0 0,0 0 0,9 3 0,5-1-6702</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7-22T00:52:06.730"/>
    </inkml:context>
    <inkml:brush xml:id="br0">
      <inkml:brushProperty name="width" value="0.025" units="cm"/>
      <inkml:brushProperty name="height" value="0.025" units="cm"/>
      <inkml:brushProperty name="color" value="#333333"/>
    </inkml:brush>
  </inkml:definitions>
  <inkml:trace contextRef="#ctx0" brushRef="#br0">1 749 24575,'443'0'0,"-435"1"0,1-1 0,-1 1 0,1 0 0,-1 1 0,0 0 0,0 0 0,0 1 0,0 0 0,0 0 0,0 1 0,-1 0 0,0 1 0,14 10 0,-21-15 0,-1-1 0,1 1 0,0 0 0,0 0 0,0 0 0,0 0 0,0 0 0,0 0 0,-1 0 0,1 0 0,0 0 0,0 0 0,0 0 0,0 0 0,0 0 0,-1 0 0,1 0 0,0 0 0,0 0 0,0 0 0,0 0 0,0 0 0,0 1 0,-1-1 0,1 0 0,0 0 0,0 0 0,0 0 0,0 0 0,0 0 0,0 0 0,0 0 0,-1 0 0,1 1 0,0-1 0,0 0 0,0 0 0,0 0 0,0 0 0,0 0 0,0 0 0,0 1 0,0-1 0,0 0 0,0 0 0,0 0 0,0 0 0,0 0 0,0 0 0,0 1 0,0-1 0,0 0 0,0 0 0,0 0 0,0 0 0,0 0 0,0 1 0,0-1 0,0 0 0,0 0 0,0 0 0,0 0 0,1 0 0,-1 1 0,-14-4 0,5-2 0,1-1 0,-1 0 0,1-1 0,0 0 0,0 0 0,1-1 0,0 1 0,1-2 0,0 1 0,0-1 0,-5-10 0,-18-23 0,-3-6 0,-18-21 0,29 40 0,1 0 0,1-2 0,2 0 0,-20-48 0,27 57 0,2 0 0,0-1 0,1-1 0,1 1 0,2-1 0,0 0 0,1 0 0,1-32 0,4-21-1365,-2 55-5461</inkml:trace>
</inkml:ink>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DC4B59AE-2D6B-46A5-A14F-402C39FF323E}" type="datetimeFigureOut">
              <a:rPr lang="en-IN" smtClean="0"/>
              <a:t>22-07-2023</a:t>
            </a:fld>
            <a:endParaRPr lang="en-IN"/>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IN"/>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F4B23BCD-D705-4246-BC08-425DD23046B5}" type="slidenum">
              <a:rPr lang="en-IN" smtClean="0"/>
              <a:t>‹#›</a:t>
            </a:fld>
            <a:endParaRPr lang="en-IN"/>
          </a:p>
        </p:txBody>
      </p:sp>
    </p:spTree>
    <p:extLst>
      <p:ext uri="{BB962C8B-B14F-4D97-AF65-F5344CB8AC3E}">
        <p14:creationId xmlns:p14="http://schemas.microsoft.com/office/powerpoint/2010/main" val="2300784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4B59AE-2D6B-46A5-A14F-402C39FF323E}" type="datetimeFigureOut">
              <a:rPr lang="en-IN" smtClean="0"/>
              <a:t>22-07-2023</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4B23BCD-D705-4246-BC08-425DD23046B5}" type="slidenum">
              <a:rPr lang="en-IN" smtClean="0"/>
              <a:t>‹#›</a:t>
            </a:fld>
            <a:endParaRPr lang="en-IN"/>
          </a:p>
        </p:txBody>
      </p:sp>
    </p:spTree>
    <p:extLst>
      <p:ext uri="{BB962C8B-B14F-4D97-AF65-F5344CB8AC3E}">
        <p14:creationId xmlns:p14="http://schemas.microsoft.com/office/powerpoint/2010/main" val="4043436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DC4B59AE-2D6B-46A5-A14F-402C39FF323E}" type="datetimeFigureOut">
              <a:rPr lang="en-IN" smtClean="0"/>
              <a:t>22-07-2023</a:t>
            </a:fld>
            <a:endParaRPr lang="en-IN"/>
          </a:p>
        </p:txBody>
      </p:sp>
      <p:sp>
        <p:nvSpPr>
          <p:cNvPr id="5" name="Footer Placeholder 4"/>
          <p:cNvSpPr>
            <a:spLocks noGrp="1"/>
          </p:cNvSpPr>
          <p:nvPr>
            <p:ph type="ftr" sz="quarter" idx="11"/>
          </p:nvPr>
        </p:nvSpPr>
        <p:spPr/>
        <p:txBody>
          <a:bodyPr/>
          <a:lstStyle/>
          <a:p>
            <a:endParaRPr lang="en-IN"/>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4B23BCD-D705-4246-BC08-425DD23046B5}" type="slidenum">
              <a:rPr lang="en-IN" smtClean="0"/>
              <a:t>‹#›</a:t>
            </a:fld>
            <a:endParaRPr lang="en-IN"/>
          </a:p>
        </p:txBody>
      </p:sp>
    </p:spTree>
    <p:extLst>
      <p:ext uri="{BB962C8B-B14F-4D97-AF65-F5344CB8AC3E}">
        <p14:creationId xmlns:p14="http://schemas.microsoft.com/office/powerpoint/2010/main" val="5945228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DC4B59AE-2D6B-46A5-A14F-402C39FF323E}" type="datetimeFigureOut">
              <a:rPr lang="en-IN" smtClean="0"/>
              <a:t>22-07-2023</a:t>
            </a:fld>
            <a:endParaRPr lang="en-IN"/>
          </a:p>
        </p:txBody>
      </p:sp>
      <p:sp>
        <p:nvSpPr>
          <p:cNvPr id="5" name="Footer Placeholder 4"/>
          <p:cNvSpPr>
            <a:spLocks noGrp="1"/>
          </p:cNvSpPr>
          <p:nvPr>
            <p:ph type="ftr" sz="quarter" idx="11"/>
          </p:nvPr>
        </p:nvSpPr>
        <p:spPr/>
        <p:txBody>
          <a:bodyPr/>
          <a:lstStyle/>
          <a:p>
            <a:endParaRPr lang="en-IN"/>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4B23BCD-D705-4246-BC08-425DD23046B5}" type="slidenum">
              <a:rPr lang="en-IN" smtClean="0"/>
              <a:t>‹#›</a:t>
            </a:fld>
            <a:endParaRPr lang="en-IN"/>
          </a:p>
        </p:txBody>
      </p:sp>
    </p:spTree>
    <p:extLst>
      <p:ext uri="{BB962C8B-B14F-4D97-AF65-F5344CB8AC3E}">
        <p14:creationId xmlns:p14="http://schemas.microsoft.com/office/powerpoint/2010/main" val="25187798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4B59AE-2D6B-46A5-A14F-402C39FF323E}" type="datetimeFigureOut">
              <a:rPr lang="en-IN" smtClean="0"/>
              <a:t>22-07-2023</a:t>
            </a:fld>
            <a:endParaRPr lang="en-IN"/>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4B23BCD-D705-4246-BC08-425DD23046B5}" type="slidenum">
              <a:rPr lang="en-IN" smtClean="0"/>
              <a:t>‹#›</a:t>
            </a:fld>
            <a:endParaRPr lang="en-IN"/>
          </a:p>
        </p:txBody>
      </p:sp>
    </p:spTree>
    <p:extLst>
      <p:ext uri="{BB962C8B-B14F-4D97-AF65-F5344CB8AC3E}">
        <p14:creationId xmlns:p14="http://schemas.microsoft.com/office/powerpoint/2010/main" val="40631454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C4B59AE-2D6B-46A5-A14F-402C39FF323E}" type="datetimeFigureOut">
              <a:rPr lang="en-IN" smtClean="0"/>
              <a:t>22-07-2023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4B23BCD-D705-4246-BC08-425DD23046B5}" type="slidenum">
              <a:rPr lang="en-IN" smtClean="0"/>
              <a:t>‹#›</a:t>
            </a:fld>
            <a:endParaRPr lang="en-IN"/>
          </a:p>
        </p:txBody>
      </p:sp>
    </p:spTree>
    <p:extLst>
      <p:ext uri="{BB962C8B-B14F-4D97-AF65-F5344CB8AC3E}">
        <p14:creationId xmlns:p14="http://schemas.microsoft.com/office/powerpoint/2010/main" val="33979601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C4B59AE-2D6B-46A5-A14F-402C39FF323E}" type="datetimeFigureOut">
              <a:rPr lang="en-IN" smtClean="0"/>
              <a:t>22-07-2023</a:t>
            </a:fld>
            <a:endParaRPr lang="en-IN"/>
          </a:p>
        </p:txBody>
      </p:sp>
      <p:sp>
        <p:nvSpPr>
          <p:cNvPr id="8" name="Footer Placeholder 7"/>
          <p:cNvSpPr>
            <a:spLocks noGrp="1"/>
          </p:cNvSpPr>
          <p:nvPr>
            <p:ph type="ftr" sz="quarter" idx="11"/>
          </p:nvPr>
        </p:nvSpPr>
        <p:spPr>
          <a:xfrm>
            <a:off x="561111" y="6391838"/>
            <a:ext cx="3644282" cy="304801"/>
          </a:xfrm>
        </p:spPr>
        <p:txBody>
          <a:bodyPr/>
          <a:lstStyle/>
          <a:p>
            <a:endParaRPr lang="en-IN"/>
          </a:p>
        </p:txBody>
      </p:sp>
      <p:sp>
        <p:nvSpPr>
          <p:cNvPr id="9" name="Slide Number Placeholder 8"/>
          <p:cNvSpPr>
            <a:spLocks noGrp="1"/>
          </p:cNvSpPr>
          <p:nvPr>
            <p:ph type="sldNum" sz="quarter" idx="12"/>
          </p:nvPr>
        </p:nvSpPr>
        <p:spPr/>
        <p:txBody>
          <a:bodyPr/>
          <a:lstStyle/>
          <a:p>
            <a:fld id="{F4B23BCD-D705-4246-BC08-425DD23046B5}" type="slidenum">
              <a:rPr lang="en-IN" smtClean="0"/>
              <a:t>‹#›</a:t>
            </a:fld>
            <a:endParaRPr lang="en-IN"/>
          </a:p>
        </p:txBody>
      </p:sp>
    </p:spTree>
    <p:extLst>
      <p:ext uri="{BB962C8B-B14F-4D97-AF65-F5344CB8AC3E}">
        <p14:creationId xmlns:p14="http://schemas.microsoft.com/office/powerpoint/2010/main" val="30890455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DC4B59AE-2D6B-46A5-A14F-402C39FF323E}" type="datetimeFigureOut">
              <a:rPr lang="en-IN" smtClean="0"/>
              <a:t>22-07-2023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4B23BCD-D705-4246-BC08-425DD23046B5}" type="slidenum">
              <a:rPr lang="en-IN" smtClean="0"/>
              <a:t>‹#›</a:t>
            </a:fld>
            <a:endParaRPr lang="en-IN"/>
          </a:p>
        </p:txBody>
      </p:sp>
    </p:spTree>
    <p:extLst>
      <p:ext uri="{BB962C8B-B14F-4D97-AF65-F5344CB8AC3E}">
        <p14:creationId xmlns:p14="http://schemas.microsoft.com/office/powerpoint/2010/main" val="27899970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DC4B59AE-2D6B-46A5-A14F-402C39FF323E}" type="datetimeFigureOut">
              <a:rPr lang="en-IN" smtClean="0"/>
              <a:t>22-07-2023</a:t>
            </a:fld>
            <a:endParaRPr lang="en-IN"/>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4B23BCD-D705-4246-BC08-425DD23046B5}" type="slidenum">
              <a:rPr lang="en-IN" smtClean="0"/>
              <a:t>‹#›</a:t>
            </a:fld>
            <a:endParaRPr lang="en-IN"/>
          </a:p>
        </p:txBody>
      </p:sp>
    </p:spTree>
    <p:extLst>
      <p:ext uri="{BB962C8B-B14F-4D97-AF65-F5344CB8AC3E}">
        <p14:creationId xmlns:p14="http://schemas.microsoft.com/office/powerpoint/2010/main" val="4036305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4B59AE-2D6B-46A5-A14F-402C39FF323E}" type="datetimeFigureOut">
              <a:rPr lang="en-IN" smtClean="0"/>
              <a:t>22-07-2023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4B23BCD-D705-4246-BC08-425DD23046B5}" type="slidenum">
              <a:rPr lang="en-IN" smtClean="0"/>
              <a:t>‹#›</a:t>
            </a:fld>
            <a:endParaRPr lang="en-IN"/>
          </a:p>
        </p:txBody>
      </p:sp>
    </p:spTree>
    <p:extLst>
      <p:ext uri="{BB962C8B-B14F-4D97-AF65-F5344CB8AC3E}">
        <p14:creationId xmlns:p14="http://schemas.microsoft.com/office/powerpoint/2010/main" val="2452551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4B59AE-2D6B-46A5-A14F-402C39FF323E}" type="datetimeFigureOut">
              <a:rPr lang="en-IN" smtClean="0"/>
              <a:t>22-07-2023</a:t>
            </a:fld>
            <a:endParaRPr lang="en-IN"/>
          </a:p>
        </p:txBody>
      </p:sp>
      <p:sp>
        <p:nvSpPr>
          <p:cNvPr id="5" name="Footer Placeholder 4"/>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4B23BCD-D705-4246-BC08-425DD23046B5}" type="slidenum">
              <a:rPr lang="en-IN" smtClean="0"/>
              <a:t>‹#›</a:t>
            </a:fld>
            <a:endParaRPr lang="en-IN"/>
          </a:p>
        </p:txBody>
      </p:sp>
    </p:spTree>
    <p:extLst>
      <p:ext uri="{BB962C8B-B14F-4D97-AF65-F5344CB8AC3E}">
        <p14:creationId xmlns:p14="http://schemas.microsoft.com/office/powerpoint/2010/main" val="3363684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4B59AE-2D6B-46A5-A14F-402C39FF323E}" type="datetimeFigureOut">
              <a:rPr lang="en-IN" smtClean="0"/>
              <a:t>22-07-2023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4B23BCD-D705-4246-BC08-425DD23046B5}" type="slidenum">
              <a:rPr lang="en-IN" smtClean="0"/>
              <a:t>‹#›</a:t>
            </a:fld>
            <a:endParaRPr lang="en-IN"/>
          </a:p>
        </p:txBody>
      </p:sp>
    </p:spTree>
    <p:extLst>
      <p:ext uri="{BB962C8B-B14F-4D97-AF65-F5344CB8AC3E}">
        <p14:creationId xmlns:p14="http://schemas.microsoft.com/office/powerpoint/2010/main" val="4118145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C4B59AE-2D6B-46A5-A14F-402C39FF323E}" type="datetimeFigureOut">
              <a:rPr lang="en-IN" smtClean="0"/>
              <a:t>22-07-2023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4B23BCD-D705-4246-BC08-425DD23046B5}" type="slidenum">
              <a:rPr lang="en-IN" smtClean="0"/>
              <a:t>‹#›</a:t>
            </a:fld>
            <a:endParaRPr lang="en-IN"/>
          </a:p>
        </p:txBody>
      </p:sp>
    </p:spTree>
    <p:extLst>
      <p:ext uri="{BB962C8B-B14F-4D97-AF65-F5344CB8AC3E}">
        <p14:creationId xmlns:p14="http://schemas.microsoft.com/office/powerpoint/2010/main" val="2700236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4B59AE-2D6B-46A5-A14F-402C39FF323E}" type="datetimeFigureOut">
              <a:rPr lang="en-IN" smtClean="0"/>
              <a:t>22-07-2023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4B23BCD-D705-4246-BC08-425DD23046B5}" type="slidenum">
              <a:rPr lang="en-IN" smtClean="0"/>
              <a:t>‹#›</a:t>
            </a:fld>
            <a:endParaRPr lang="en-IN"/>
          </a:p>
        </p:txBody>
      </p:sp>
    </p:spTree>
    <p:extLst>
      <p:ext uri="{BB962C8B-B14F-4D97-AF65-F5344CB8AC3E}">
        <p14:creationId xmlns:p14="http://schemas.microsoft.com/office/powerpoint/2010/main" val="2311421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B59AE-2D6B-46A5-A14F-402C39FF323E}" type="datetimeFigureOut">
              <a:rPr lang="en-IN" smtClean="0"/>
              <a:t>22-07-2023</a:t>
            </a:fld>
            <a:endParaRPr lang="en-IN"/>
          </a:p>
        </p:txBody>
      </p:sp>
      <p:sp>
        <p:nvSpPr>
          <p:cNvPr id="3" name="Footer Placeholder 2"/>
          <p:cNvSpPr>
            <a:spLocks noGrp="1"/>
          </p:cNvSpPr>
          <p:nvPr>
            <p:ph type="ftr" sz="quarter" idx="11"/>
          </p:nvPr>
        </p:nvSpPr>
        <p:spPr/>
        <p:txBody>
          <a:bodyPr/>
          <a:lstStyle/>
          <a:p>
            <a:endParaRPr lang="en-IN"/>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F4B23BCD-D705-4246-BC08-425DD23046B5}" type="slidenum">
              <a:rPr lang="en-IN" smtClean="0"/>
              <a:t>‹#›</a:t>
            </a:fld>
            <a:endParaRPr lang="en-IN"/>
          </a:p>
        </p:txBody>
      </p:sp>
    </p:spTree>
    <p:extLst>
      <p:ext uri="{BB962C8B-B14F-4D97-AF65-F5344CB8AC3E}">
        <p14:creationId xmlns:p14="http://schemas.microsoft.com/office/powerpoint/2010/main" val="586896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4B59AE-2D6B-46A5-A14F-402C39FF323E}" type="datetimeFigureOut">
              <a:rPr lang="en-IN" smtClean="0"/>
              <a:t>22-07-2023</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4B23BCD-D705-4246-BC08-425DD23046B5}" type="slidenum">
              <a:rPr lang="en-IN" smtClean="0"/>
              <a:t>‹#›</a:t>
            </a:fld>
            <a:endParaRPr lang="en-IN"/>
          </a:p>
        </p:txBody>
      </p:sp>
    </p:spTree>
    <p:extLst>
      <p:ext uri="{BB962C8B-B14F-4D97-AF65-F5344CB8AC3E}">
        <p14:creationId xmlns:p14="http://schemas.microsoft.com/office/powerpoint/2010/main" val="1503748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4B59AE-2D6B-46A5-A14F-402C39FF323E}" type="datetimeFigureOut">
              <a:rPr lang="en-IN" smtClean="0"/>
              <a:t>22-07-2023</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4B23BCD-D705-4246-BC08-425DD23046B5}" type="slidenum">
              <a:rPr lang="en-IN" smtClean="0"/>
              <a:t>‹#›</a:t>
            </a:fld>
            <a:endParaRPr lang="en-IN"/>
          </a:p>
        </p:txBody>
      </p:sp>
    </p:spTree>
    <p:extLst>
      <p:ext uri="{BB962C8B-B14F-4D97-AF65-F5344CB8AC3E}">
        <p14:creationId xmlns:p14="http://schemas.microsoft.com/office/powerpoint/2010/main" val="966222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DC4B59AE-2D6B-46A5-A14F-402C39FF323E}" type="datetimeFigureOut">
              <a:rPr lang="en-IN" smtClean="0"/>
              <a:t>22-07-2023</a:t>
            </a:fld>
            <a:endParaRPr lang="en-IN"/>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IN"/>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F4B23BCD-D705-4246-BC08-425DD23046B5}" type="slidenum">
              <a:rPr lang="en-IN" smtClean="0"/>
              <a:t>‹#›</a:t>
            </a:fld>
            <a:endParaRPr lang="en-IN"/>
          </a:p>
        </p:txBody>
      </p:sp>
    </p:spTree>
    <p:extLst>
      <p:ext uri="{BB962C8B-B14F-4D97-AF65-F5344CB8AC3E}">
        <p14:creationId xmlns:p14="http://schemas.microsoft.com/office/powerpoint/2010/main" val="117710883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customXml" Target="../ink/ink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4FBD009-3C9E-D559-B656-F9540073A3D9}"/>
              </a:ext>
            </a:extLst>
          </p:cNvPr>
          <p:cNvSpPr>
            <a:spLocks noGrp="1"/>
          </p:cNvSpPr>
          <p:nvPr>
            <p:ph type="title"/>
          </p:nvPr>
        </p:nvSpPr>
        <p:spPr/>
        <p:txBody>
          <a:bodyPr>
            <a:normAutofit fontScale="90000"/>
          </a:bodyPr>
          <a:lstStyle/>
          <a:p>
            <a:pPr algn="ctr"/>
            <a:r>
              <a:rPr lang="en-IN" b="1" dirty="0"/>
              <a:t>BANKING AND FINANCIAL SERVICES </a:t>
            </a:r>
            <a:br>
              <a:rPr lang="en-IN" b="1" dirty="0"/>
            </a:br>
            <a:r>
              <a:rPr lang="en-IN" sz="3100" b="1" dirty="0"/>
              <a:t>MODERN BANKING OPERATIONS AND SERVICES (DSE 1)</a:t>
            </a:r>
            <a:br>
              <a:rPr lang="en-IN" sz="3100" dirty="0"/>
            </a:br>
            <a:endParaRPr lang="en-IN" sz="3100" dirty="0"/>
          </a:p>
        </p:txBody>
      </p:sp>
      <p:sp>
        <p:nvSpPr>
          <p:cNvPr id="5" name="Content Placeholder 4">
            <a:extLst>
              <a:ext uri="{FF2B5EF4-FFF2-40B4-BE49-F238E27FC236}">
                <a16:creationId xmlns:a16="http://schemas.microsoft.com/office/drawing/2014/main" id="{CE78E936-A96D-7C8F-F349-1C9642B2D17F}"/>
              </a:ext>
            </a:extLst>
          </p:cNvPr>
          <p:cNvSpPr>
            <a:spLocks noGrp="1"/>
          </p:cNvSpPr>
          <p:nvPr>
            <p:ph idx="1"/>
          </p:nvPr>
        </p:nvSpPr>
        <p:spPr/>
        <p:txBody>
          <a:bodyPr/>
          <a:lstStyle/>
          <a:p>
            <a:r>
              <a:rPr lang="en-IN" b="1" dirty="0"/>
              <a:t>100 MARKS</a:t>
            </a:r>
          </a:p>
          <a:p>
            <a:r>
              <a:rPr lang="en-IN" b="1" dirty="0"/>
              <a:t>60 LECTURES </a:t>
            </a:r>
          </a:p>
          <a:p>
            <a:r>
              <a:rPr lang="en-IN" b="1" dirty="0"/>
              <a:t>OBJECTIVE: </a:t>
            </a:r>
            <a:r>
              <a:rPr lang="en-IN" dirty="0"/>
              <a:t>To acquaint the students with various financial services by the banks and enable them to understand current issues and emerging trends in modern banking operations.</a:t>
            </a:r>
          </a:p>
          <a:p>
            <a:endParaRPr lang="en-IN" dirty="0"/>
          </a:p>
        </p:txBody>
      </p:sp>
    </p:spTree>
    <p:extLst>
      <p:ext uri="{BB962C8B-B14F-4D97-AF65-F5344CB8AC3E}">
        <p14:creationId xmlns:p14="http://schemas.microsoft.com/office/powerpoint/2010/main" val="4018093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C95CB-94F9-FC4C-DA89-C0707536227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54D5309-69CA-0A12-6408-4EF564B6CDE4}"/>
              </a:ext>
            </a:extLst>
          </p:cNvPr>
          <p:cNvSpPr>
            <a:spLocks noGrp="1"/>
          </p:cNvSpPr>
          <p:nvPr>
            <p:ph idx="1"/>
          </p:nvPr>
        </p:nvSpPr>
        <p:spPr/>
        <p:txBody>
          <a:bodyPr/>
          <a:lstStyle/>
          <a:p>
            <a:pPr marL="0" indent="0">
              <a:buNone/>
            </a:pPr>
            <a:r>
              <a:rPr lang="en-IN" sz="2000" b="1" dirty="0"/>
              <a:t>Some important terms:</a:t>
            </a:r>
          </a:p>
          <a:p>
            <a:pPr>
              <a:buFont typeface="Arial" panose="020B0604020202020204" pitchFamily="34" charset="0"/>
              <a:buChar char="•"/>
            </a:pPr>
            <a:r>
              <a:rPr lang="en-IN" dirty="0"/>
              <a:t>Lessor</a:t>
            </a:r>
          </a:p>
          <a:p>
            <a:pPr>
              <a:buFont typeface="Arial" panose="020B0604020202020204" pitchFamily="34" charset="0"/>
              <a:buChar char="•"/>
            </a:pPr>
            <a:r>
              <a:rPr lang="en-IN" dirty="0"/>
              <a:t>Lessee</a:t>
            </a:r>
          </a:p>
          <a:p>
            <a:pPr>
              <a:buFont typeface="Arial" panose="020B0604020202020204" pitchFamily="34" charset="0"/>
              <a:buChar char="•"/>
            </a:pPr>
            <a:r>
              <a:rPr lang="en-IN" dirty="0"/>
              <a:t>Lease</a:t>
            </a:r>
          </a:p>
          <a:p>
            <a:pPr>
              <a:buFont typeface="Arial" panose="020B0604020202020204" pitchFamily="34" charset="0"/>
              <a:buChar char="•"/>
            </a:pPr>
            <a:r>
              <a:rPr lang="en-IN" dirty="0"/>
              <a:t>Lease rentals</a:t>
            </a:r>
          </a:p>
          <a:p>
            <a:pPr>
              <a:buFont typeface="Arial" panose="020B0604020202020204" pitchFamily="34" charset="0"/>
              <a:buChar char="•"/>
            </a:pPr>
            <a:r>
              <a:rPr lang="en-IN" dirty="0"/>
              <a:t>Sale and leaseback</a:t>
            </a:r>
          </a:p>
          <a:p>
            <a:pPr>
              <a:buFont typeface="Arial" panose="020B0604020202020204" pitchFamily="34" charset="0"/>
              <a:buChar char="•"/>
            </a:pPr>
            <a:r>
              <a:rPr lang="en-IN" dirty="0"/>
              <a:t>Residual value</a:t>
            </a:r>
          </a:p>
        </p:txBody>
      </p:sp>
    </p:spTree>
    <p:extLst>
      <p:ext uri="{BB962C8B-B14F-4D97-AF65-F5344CB8AC3E}">
        <p14:creationId xmlns:p14="http://schemas.microsoft.com/office/powerpoint/2010/main" val="1338807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F0AD4-C2BF-ABB3-1478-C3678F7D4B85}"/>
              </a:ext>
            </a:extLst>
          </p:cNvPr>
          <p:cNvSpPr>
            <a:spLocks noGrp="1"/>
          </p:cNvSpPr>
          <p:nvPr>
            <p:ph type="title"/>
          </p:nvPr>
        </p:nvSpPr>
        <p:spPr/>
        <p:txBody>
          <a:bodyPr/>
          <a:lstStyle/>
          <a:p>
            <a:r>
              <a:rPr lang="en-IN" dirty="0"/>
              <a:t>Types of Lease Agreements:</a:t>
            </a:r>
          </a:p>
        </p:txBody>
      </p:sp>
      <p:sp>
        <p:nvSpPr>
          <p:cNvPr id="4" name="Content Placeholder 3">
            <a:extLst>
              <a:ext uri="{FF2B5EF4-FFF2-40B4-BE49-F238E27FC236}">
                <a16:creationId xmlns:a16="http://schemas.microsoft.com/office/drawing/2014/main" id="{E3988FC4-CD27-DF15-5F7A-BCC30E10D83D}"/>
              </a:ext>
            </a:extLst>
          </p:cNvPr>
          <p:cNvSpPr>
            <a:spLocks noGrp="1"/>
          </p:cNvSpPr>
          <p:nvPr>
            <p:ph sz="half" idx="1"/>
          </p:nvPr>
        </p:nvSpPr>
        <p:spPr/>
        <p:txBody>
          <a:bodyPr/>
          <a:lstStyle/>
          <a:p>
            <a:r>
              <a:rPr lang="en-IN" sz="2400" b="1" u="sng" dirty="0"/>
              <a:t>Financial/Capital Lease </a:t>
            </a:r>
          </a:p>
          <a:p>
            <a:pPr>
              <a:buFont typeface="Arial" panose="020B0604020202020204" pitchFamily="34" charset="0"/>
              <a:buChar char="•"/>
            </a:pPr>
            <a:r>
              <a:rPr lang="en-IN" dirty="0"/>
              <a:t>Long term</a:t>
            </a:r>
          </a:p>
          <a:p>
            <a:pPr>
              <a:buFont typeface="Arial" panose="020B0604020202020204" pitchFamily="34" charset="0"/>
              <a:buChar char="•"/>
            </a:pPr>
            <a:r>
              <a:rPr lang="en-IN" dirty="0"/>
              <a:t>irrevocable</a:t>
            </a:r>
          </a:p>
          <a:p>
            <a:pPr>
              <a:buFont typeface="Arial" panose="020B0604020202020204" pitchFamily="34" charset="0"/>
              <a:buChar char="•"/>
            </a:pPr>
            <a:r>
              <a:rPr lang="en-IN" dirty="0"/>
              <a:t>Cancelled only if the lessor is reimbursed for any loss</a:t>
            </a:r>
          </a:p>
          <a:p>
            <a:pPr>
              <a:buFont typeface="Arial" panose="020B0604020202020204" pitchFamily="34" charset="0"/>
              <a:buChar char="•"/>
            </a:pPr>
            <a:r>
              <a:rPr lang="en-IN" dirty="0"/>
              <a:t>Lessee is responsible for maintenance</a:t>
            </a:r>
          </a:p>
          <a:p>
            <a:pPr>
              <a:buFont typeface="Arial" panose="020B0604020202020204" pitchFamily="34" charset="0"/>
              <a:buChar char="•"/>
            </a:pPr>
            <a:r>
              <a:rPr lang="en-IN" dirty="0"/>
              <a:t>Lessee has an option to purchase the asset at the expiry of the lease</a:t>
            </a:r>
          </a:p>
        </p:txBody>
      </p:sp>
      <p:sp>
        <p:nvSpPr>
          <p:cNvPr id="5" name="Content Placeholder 4">
            <a:extLst>
              <a:ext uri="{FF2B5EF4-FFF2-40B4-BE49-F238E27FC236}">
                <a16:creationId xmlns:a16="http://schemas.microsoft.com/office/drawing/2014/main" id="{5495190F-43A8-CD17-4995-F8A84CFEBC11}"/>
              </a:ext>
            </a:extLst>
          </p:cNvPr>
          <p:cNvSpPr>
            <a:spLocks noGrp="1"/>
          </p:cNvSpPr>
          <p:nvPr>
            <p:ph sz="half" idx="2"/>
          </p:nvPr>
        </p:nvSpPr>
        <p:spPr/>
        <p:txBody>
          <a:bodyPr/>
          <a:lstStyle/>
          <a:p>
            <a:r>
              <a:rPr lang="en-IN" sz="2400" b="1" u="sng" dirty="0"/>
              <a:t>Operating Lease</a:t>
            </a:r>
          </a:p>
          <a:p>
            <a:pPr>
              <a:buFont typeface="Arial" panose="020B0604020202020204" pitchFamily="34" charset="0"/>
              <a:buChar char="•"/>
            </a:pPr>
            <a:r>
              <a:rPr lang="en-IN" dirty="0"/>
              <a:t>Short term</a:t>
            </a:r>
          </a:p>
          <a:p>
            <a:pPr>
              <a:buFont typeface="Arial" panose="020B0604020202020204" pitchFamily="34" charset="0"/>
              <a:buChar char="•"/>
            </a:pPr>
            <a:r>
              <a:rPr lang="en-IN" dirty="0"/>
              <a:t>Revocable</a:t>
            </a:r>
          </a:p>
          <a:p>
            <a:pPr>
              <a:buFont typeface="Arial" panose="020B0604020202020204" pitchFamily="34" charset="0"/>
              <a:buChar char="•"/>
            </a:pPr>
            <a:r>
              <a:rPr lang="en-IN" dirty="0"/>
              <a:t>Gives the lessee limited right to use the asset</a:t>
            </a:r>
          </a:p>
          <a:p>
            <a:pPr>
              <a:buFont typeface="Arial" panose="020B0604020202020204" pitchFamily="34" charset="0"/>
              <a:buChar char="•"/>
            </a:pPr>
            <a:r>
              <a:rPr lang="en-IN" dirty="0"/>
              <a:t>Lessor is responsible for maintenance</a:t>
            </a:r>
          </a:p>
          <a:p>
            <a:pPr>
              <a:buFont typeface="Arial" panose="020B0604020202020204" pitchFamily="34" charset="0"/>
              <a:buChar char="•"/>
            </a:pPr>
            <a:r>
              <a:rPr lang="en-IN" dirty="0"/>
              <a:t>Lessee has no option to purchase the asset at the expiry of the lease</a:t>
            </a:r>
          </a:p>
          <a:p>
            <a:endParaRPr lang="en-IN" dirty="0"/>
          </a:p>
        </p:txBody>
      </p:sp>
    </p:spTree>
    <p:extLst>
      <p:ext uri="{BB962C8B-B14F-4D97-AF65-F5344CB8AC3E}">
        <p14:creationId xmlns:p14="http://schemas.microsoft.com/office/powerpoint/2010/main" val="3296833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56AF33-095C-7605-4AC3-1C7ADA964A98}"/>
              </a:ext>
            </a:extLst>
          </p:cNvPr>
          <p:cNvSpPr>
            <a:spLocks noGrp="1"/>
          </p:cNvSpPr>
          <p:nvPr>
            <p:ph type="title"/>
          </p:nvPr>
        </p:nvSpPr>
        <p:spPr/>
        <p:txBody>
          <a:bodyPr/>
          <a:lstStyle/>
          <a:p>
            <a:r>
              <a:rPr lang="en-IN" dirty="0"/>
              <a:t>Financial Lease may take 3 forms:</a:t>
            </a:r>
          </a:p>
        </p:txBody>
      </p:sp>
      <p:sp>
        <p:nvSpPr>
          <p:cNvPr id="6" name="Content Placeholder 5">
            <a:extLst>
              <a:ext uri="{FF2B5EF4-FFF2-40B4-BE49-F238E27FC236}">
                <a16:creationId xmlns:a16="http://schemas.microsoft.com/office/drawing/2014/main" id="{FAA09116-8B86-8BDC-D47A-A8FC29DC482C}"/>
              </a:ext>
            </a:extLst>
          </p:cNvPr>
          <p:cNvSpPr>
            <a:spLocks noGrp="1"/>
          </p:cNvSpPr>
          <p:nvPr>
            <p:ph idx="1"/>
          </p:nvPr>
        </p:nvSpPr>
        <p:spPr/>
        <p:txBody>
          <a:bodyPr/>
          <a:lstStyle/>
          <a:p>
            <a:pPr>
              <a:buFont typeface="+mj-lt"/>
              <a:buAutoNum type="arabicPeriod"/>
            </a:pPr>
            <a:r>
              <a:rPr lang="en-IN" sz="2400" b="1" dirty="0"/>
              <a:t>Sale and Lease Back</a:t>
            </a:r>
          </a:p>
          <a:p>
            <a:pPr>
              <a:buFont typeface="+mj-lt"/>
              <a:buAutoNum type="arabicPeriod"/>
            </a:pPr>
            <a:r>
              <a:rPr lang="en-IN" sz="2400" b="1" dirty="0"/>
              <a:t>Leveraged Leasing</a:t>
            </a:r>
          </a:p>
          <a:p>
            <a:pPr>
              <a:buFont typeface="+mj-lt"/>
              <a:buAutoNum type="arabicPeriod"/>
            </a:pPr>
            <a:r>
              <a:rPr lang="en-IN" sz="2400" b="1" dirty="0"/>
              <a:t>Direct Leasing</a:t>
            </a:r>
            <a:endParaRPr lang="en-IN" b="1" dirty="0"/>
          </a:p>
        </p:txBody>
      </p:sp>
    </p:spTree>
    <p:extLst>
      <p:ext uri="{BB962C8B-B14F-4D97-AF65-F5344CB8AC3E}">
        <p14:creationId xmlns:p14="http://schemas.microsoft.com/office/powerpoint/2010/main" val="3618818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8880F-BB66-60D1-0889-B5CDFD5A1767}"/>
              </a:ext>
            </a:extLst>
          </p:cNvPr>
          <p:cNvSpPr>
            <a:spLocks noGrp="1"/>
          </p:cNvSpPr>
          <p:nvPr>
            <p:ph type="title"/>
          </p:nvPr>
        </p:nvSpPr>
        <p:spPr/>
        <p:txBody>
          <a:bodyPr/>
          <a:lstStyle/>
          <a:p>
            <a:endParaRPr lang="en-IN"/>
          </a:p>
        </p:txBody>
      </p:sp>
      <p:pic>
        <p:nvPicPr>
          <p:cNvPr id="4" name="Content Placeholder 3">
            <a:extLst>
              <a:ext uri="{FF2B5EF4-FFF2-40B4-BE49-F238E27FC236}">
                <a16:creationId xmlns:a16="http://schemas.microsoft.com/office/drawing/2014/main" id="{FACDE1B5-990D-97FB-5AB4-9BB872EF2AAA}"/>
              </a:ext>
            </a:extLst>
          </p:cNvPr>
          <p:cNvPicPr>
            <a:picLocks noGrp="1" noChangeAspect="1"/>
          </p:cNvPicPr>
          <p:nvPr>
            <p:ph idx="1"/>
          </p:nvPr>
        </p:nvPicPr>
        <p:blipFill>
          <a:blip r:embed="rId2"/>
          <a:stretch>
            <a:fillRect/>
          </a:stretch>
        </p:blipFill>
        <p:spPr>
          <a:xfrm>
            <a:off x="429208" y="485192"/>
            <a:ext cx="11299372" cy="5534608"/>
          </a:xfrm>
          <a:prstGeom prst="rect">
            <a:avLst/>
          </a:prstGeom>
        </p:spPr>
      </p:pic>
    </p:spTree>
    <p:extLst>
      <p:ext uri="{BB962C8B-B14F-4D97-AF65-F5344CB8AC3E}">
        <p14:creationId xmlns:p14="http://schemas.microsoft.com/office/powerpoint/2010/main" val="4134038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7BFAC-6FA1-596A-674A-3CD646B6B669}"/>
              </a:ext>
            </a:extLst>
          </p:cNvPr>
          <p:cNvSpPr>
            <a:spLocks noGrp="1"/>
          </p:cNvSpPr>
          <p:nvPr>
            <p:ph type="title"/>
          </p:nvPr>
        </p:nvSpPr>
        <p:spPr/>
        <p:txBody>
          <a:bodyPr/>
          <a:lstStyle/>
          <a:p>
            <a:r>
              <a:rPr lang="en-IN" dirty="0"/>
              <a:t>Benefits of Leasing:</a:t>
            </a:r>
          </a:p>
        </p:txBody>
      </p:sp>
      <p:sp>
        <p:nvSpPr>
          <p:cNvPr id="3" name="Content Placeholder 2">
            <a:extLst>
              <a:ext uri="{FF2B5EF4-FFF2-40B4-BE49-F238E27FC236}">
                <a16:creationId xmlns:a16="http://schemas.microsoft.com/office/drawing/2014/main" id="{597A9754-CB53-6382-7767-3AFB027F745A}"/>
              </a:ext>
            </a:extLst>
          </p:cNvPr>
          <p:cNvSpPr>
            <a:spLocks noGrp="1"/>
          </p:cNvSpPr>
          <p:nvPr>
            <p:ph idx="1"/>
          </p:nvPr>
        </p:nvSpPr>
        <p:spPr>
          <a:xfrm>
            <a:off x="503854" y="2341985"/>
            <a:ext cx="11196734" cy="4348064"/>
          </a:xfrm>
        </p:spPr>
        <p:txBody>
          <a:bodyPr>
            <a:normAutofit/>
          </a:bodyPr>
          <a:lstStyle/>
          <a:p>
            <a:pPr>
              <a:buFont typeface="Wingdings" panose="05000000000000000000" pitchFamily="2" charset="2"/>
              <a:buChar char="§"/>
            </a:pPr>
            <a:r>
              <a:rPr lang="en-IN" sz="2000" dirty="0"/>
              <a:t>Maintenance of balanced cash outflow</a:t>
            </a:r>
          </a:p>
          <a:p>
            <a:pPr>
              <a:buFont typeface="Wingdings" panose="05000000000000000000" pitchFamily="2" charset="2"/>
              <a:buChar char="§"/>
            </a:pPr>
            <a:r>
              <a:rPr lang="en-IN" sz="2000" dirty="0"/>
              <a:t>Investment in good quality assets</a:t>
            </a:r>
          </a:p>
          <a:p>
            <a:pPr>
              <a:buFont typeface="Wingdings" panose="05000000000000000000" pitchFamily="2" charset="2"/>
              <a:buChar char="§"/>
            </a:pPr>
            <a:r>
              <a:rPr lang="en-IN" sz="2000" dirty="0"/>
              <a:t>Better capital usage and investment </a:t>
            </a:r>
          </a:p>
          <a:p>
            <a:pPr>
              <a:buFont typeface="Wingdings" panose="05000000000000000000" pitchFamily="2" charset="2"/>
              <a:buChar char="§"/>
            </a:pPr>
            <a:r>
              <a:rPr lang="en-IN" sz="2000" dirty="0"/>
              <a:t>Tax benefit</a:t>
            </a:r>
          </a:p>
          <a:p>
            <a:pPr>
              <a:buFont typeface="Wingdings" panose="05000000000000000000" pitchFamily="2" charset="2"/>
              <a:buChar char="§"/>
            </a:pPr>
            <a:r>
              <a:rPr lang="en-IN" sz="2000" dirty="0"/>
              <a:t>Treated as Off-balance sheet debt</a:t>
            </a:r>
          </a:p>
          <a:p>
            <a:pPr>
              <a:buFont typeface="Wingdings" panose="05000000000000000000" pitchFamily="2" charset="2"/>
              <a:buChar char="§"/>
            </a:pPr>
            <a:r>
              <a:rPr lang="en-IN" sz="2000" dirty="0"/>
              <a:t>Better planning</a:t>
            </a:r>
          </a:p>
          <a:p>
            <a:pPr>
              <a:buFont typeface="Wingdings" panose="05000000000000000000" pitchFamily="2" charset="2"/>
              <a:buChar char="§"/>
            </a:pPr>
            <a:r>
              <a:rPr lang="en-IN" sz="2000" dirty="0"/>
              <a:t>Low capital expenditure</a:t>
            </a:r>
          </a:p>
          <a:p>
            <a:pPr>
              <a:buFont typeface="Wingdings" panose="05000000000000000000" pitchFamily="2" charset="2"/>
              <a:buChar char="§"/>
            </a:pPr>
            <a:r>
              <a:rPr lang="en-IN" sz="2000" dirty="0"/>
              <a:t>No risk of obsolescence</a:t>
            </a:r>
          </a:p>
          <a:p>
            <a:pPr>
              <a:buFont typeface="Wingdings" panose="05000000000000000000" pitchFamily="2" charset="2"/>
              <a:buChar char="§"/>
            </a:pPr>
            <a:r>
              <a:rPr lang="en-IN" sz="2000" dirty="0"/>
              <a:t>Termination rights</a:t>
            </a:r>
            <a:endParaRPr lang="en-IN" dirty="0"/>
          </a:p>
        </p:txBody>
      </p:sp>
    </p:spTree>
    <p:extLst>
      <p:ext uri="{BB962C8B-B14F-4D97-AF65-F5344CB8AC3E}">
        <p14:creationId xmlns:p14="http://schemas.microsoft.com/office/powerpoint/2010/main" val="1752234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7867D-B87D-512D-E712-073B66F85652}"/>
              </a:ext>
            </a:extLst>
          </p:cNvPr>
          <p:cNvSpPr>
            <a:spLocks noGrp="1"/>
          </p:cNvSpPr>
          <p:nvPr>
            <p:ph type="title"/>
          </p:nvPr>
        </p:nvSpPr>
        <p:spPr/>
        <p:txBody>
          <a:bodyPr/>
          <a:lstStyle/>
          <a:p>
            <a:r>
              <a:rPr lang="en-IN" dirty="0"/>
              <a:t>Disadvantages of Leasing:</a:t>
            </a:r>
          </a:p>
        </p:txBody>
      </p:sp>
      <p:sp>
        <p:nvSpPr>
          <p:cNvPr id="3" name="Content Placeholder 2">
            <a:extLst>
              <a:ext uri="{FF2B5EF4-FFF2-40B4-BE49-F238E27FC236}">
                <a16:creationId xmlns:a16="http://schemas.microsoft.com/office/drawing/2014/main" id="{FB379877-7756-6C1C-C723-8053D79A1F7B}"/>
              </a:ext>
            </a:extLst>
          </p:cNvPr>
          <p:cNvSpPr>
            <a:spLocks noGrp="1"/>
          </p:cNvSpPr>
          <p:nvPr>
            <p:ph idx="1"/>
          </p:nvPr>
        </p:nvSpPr>
        <p:spPr>
          <a:xfrm>
            <a:off x="494522" y="2603499"/>
            <a:ext cx="11336694" cy="4049227"/>
          </a:xfrm>
        </p:spPr>
        <p:txBody>
          <a:bodyPr>
            <a:normAutofit/>
          </a:bodyPr>
          <a:lstStyle/>
          <a:p>
            <a:pPr>
              <a:buFont typeface="Arial" panose="020B0604020202020204" pitchFamily="34" charset="0"/>
              <a:buChar char="•"/>
            </a:pPr>
            <a:r>
              <a:rPr lang="en-IN" dirty="0"/>
              <a:t>Treated as an expense</a:t>
            </a:r>
          </a:p>
          <a:p>
            <a:pPr>
              <a:buFont typeface="Arial" panose="020B0604020202020204" pitchFamily="34" charset="0"/>
              <a:buChar char="•"/>
            </a:pPr>
            <a:r>
              <a:rPr lang="en-IN" dirty="0"/>
              <a:t>Limited financial benefits</a:t>
            </a:r>
          </a:p>
          <a:p>
            <a:pPr>
              <a:buFont typeface="Arial" panose="020B0604020202020204" pitchFamily="34" charset="0"/>
              <a:buChar char="•"/>
            </a:pPr>
            <a:r>
              <a:rPr lang="en-IN" dirty="0"/>
              <a:t>Reduced return for equity holders</a:t>
            </a:r>
          </a:p>
          <a:p>
            <a:pPr>
              <a:buFont typeface="Arial" panose="020B0604020202020204" pitchFamily="34" charset="0"/>
              <a:buChar char="•"/>
            </a:pPr>
            <a:r>
              <a:rPr lang="en-IN" dirty="0"/>
              <a:t>Considered as debt</a:t>
            </a:r>
          </a:p>
          <a:p>
            <a:pPr>
              <a:buFont typeface="Arial" panose="020B0604020202020204" pitchFamily="34" charset="0"/>
              <a:buChar char="•"/>
            </a:pPr>
            <a:r>
              <a:rPr lang="en-IN" dirty="0"/>
              <a:t>Limited access to other loans</a:t>
            </a:r>
          </a:p>
          <a:p>
            <a:pPr>
              <a:buFont typeface="Arial" panose="020B0604020202020204" pitchFamily="34" charset="0"/>
              <a:buChar char="•"/>
            </a:pPr>
            <a:r>
              <a:rPr lang="en-IN" dirty="0"/>
              <a:t>Complex process and documentation</a:t>
            </a:r>
          </a:p>
          <a:p>
            <a:pPr>
              <a:buFont typeface="Arial" panose="020B0604020202020204" pitchFamily="34" charset="0"/>
              <a:buChar char="•"/>
            </a:pPr>
            <a:r>
              <a:rPr lang="en-IN" dirty="0"/>
              <a:t>No ownership</a:t>
            </a:r>
          </a:p>
          <a:p>
            <a:pPr>
              <a:buFont typeface="Arial" panose="020B0604020202020204" pitchFamily="34" charset="0"/>
              <a:buChar char="•"/>
            </a:pPr>
            <a:r>
              <a:rPr lang="en-IN" dirty="0"/>
              <a:t>Maintenance of the asset</a:t>
            </a:r>
          </a:p>
          <a:p>
            <a:pPr>
              <a:buFont typeface="Arial" panose="020B0604020202020204" pitchFamily="34" charset="0"/>
              <a:buChar char="•"/>
            </a:pPr>
            <a:r>
              <a:rPr lang="en-IN" dirty="0"/>
              <a:t>Limited tax benefit</a:t>
            </a:r>
          </a:p>
          <a:p>
            <a:endParaRPr lang="en-IN" dirty="0"/>
          </a:p>
          <a:p>
            <a:endParaRPr lang="en-IN" dirty="0"/>
          </a:p>
        </p:txBody>
      </p:sp>
    </p:spTree>
    <p:extLst>
      <p:ext uri="{BB962C8B-B14F-4D97-AF65-F5344CB8AC3E}">
        <p14:creationId xmlns:p14="http://schemas.microsoft.com/office/powerpoint/2010/main" val="5452416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9FE5C-3006-1350-003F-566A4991D46A}"/>
              </a:ext>
            </a:extLst>
          </p:cNvPr>
          <p:cNvSpPr>
            <a:spLocks noGrp="1"/>
          </p:cNvSpPr>
          <p:nvPr>
            <p:ph type="title"/>
          </p:nvPr>
        </p:nvSpPr>
        <p:spPr/>
        <p:txBody>
          <a:bodyPr/>
          <a:lstStyle/>
          <a:p>
            <a:r>
              <a:rPr lang="en-IN" sz="4800" b="1" dirty="0">
                <a:latin typeface="Arial Rounded MT Bold" panose="020F0704030504030204" pitchFamily="34" charset="0"/>
              </a:rPr>
              <a:t>FACTORING</a:t>
            </a:r>
          </a:p>
        </p:txBody>
      </p:sp>
      <p:sp>
        <p:nvSpPr>
          <p:cNvPr id="3" name="Content Placeholder 2">
            <a:extLst>
              <a:ext uri="{FF2B5EF4-FFF2-40B4-BE49-F238E27FC236}">
                <a16:creationId xmlns:a16="http://schemas.microsoft.com/office/drawing/2014/main" id="{8698FFED-7AE5-0A50-64DC-4F0D3641C4D4}"/>
              </a:ext>
            </a:extLst>
          </p:cNvPr>
          <p:cNvSpPr>
            <a:spLocks noGrp="1"/>
          </p:cNvSpPr>
          <p:nvPr>
            <p:ph idx="1"/>
          </p:nvPr>
        </p:nvSpPr>
        <p:spPr>
          <a:xfrm>
            <a:off x="1154954" y="2341984"/>
            <a:ext cx="8825659" cy="3677816"/>
          </a:xfrm>
        </p:spPr>
        <p:txBody>
          <a:bodyPr/>
          <a:lstStyle/>
          <a:p>
            <a:pPr marL="0" indent="0">
              <a:buNone/>
            </a:pPr>
            <a:endParaRPr lang="en-IN" dirty="0"/>
          </a:p>
        </p:txBody>
      </p:sp>
      <p:cxnSp>
        <p:nvCxnSpPr>
          <p:cNvPr id="5" name="Straight Connector 4">
            <a:extLst>
              <a:ext uri="{FF2B5EF4-FFF2-40B4-BE49-F238E27FC236}">
                <a16:creationId xmlns:a16="http://schemas.microsoft.com/office/drawing/2014/main" id="{C5FB0267-4D83-B792-4CDF-3CBCDD6D5794}"/>
              </a:ext>
            </a:extLst>
          </p:cNvPr>
          <p:cNvCxnSpPr>
            <a:cxnSpLocks/>
          </p:cNvCxnSpPr>
          <p:nvPr/>
        </p:nvCxnSpPr>
        <p:spPr>
          <a:xfrm>
            <a:off x="2668555" y="2341984"/>
            <a:ext cx="5747658"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Arrow Connector 7">
            <a:extLst>
              <a:ext uri="{FF2B5EF4-FFF2-40B4-BE49-F238E27FC236}">
                <a16:creationId xmlns:a16="http://schemas.microsoft.com/office/drawing/2014/main" id="{8D1EC8BF-14C3-DF0D-EA4D-DAFAFBD469E8}"/>
              </a:ext>
            </a:extLst>
          </p:cNvPr>
          <p:cNvCxnSpPr>
            <a:cxnSpLocks/>
          </p:cNvCxnSpPr>
          <p:nvPr/>
        </p:nvCxnSpPr>
        <p:spPr>
          <a:xfrm>
            <a:off x="2668555" y="2341984"/>
            <a:ext cx="0" cy="58782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a:extLst>
              <a:ext uri="{FF2B5EF4-FFF2-40B4-BE49-F238E27FC236}">
                <a16:creationId xmlns:a16="http://schemas.microsoft.com/office/drawing/2014/main" id="{4090F3FE-B194-8539-215C-CF2660A2077B}"/>
              </a:ext>
            </a:extLst>
          </p:cNvPr>
          <p:cNvCxnSpPr/>
          <p:nvPr/>
        </p:nvCxnSpPr>
        <p:spPr>
          <a:xfrm>
            <a:off x="8425543" y="2341984"/>
            <a:ext cx="0" cy="74644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Rectangle: Rounded Corners 11">
            <a:extLst>
              <a:ext uri="{FF2B5EF4-FFF2-40B4-BE49-F238E27FC236}">
                <a16:creationId xmlns:a16="http://schemas.microsoft.com/office/drawing/2014/main" id="{5FD557EB-418A-52D7-696E-6523923C3FE3}"/>
              </a:ext>
            </a:extLst>
          </p:cNvPr>
          <p:cNvSpPr/>
          <p:nvPr/>
        </p:nvSpPr>
        <p:spPr>
          <a:xfrm>
            <a:off x="1595535" y="3088433"/>
            <a:ext cx="1940766" cy="671792"/>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3200" b="1" dirty="0">
                <a:solidFill>
                  <a:schemeClr val="bg1"/>
                </a:solidFill>
              </a:rPr>
              <a:t>SELLER</a:t>
            </a:r>
          </a:p>
        </p:txBody>
      </p:sp>
      <p:sp>
        <p:nvSpPr>
          <p:cNvPr id="13" name="Rectangle: Rounded Corners 12">
            <a:extLst>
              <a:ext uri="{FF2B5EF4-FFF2-40B4-BE49-F238E27FC236}">
                <a16:creationId xmlns:a16="http://schemas.microsoft.com/office/drawing/2014/main" id="{228FCDA9-713A-D80B-4E7B-D67D0A571A7F}"/>
              </a:ext>
            </a:extLst>
          </p:cNvPr>
          <p:cNvSpPr/>
          <p:nvPr/>
        </p:nvSpPr>
        <p:spPr>
          <a:xfrm>
            <a:off x="7567127" y="3172408"/>
            <a:ext cx="1866117" cy="67179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3200" b="1" dirty="0"/>
              <a:t>BUYER</a:t>
            </a:r>
          </a:p>
        </p:txBody>
      </p:sp>
      <p:sp>
        <p:nvSpPr>
          <p:cNvPr id="14" name="Oval 13">
            <a:extLst>
              <a:ext uri="{FF2B5EF4-FFF2-40B4-BE49-F238E27FC236}">
                <a16:creationId xmlns:a16="http://schemas.microsoft.com/office/drawing/2014/main" id="{79641EBA-9847-51C1-D046-D5F9280EAAFE}"/>
              </a:ext>
            </a:extLst>
          </p:cNvPr>
          <p:cNvSpPr/>
          <p:nvPr/>
        </p:nvSpPr>
        <p:spPr>
          <a:xfrm>
            <a:off x="4721290" y="2889730"/>
            <a:ext cx="1586204" cy="1187744"/>
          </a:xfrm>
          <a:prstGeom prst="ellipse">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IN" b="1" dirty="0"/>
              <a:t>FACTOR</a:t>
            </a:r>
          </a:p>
        </p:txBody>
      </p:sp>
      <mc:AlternateContent xmlns:mc="http://schemas.openxmlformats.org/markup-compatibility/2006" xmlns:p14="http://schemas.microsoft.com/office/powerpoint/2010/main">
        <mc:Choice Requires="p14">
          <p:contentPart p14:bwMode="auto" r:id="rId2">
            <p14:nvContentPartPr>
              <p14:cNvPr id="27" name="Ink 26">
                <a:extLst>
                  <a:ext uri="{FF2B5EF4-FFF2-40B4-BE49-F238E27FC236}">
                    <a16:creationId xmlns:a16="http://schemas.microsoft.com/office/drawing/2014/main" id="{10C0763C-1417-CA47-D500-A806F9B79586}"/>
                  </a:ext>
                </a:extLst>
              </p14:cNvPr>
              <p14:cNvContentPartPr/>
              <p14:nvPr/>
            </p14:nvContentPartPr>
            <p14:xfrm>
              <a:off x="3228274" y="2555750"/>
              <a:ext cx="4114440" cy="729360"/>
            </p14:xfrm>
          </p:contentPart>
        </mc:Choice>
        <mc:Fallback xmlns="">
          <p:pic>
            <p:nvPicPr>
              <p:cNvPr id="27" name="Ink 26">
                <a:extLst>
                  <a:ext uri="{FF2B5EF4-FFF2-40B4-BE49-F238E27FC236}">
                    <a16:creationId xmlns:a16="http://schemas.microsoft.com/office/drawing/2014/main" id="{10C0763C-1417-CA47-D500-A806F9B79586}"/>
                  </a:ext>
                </a:extLst>
              </p:cNvPr>
              <p:cNvPicPr/>
              <p:nvPr/>
            </p:nvPicPr>
            <p:blipFill>
              <a:blip r:embed="rId3"/>
              <a:stretch>
                <a:fillRect/>
              </a:stretch>
            </p:blipFill>
            <p:spPr>
              <a:xfrm>
                <a:off x="3223954" y="2551430"/>
                <a:ext cx="4123080" cy="73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28" name="Ink 27">
                <a:extLst>
                  <a:ext uri="{FF2B5EF4-FFF2-40B4-BE49-F238E27FC236}">
                    <a16:creationId xmlns:a16="http://schemas.microsoft.com/office/drawing/2014/main" id="{ED3F919D-6532-D776-4667-BFB449FD4B02}"/>
                  </a:ext>
                </a:extLst>
              </p14:cNvPr>
              <p14:cNvContentPartPr/>
              <p14:nvPr/>
            </p14:nvContentPartPr>
            <p14:xfrm>
              <a:off x="7221394" y="3033470"/>
              <a:ext cx="204840" cy="288000"/>
            </p14:xfrm>
          </p:contentPart>
        </mc:Choice>
        <mc:Fallback xmlns="">
          <p:pic>
            <p:nvPicPr>
              <p:cNvPr id="28" name="Ink 27">
                <a:extLst>
                  <a:ext uri="{FF2B5EF4-FFF2-40B4-BE49-F238E27FC236}">
                    <a16:creationId xmlns:a16="http://schemas.microsoft.com/office/drawing/2014/main" id="{ED3F919D-6532-D776-4667-BFB449FD4B02}"/>
                  </a:ext>
                </a:extLst>
              </p:cNvPr>
              <p:cNvPicPr/>
              <p:nvPr/>
            </p:nvPicPr>
            <p:blipFill>
              <a:blip r:embed="rId5"/>
              <a:stretch>
                <a:fillRect/>
              </a:stretch>
            </p:blipFill>
            <p:spPr>
              <a:xfrm>
                <a:off x="7217074" y="3029150"/>
                <a:ext cx="213480" cy="296640"/>
              </a:xfrm>
              <a:prstGeom prst="rect">
                <a:avLst/>
              </a:prstGeom>
            </p:spPr>
          </p:pic>
        </mc:Fallback>
      </mc:AlternateContent>
      <p:sp>
        <p:nvSpPr>
          <p:cNvPr id="29" name="TextBox 28">
            <a:extLst>
              <a:ext uri="{FF2B5EF4-FFF2-40B4-BE49-F238E27FC236}">
                <a16:creationId xmlns:a16="http://schemas.microsoft.com/office/drawing/2014/main" id="{92E04CB9-DBDF-945C-C3D9-57AFCB103B72}"/>
              </a:ext>
            </a:extLst>
          </p:cNvPr>
          <p:cNvSpPr txBox="1"/>
          <p:nvPr/>
        </p:nvSpPr>
        <p:spPr>
          <a:xfrm>
            <a:off x="3498861" y="2241106"/>
            <a:ext cx="3816218" cy="369332"/>
          </a:xfrm>
          <a:prstGeom prst="rect">
            <a:avLst/>
          </a:prstGeom>
          <a:noFill/>
        </p:spPr>
        <p:txBody>
          <a:bodyPr wrap="square" rtlCol="0">
            <a:spAutoFit/>
          </a:bodyPr>
          <a:lstStyle/>
          <a:p>
            <a:r>
              <a:rPr lang="en-IN" dirty="0"/>
              <a:t>Sells goods and raises invoice</a:t>
            </a:r>
          </a:p>
        </p:txBody>
      </p:sp>
      <p:cxnSp>
        <p:nvCxnSpPr>
          <p:cNvPr id="31" name="Straight Arrow Connector 30">
            <a:extLst>
              <a:ext uri="{FF2B5EF4-FFF2-40B4-BE49-F238E27FC236}">
                <a16:creationId xmlns:a16="http://schemas.microsoft.com/office/drawing/2014/main" id="{FD2603F3-7CA5-A9F3-941F-75FD45EC18E7}"/>
              </a:ext>
            </a:extLst>
          </p:cNvPr>
          <p:cNvCxnSpPr/>
          <p:nvPr/>
        </p:nvCxnSpPr>
        <p:spPr>
          <a:xfrm>
            <a:off x="3666931" y="3424329"/>
            <a:ext cx="83975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2" name="TextBox 31">
            <a:extLst>
              <a:ext uri="{FF2B5EF4-FFF2-40B4-BE49-F238E27FC236}">
                <a16:creationId xmlns:a16="http://schemas.microsoft.com/office/drawing/2014/main" id="{41ABBF27-51FC-63F3-C2FB-2A9F01546C8C}"/>
              </a:ext>
            </a:extLst>
          </p:cNvPr>
          <p:cNvSpPr txBox="1"/>
          <p:nvPr/>
        </p:nvSpPr>
        <p:spPr>
          <a:xfrm>
            <a:off x="3610945" y="3359192"/>
            <a:ext cx="1184989" cy="615553"/>
          </a:xfrm>
          <a:prstGeom prst="rect">
            <a:avLst/>
          </a:prstGeom>
          <a:noFill/>
        </p:spPr>
        <p:txBody>
          <a:bodyPr wrap="square" rtlCol="0">
            <a:spAutoFit/>
          </a:bodyPr>
          <a:lstStyle/>
          <a:p>
            <a:r>
              <a:rPr lang="en-IN" sz="1600" dirty="0"/>
              <a:t>Sends</a:t>
            </a:r>
            <a:r>
              <a:rPr lang="en-IN" dirty="0"/>
              <a:t> </a:t>
            </a:r>
            <a:r>
              <a:rPr lang="en-IN" sz="1600" dirty="0"/>
              <a:t>invoice</a:t>
            </a:r>
            <a:endParaRPr lang="en-IN" dirty="0"/>
          </a:p>
        </p:txBody>
      </p:sp>
      <p:cxnSp>
        <p:nvCxnSpPr>
          <p:cNvPr id="34" name="Straight Arrow Connector 33">
            <a:extLst>
              <a:ext uri="{FF2B5EF4-FFF2-40B4-BE49-F238E27FC236}">
                <a16:creationId xmlns:a16="http://schemas.microsoft.com/office/drawing/2014/main" id="{F883C1FD-A0F3-3976-37BB-2BA51115F3BF}"/>
              </a:ext>
            </a:extLst>
          </p:cNvPr>
          <p:cNvCxnSpPr/>
          <p:nvPr/>
        </p:nvCxnSpPr>
        <p:spPr>
          <a:xfrm flipH="1">
            <a:off x="6484776" y="3483602"/>
            <a:ext cx="94145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5" name="TextBox 34">
            <a:extLst>
              <a:ext uri="{FF2B5EF4-FFF2-40B4-BE49-F238E27FC236}">
                <a16:creationId xmlns:a16="http://schemas.microsoft.com/office/drawing/2014/main" id="{D068253E-21FE-8515-C7AA-8AA9D84C6DA0}"/>
              </a:ext>
            </a:extLst>
          </p:cNvPr>
          <p:cNvSpPr txBox="1"/>
          <p:nvPr/>
        </p:nvSpPr>
        <p:spPr>
          <a:xfrm>
            <a:off x="6486817" y="3479814"/>
            <a:ext cx="1471127" cy="523220"/>
          </a:xfrm>
          <a:prstGeom prst="rect">
            <a:avLst/>
          </a:prstGeom>
          <a:noFill/>
        </p:spPr>
        <p:txBody>
          <a:bodyPr wrap="square" rtlCol="0">
            <a:spAutoFit/>
          </a:bodyPr>
          <a:lstStyle/>
          <a:p>
            <a:r>
              <a:rPr lang="en-IN" sz="1400" dirty="0"/>
              <a:t>Makes payment</a:t>
            </a:r>
          </a:p>
        </p:txBody>
      </p:sp>
      <p:sp>
        <p:nvSpPr>
          <p:cNvPr id="40" name="TextBox 39">
            <a:extLst>
              <a:ext uri="{FF2B5EF4-FFF2-40B4-BE49-F238E27FC236}">
                <a16:creationId xmlns:a16="http://schemas.microsoft.com/office/drawing/2014/main" id="{EB8A3736-84A0-F05A-9F1A-E24DA7D13C0F}"/>
              </a:ext>
            </a:extLst>
          </p:cNvPr>
          <p:cNvSpPr txBox="1"/>
          <p:nvPr/>
        </p:nvSpPr>
        <p:spPr>
          <a:xfrm>
            <a:off x="3287486" y="4116007"/>
            <a:ext cx="1797698" cy="400110"/>
          </a:xfrm>
          <a:prstGeom prst="rect">
            <a:avLst/>
          </a:prstGeom>
          <a:noFill/>
        </p:spPr>
        <p:txBody>
          <a:bodyPr wrap="square" rtlCol="0">
            <a:spAutoFit/>
          </a:bodyPr>
          <a:lstStyle/>
          <a:p>
            <a:r>
              <a:rPr lang="en-IN" sz="2000" b="1" dirty="0">
                <a:solidFill>
                  <a:srgbClr val="7030A0"/>
                </a:solidFill>
              </a:rPr>
              <a:t>Pays 80-90%</a:t>
            </a:r>
          </a:p>
        </p:txBody>
      </p:sp>
      <p:sp>
        <p:nvSpPr>
          <p:cNvPr id="42" name="Rectangle 41">
            <a:extLst>
              <a:ext uri="{FF2B5EF4-FFF2-40B4-BE49-F238E27FC236}">
                <a16:creationId xmlns:a16="http://schemas.microsoft.com/office/drawing/2014/main" id="{89FC6DC8-F1A2-CB42-A9BA-B0E5728C36BD}"/>
              </a:ext>
            </a:extLst>
          </p:cNvPr>
          <p:cNvSpPr/>
          <p:nvPr/>
        </p:nvSpPr>
        <p:spPr>
          <a:xfrm>
            <a:off x="2248679" y="4749282"/>
            <a:ext cx="3508310" cy="597732"/>
          </a:xfrm>
          <a:prstGeom prst="rect">
            <a:avLst/>
          </a:prstGeom>
          <a:solidFill>
            <a:schemeClr val="accent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IN" dirty="0"/>
              <a:t>Makes remaining payment after deducting the fees</a:t>
            </a:r>
          </a:p>
        </p:txBody>
      </p:sp>
    </p:spTree>
    <p:extLst>
      <p:ext uri="{BB962C8B-B14F-4D97-AF65-F5344CB8AC3E}">
        <p14:creationId xmlns:p14="http://schemas.microsoft.com/office/powerpoint/2010/main" val="1852888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6BA0F-27FE-2A9E-D957-B27C6842E6F4}"/>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B3F252E1-1045-908F-E017-997E1F7F01AD}"/>
              </a:ext>
            </a:extLst>
          </p:cNvPr>
          <p:cNvSpPr>
            <a:spLocks noGrp="1"/>
          </p:cNvSpPr>
          <p:nvPr>
            <p:ph idx="1"/>
          </p:nvPr>
        </p:nvSpPr>
        <p:spPr/>
        <p:txBody>
          <a:bodyPr>
            <a:normAutofit/>
          </a:bodyPr>
          <a:lstStyle/>
          <a:p>
            <a:pPr marL="0" indent="0">
              <a:buNone/>
            </a:pPr>
            <a:r>
              <a:rPr lang="en-US" sz="2400" b="1" dirty="0">
                <a:solidFill>
                  <a:srgbClr val="7030A0"/>
                </a:solidFill>
              </a:rPr>
              <a:t>Three parties of a Factoring Contract:</a:t>
            </a:r>
          </a:p>
          <a:p>
            <a:pPr marL="457200" indent="-457200">
              <a:buFont typeface="+mj-lt"/>
              <a:buAutoNum type="arabicPeriod"/>
            </a:pPr>
            <a:r>
              <a:rPr lang="en-US" sz="2000" b="1" dirty="0">
                <a:solidFill>
                  <a:schemeClr val="tx1"/>
                </a:solidFill>
              </a:rPr>
              <a:t>Buyer of goods: </a:t>
            </a:r>
            <a:r>
              <a:rPr lang="en-US" sz="2000" dirty="0">
                <a:solidFill>
                  <a:schemeClr val="tx1"/>
                </a:solidFill>
              </a:rPr>
              <a:t>a person who has purchased goods or services on credit and as such has to pay for the same once the credit period gets over</a:t>
            </a:r>
          </a:p>
          <a:p>
            <a:pPr marL="457200" indent="-457200">
              <a:buFont typeface="+mj-lt"/>
              <a:buAutoNum type="arabicPeriod"/>
            </a:pPr>
            <a:r>
              <a:rPr lang="en-US" sz="2000" b="1" dirty="0">
                <a:solidFill>
                  <a:schemeClr val="tx1"/>
                </a:solidFill>
              </a:rPr>
              <a:t>Seller of goods</a:t>
            </a:r>
            <a:r>
              <a:rPr lang="en-US" sz="2000" dirty="0">
                <a:solidFill>
                  <a:schemeClr val="tx1"/>
                </a:solidFill>
              </a:rPr>
              <a:t>: a person who has supplied goods or provided services to the customer on credit terms</a:t>
            </a:r>
          </a:p>
          <a:p>
            <a:pPr marL="457200" indent="-457200">
              <a:buFont typeface="+mj-lt"/>
              <a:buAutoNum type="arabicPeriod"/>
            </a:pPr>
            <a:r>
              <a:rPr lang="en-US" sz="2000" b="1" dirty="0">
                <a:solidFill>
                  <a:schemeClr val="tx1"/>
                </a:solidFill>
              </a:rPr>
              <a:t>Factor: </a:t>
            </a:r>
            <a:r>
              <a:rPr lang="en-US" sz="2000" dirty="0">
                <a:solidFill>
                  <a:schemeClr val="tx1"/>
                </a:solidFill>
              </a:rPr>
              <a:t>a person who purchases the invoices(receivables) from the seller of goods and collects the money from the customers of his client.</a:t>
            </a:r>
          </a:p>
          <a:p>
            <a:endParaRPr lang="en-IN" sz="2400" b="1" dirty="0">
              <a:solidFill>
                <a:srgbClr val="7030A0"/>
              </a:solidFill>
            </a:endParaRPr>
          </a:p>
        </p:txBody>
      </p:sp>
    </p:spTree>
    <p:extLst>
      <p:ext uri="{BB962C8B-B14F-4D97-AF65-F5344CB8AC3E}">
        <p14:creationId xmlns:p14="http://schemas.microsoft.com/office/powerpoint/2010/main" val="3393689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9819D-65F4-50E0-41F4-7281E2866DFE}"/>
              </a:ext>
            </a:extLst>
          </p:cNvPr>
          <p:cNvSpPr>
            <a:spLocks noGrp="1"/>
          </p:cNvSpPr>
          <p:nvPr>
            <p:ph type="title"/>
          </p:nvPr>
        </p:nvSpPr>
        <p:spPr/>
        <p:txBody>
          <a:bodyPr/>
          <a:lstStyle/>
          <a:p>
            <a:r>
              <a:rPr lang="en-IN" dirty="0"/>
              <a:t>Functions of a Factor:</a:t>
            </a:r>
          </a:p>
        </p:txBody>
      </p:sp>
      <p:sp>
        <p:nvSpPr>
          <p:cNvPr id="3" name="Content Placeholder 2">
            <a:extLst>
              <a:ext uri="{FF2B5EF4-FFF2-40B4-BE49-F238E27FC236}">
                <a16:creationId xmlns:a16="http://schemas.microsoft.com/office/drawing/2014/main" id="{AF8C2F19-0C2D-C66F-D5C2-EA0EA69A7CDF}"/>
              </a:ext>
            </a:extLst>
          </p:cNvPr>
          <p:cNvSpPr>
            <a:spLocks noGrp="1"/>
          </p:cNvSpPr>
          <p:nvPr>
            <p:ph idx="1"/>
          </p:nvPr>
        </p:nvSpPr>
        <p:spPr/>
        <p:txBody>
          <a:bodyPr/>
          <a:lstStyle/>
          <a:p>
            <a:pPr>
              <a:buFont typeface="Arial" panose="020B0604020202020204" pitchFamily="34" charset="0"/>
              <a:buChar char="•"/>
            </a:pPr>
            <a:r>
              <a:rPr lang="en-IN" dirty="0"/>
              <a:t>Administration of sales ledger</a:t>
            </a:r>
          </a:p>
          <a:p>
            <a:pPr>
              <a:buFont typeface="Arial" panose="020B0604020202020204" pitchFamily="34" charset="0"/>
              <a:buChar char="•"/>
            </a:pPr>
            <a:r>
              <a:rPr lang="en-IN" dirty="0"/>
              <a:t>Collection of receivables</a:t>
            </a:r>
          </a:p>
          <a:p>
            <a:pPr>
              <a:buFont typeface="Arial" panose="020B0604020202020204" pitchFamily="34" charset="0"/>
              <a:buChar char="•"/>
            </a:pPr>
            <a:r>
              <a:rPr lang="en-IN" dirty="0"/>
              <a:t>Provision of finance:- (a) Without recourse (b) with recourse</a:t>
            </a:r>
          </a:p>
          <a:p>
            <a:pPr>
              <a:buFont typeface="Arial" panose="020B0604020202020204" pitchFamily="34" charset="0"/>
              <a:buChar char="•"/>
            </a:pPr>
            <a:r>
              <a:rPr lang="en-IN" dirty="0"/>
              <a:t>Protection against risk</a:t>
            </a:r>
          </a:p>
          <a:p>
            <a:pPr>
              <a:buFont typeface="Arial" panose="020B0604020202020204" pitchFamily="34" charset="0"/>
              <a:buChar char="•"/>
            </a:pPr>
            <a:r>
              <a:rPr lang="en-IN" dirty="0"/>
              <a:t>Advisory services</a:t>
            </a:r>
          </a:p>
        </p:txBody>
      </p:sp>
    </p:spTree>
    <p:extLst>
      <p:ext uri="{BB962C8B-B14F-4D97-AF65-F5344CB8AC3E}">
        <p14:creationId xmlns:p14="http://schemas.microsoft.com/office/powerpoint/2010/main" val="1803902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6193AEE-3F38-6EC5-2813-519932A526DC}"/>
              </a:ext>
            </a:extLst>
          </p:cNvPr>
          <p:cNvSpPr>
            <a:spLocks noGrp="1"/>
          </p:cNvSpPr>
          <p:nvPr>
            <p:ph type="ctrTitle"/>
          </p:nvPr>
        </p:nvSpPr>
        <p:spPr>
          <a:xfrm>
            <a:off x="1154955" y="1527239"/>
            <a:ext cx="8825658" cy="2677648"/>
          </a:xfrm>
        </p:spPr>
        <p:txBody>
          <a:bodyPr/>
          <a:lstStyle/>
          <a:p>
            <a:pPr algn="ctr"/>
            <a:r>
              <a:rPr lang="en-IN" dirty="0">
                <a:latin typeface="Arial Rounded MT Bold" panose="020F0704030504030204" pitchFamily="34" charset="0"/>
              </a:rPr>
              <a:t>AN OVERVIEW OF BANKING AND FINANCIAL SERVICES</a:t>
            </a:r>
          </a:p>
        </p:txBody>
      </p:sp>
      <p:sp>
        <p:nvSpPr>
          <p:cNvPr id="5" name="Subtitle 4">
            <a:extLst>
              <a:ext uri="{FF2B5EF4-FFF2-40B4-BE49-F238E27FC236}">
                <a16:creationId xmlns:a16="http://schemas.microsoft.com/office/drawing/2014/main" id="{857E4F0A-9B16-AC02-7D72-410E99D4BD80}"/>
              </a:ext>
            </a:extLst>
          </p:cNvPr>
          <p:cNvSpPr>
            <a:spLocks noGrp="1"/>
          </p:cNvSpPr>
          <p:nvPr>
            <p:ph type="subTitle" idx="1"/>
          </p:nvPr>
        </p:nvSpPr>
        <p:spPr/>
        <p:txBody>
          <a:bodyPr>
            <a:normAutofit/>
          </a:bodyPr>
          <a:lstStyle/>
          <a:p>
            <a:pPr algn="ctr"/>
            <a:r>
              <a:rPr lang="en-IN" sz="4400" dirty="0">
                <a:latin typeface="Arial Rounded MT Bold" panose="020F0704030504030204" pitchFamily="34" charset="0"/>
              </a:rPr>
              <a:t>UNIT 1</a:t>
            </a:r>
          </a:p>
        </p:txBody>
      </p:sp>
    </p:spTree>
    <p:extLst>
      <p:ext uri="{BB962C8B-B14F-4D97-AF65-F5344CB8AC3E}">
        <p14:creationId xmlns:p14="http://schemas.microsoft.com/office/powerpoint/2010/main" val="3268480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2E961-720A-0119-FAB2-CCEB3B10EA4D}"/>
              </a:ext>
            </a:extLst>
          </p:cNvPr>
          <p:cNvSpPr>
            <a:spLocks noGrp="1"/>
          </p:cNvSpPr>
          <p:nvPr>
            <p:ph type="title"/>
          </p:nvPr>
        </p:nvSpPr>
        <p:spPr/>
        <p:txBody>
          <a:bodyPr/>
          <a:lstStyle/>
          <a:p>
            <a:r>
              <a:rPr lang="en-IN" dirty="0">
                <a:latin typeface="Arial Rounded MT Bold" panose="020F0704030504030204" pitchFamily="34" charset="0"/>
              </a:rPr>
              <a:t>MERCHANT/INVESTMENT BANKING:</a:t>
            </a:r>
          </a:p>
        </p:txBody>
      </p:sp>
      <p:sp>
        <p:nvSpPr>
          <p:cNvPr id="3" name="Content Placeholder 2">
            <a:extLst>
              <a:ext uri="{FF2B5EF4-FFF2-40B4-BE49-F238E27FC236}">
                <a16:creationId xmlns:a16="http://schemas.microsoft.com/office/drawing/2014/main" id="{FBE3CE2B-1D62-7EB4-A364-4497BB85B483}"/>
              </a:ext>
            </a:extLst>
          </p:cNvPr>
          <p:cNvSpPr>
            <a:spLocks noGrp="1"/>
          </p:cNvSpPr>
          <p:nvPr>
            <p:ph idx="1"/>
          </p:nvPr>
        </p:nvSpPr>
        <p:spPr>
          <a:xfrm>
            <a:off x="310102" y="2409245"/>
            <a:ext cx="11330608" cy="4222143"/>
          </a:xfrm>
        </p:spPr>
        <p:txBody>
          <a:bodyPr>
            <a:normAutofit/>
          </a:bodyPr>
          <a:lstStyle/>
          <a:p>
            <a:r>
              <a:rPr lang="en-IN" b="1" i="1" dirty="0">
                <a:solidFill>
                  <a:schemeClr val="tx1"/>
                </a:solidFill>
              </a:rPr>
              <a:t>“Merchant Bank” </a:t>
            </a:r>
            <a:r>
              <a:rPr lang="en-IN" i="1" dirty="0"/>
              <a:t>refers to an organization that undertakes various corporate and investment services for its clients. It advises its clients on issues like corporate mergers/services of funded and non-funded nature and also on investment decisions.</a:t>
            </a:r>
          </a:p>
          <a:p>
            <a:r>
              <a:rPr lang="en-US" i="1" dirty="0"/>
              <a:t>The organization may be a bank, corporate body, firm or proprietary concerns.</a:t>
            </a:r>
          </a:p>
          <a:p>
            <a:r>
              <a:rPr lang="en-IN" b="1" i="1" dirty="0">
                <a:solidFill>
                  <a:srgbClr val="FF0000"/>
                </a:solidFill>
              </a:rPr>
              <a:t>“Merchant Banking” </a:t>
            </a:r>
            <a:r>
              <a:rPr lang="en-IN" i="1" dirty="0"/>
              <a:t>may be defined as “</a:t>
            </a:r>
            <a:r>
              <a:rPr lang="en-IN" b="1" i="1" dirty="0"/>
              <a:t>an institution which covers a wide range of activities such as management of customer services, portfolio management, credit syndication, credit counselling, insurance, etc”</a:t>
            </a:r>
          </a:p>
          <a:p>
            <a:r>
              <a:rPr lang="en-IN" dirty="0"/>
              <a:t>This term is used differently in different countries:</a:t>
            </a:r>
          </a:p>
          <a:p>
            <a:pPr marL="0" indent="0">
              <a:buNone/>
            </a:pPr>
            <a:r>
              <a:rPr lang="en-IN" dirty="0"/>
              <a:t>      </a:t>
            </a:r>
            <a:r>
              <a:rPr lang="en-IN" b="1" i="1" dirty="0"/>
              <a:t>Accepting and Issuing houses – in UK</a:t>
            </a:r>
          </a:p>
          <a:p>
            <a:pPr marL="0" indent="0">
              <a:buNone/>
            </a:pPr>
            <a:r>
              <a:rPr lang="en-IN" b="1" i="1" dirty="0"/>
              <a:t>      Investment Banks – in USA</a:t>
            </a:r>
          </a:p>
          <a:p>
            <a:pPr marL="0" indent="0">
              <a:buNone/>
            </a:pPr>
            <a:endParaRPr lang="en-IN" b="1" i="1" dirty="0"/>
          </a:p>
          <a:p>
            <a:endParaRPr lang="en-IN" dirty="0"/>
          </a:p>
        </p:txBody>
      </p:sp>
    </p:spTree>
    <p:extLst>
      <p:ext uri="{BB962C8B-B14F-4D97-AF65-F5344CB8AC3E}">
        <p14:creationId xmlns:p14="http://schemas.microsoft.com/office/powerpoint/2010/main" val="3967610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8C646-CB26-3D62-C138-D7599E72FFEA}"/>
              </a:ext>
            </a:extLst>
          </p:cNvPr>
          <p:cNvSpPr>
            <a:spLocks noGrp="1"/>
          </p:cNvSpPr>
          <p:nvPr>
            <p:ph type="title"/>
          </p:nvPr>
        </p:nvSpPr>
        <p:spPr/>
        <p:txBody>
          <a:bodyPr/>
          <a:lstStyle/>
          <a:p>
            <a:r>
              <a:rPr lang="en-IN" dirty="0">
                <a:latin typeface="Arial Rounded MT Bold" panose="020F0704030504030204" pitchFamily="34" charset="0"/>
              </a:rPr>
              <a:t>Merchant Banker:</a:t>
            </a:r>
          </a:p>
        </p:txBody>
      </p:sp>
      <p:sp>
        <p:nvSpPr>
          <p:cNvPr id="3" name="Content Placeholder 2">
            <a:extLst>
              <a:ext uri="{FF2B5EF4-FFF2-40B4-BE49-F238E27FC236}">
                <a16:creationId xmlns:a16="http://schemas.microsoft.com/office/drawing/2014/main" id="{D2D0D92C-F1D9-5F41-8314-34910BA42C66}"/>
              </a:ext>
            </a:extLst>
          </p:cNvPr>
          <p:cNvSpPr>
            <a:spLocks noGrp="1"/>
          </p:cNvSpPr>
          <p:nvPr>
            <p:ph idx="1"/>
          </p:nvPr>
        </p:nvSpPr>
        <p:spPr>
          <a:xfrm>
            <a:off x="1423283" y="2759103"/>
            <a:ext cx="9668787" cy="3951797"/>
          </a:xfrm>
        </p:spPr>
        <p:txBody>
          <a:bodyPr>
            <a:normAutofit/>
          </a:bodyPr>
          <a:lstStyle/>
          <a:p>
            <a:pPr marL="0" indent="0">
              <a:buNone/>
            </a:pPr>
            <a:r>
              <a:rPr lang="en-US" b="1" dirty="0"/>
              <a:t>Merchant Banker is an entity that performs different types of financial activities for its clients.</a:t>
            </a:r>
          </a:p>
          <a:p>
            <a:pPr marL="0" indent="0">
              <a:buNone/>
            </a:pPr>
            <a:r>
              <a:rPr lang="en-US" dirty="0"/>
              <a:t>SEBI defines a merchant banker as </a:t>
            </a:r>
            <a:r>
              <a:rPr lang="en-US" b="1" dirty="0"/>
              <a:t>“any person who is engaged in the business of issue management either by making arrangement regarding selling, buying or subscribing to securities as manager, consultant, advisor, or rendering corporate advisory services in relation to such issue management.”</a:t>
            </a:r>
          </a:p>
          <a:p>
            <a:endParaRPr lang="en-IN" dirty="0"/>
          </a:p>
        </p:txBody>
      </p:sp>
    </p:spTree>
    <p:extLst>
      <p:ext uri="{BB962C8B-B14F-4D97-AF65-F5344CB8AC3E}">
        <p14:creationId xmlns:p14="http://schemas.microsoft.com/office/powerpoint/2010/main" val="1850117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0FEAA-E820-D280-B83F-423CB4FA371F}"/>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2F8574F7-38F5-A2B7-9B6A-5D22DE9C7667}"/>
              </a:ext>
            </a:extLst>
          </p:cNvPr>
          <p:cNvSpPr>
            <a:spLocks noGrp="1"/>
          </p:cNvSpPr>
          <p:nvPr>
            <p:ph idx="1"/>
          </p:nvPr>
        </p:nvSpPr>
        <p:spPr>
          <a:xfrm>
            <a:off x="469127" y="2603499"/>
            <a:ext cx="11195435" cy="4107401"/>
          </a:xfrm>
        </p:spPr>
        <p:txBody>
          <a:bodyPr>
            <a:normAutofit/>
          </a:bodyPr>
          <a:lstStyle/>
          <a:p>
            <a:r>
              <a:rPr lang="en-US" sz="2100" b="1" dirty="0"/>
              <a:t>The activities carried out by merchant bankers are:</a:t>
            </a:r>
          </a:p>
          <a:p>
            <a:r>
              <a:rPr lang="en-US" dirty="0"/>
              <a:t>Private placement of securities</a:t>
            </a:r>
          </a:p>
          <a:p>
            <a:r>
              <a:rPr lang="en-US" dirty="0"/>
              <a:t>Managing public issue of securities</a:t>
            </a:r>
          </a:p>
          <a:p>
            <a:r>
              <a:rPr lang="en-US" dirty="0"/>
              <a:t>Management of international offerings like depository receipts, bonds, </a:t>
            </a:r>
            <a:r>
              <a:rPr lang="en-US" dirty="0" err="1"/>
              <a:t>etc</a:t>
            </a:r>
            <a:endParaRPr lang="en-US" dirty="0"/>
          </a:p>
          <a:p>
            <a:r>
              <a:rPr lang="en-US" dirty="0"/>
              <a:t>Satellite dealership of govt securities</a:t>
            </a:r>
          </a:p>
          <a:p>
            <a:r>
              <a:rPr lang="en-US" dirty="0"/>
              <a:t>Syndication of rupee term loans</a:t>
            </a:r>
          </a:p>
          <a:p>
            <a:r>
              <a:rPr lang="en-US" dirty="0"/>
              <a:t>Stock broking</a:t>
            </a:r>
          </a:p>
          <a:p>
            <a:r>
              <a:rPr lang="en-US" dirty="0"/>
              <a:t>International financial advisory services</a:t>
            </a:r>
          </a:p>
          <a:p>
            <a:endParaRPr lang="en-IN" dirty="0"/>
          </a:p>
        </p:txBody>
      </p:sp>
    </p:spTree>
    <p:extLst>
      <p:ext uri="{BB962C8B-B14F-4D97-AF65-F5344CB8AC3E}">
        <p14:creationId xmlns:p14="http://schemas.microsoft.com/office/powerpoint/2010/main" val="4268447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C9304-5E5F-9216-C160-61A1FF10B9B2}"/>
              </a:ext>
            </a:extLst>
          </p:cNvPr>
          <p:cNvSpPr>
            <a:spLocks noGrp="1"/>
          </p:cNvSpPr>
          <p:nvPr>
            <p:ph type="title"/>
          </p:nvPr>
        </p:nvSpPr>
        <p:spPr/>
        <p:txBody>
          <a:bodyPr/>
          <a:lstStyle/>
          <a:p>
            <a:r>
              <a:rPr lang="en-IN" dirty="0">
                <a:latin typeface="Arial Rounded MT Bold" panose="020F0704030504030204" pitchFamily="34" charset="0"/>
              </a:rPr>
              <a:t>Functions of Merchant Banking Operations:</a:t>
            </a:r>
          </a:p>
        </p:txBody>
      </p:sp>
      <p:sp>
        <p:nvSpPr>
          <p:cNvPr id="3" name="Content Placeholder 2">
            <a:extLst>
              <a:ext uri="{FF2B5EF4-FFF2-40B4-BE49-F238E27FC236}">
                <a16:creationId xmlns:a16="http://schemas.microsoft.com/office/drawing/2014/main" id="{2BBBBF82-3FBA-E5CA-5B49-3F43FC3B528A}"/>
              </a:ext>
            </a:extLst>
          </p:cNvPr>
          <p:cNvSpPr>
            <a:spLocks noGrp="1"/>
          </p:cNvSpPr>
          <p:nvPr>
            <p:ph idx="1"/>
          </p:nvPr>
        </p:nvSpPr>
        <p:spPr/>
        <p:txBody>
          <a:bodyPr/>
          <a:lstStyle/>
          <a:p>
            <a:pPr>
              <a:buFont typeface="+mj-lt"/>
              <a:buAutoNum type="arabicPeriod"/>
            </a:pPr>
            <a:r>
              <a:rPr lang="en-IN" dirty="0"/>
              <a:t>Portfolio Management</a:t>
            </a:r>
          </a:p>
          <a:p>
            <a:pPr>
              <a:buFont typeface="+mj-lt"/>
              <a:buAutoNum type="arabicPeriod"/>
            </a:pPr>
            <a:r>
              <a:rPr lang="en-IN" dirty="0"/>
              <a:t>Raising funds for clients</a:t>
            </a:r>
          </a:p>
          <a:p>
            <a:pPr>
              <a:buFont typeface="+mj-lt"/>
              <a:buAutoNum type="arabicPeriod"/>
            </a:pPr>
            <a:r>
              <a:rPr lang="en-IN" dirty="0"/>
              <a:t>Promotional activities</a:t>
            </a:r>
          </a:p>
          <a:p>
            <a:pPr>
              <a:buFont typeface="+mj-lt"/>
              <a:buAutoNum type="arabicPeriod"/>
            </a:pPr>
            <a:r>
              <a:rPr lang="en-IN" dirty="0"/>
              <a:t>Loan syndication</a:t>
            </a:r>
          </a:p>
          <a:p>
            <a:pPr>
              <a:buFont typeface="+mj-lt"/>
              <a:buAutoNum type="arabicPeriod"/>
            </a:pPr>
            <a:r>
              <a:rPr lang="en-IN" dirty="0"/>
              <a:t>Leasing services</a:t>
            </a:r>
          </a:p>
          <a:p>
            <a:pPr>
              <a:buFont typeface="+mj-lt"/>
              <a:buAutoNum type="arabicPeriod"/>
            </a:pPr>
            <a:r>
              <a:rPr lang="en-IN" dirty="0"/>
              <a:t>Venture capital finance</a:t>
            </a:r>
          </a:p>
          <a:p>
            <a:pPr>
              <a:buFont typeface="+mj-lt"/>
              <a:buAutoNum type="arabicPeriod"/>
            </a:pPr>
            <a:endParaRPr lang="en-IN" dirty="0"/>
          </a:p>
        </p:txBody>
      </p:sp>
    </p:spTree>
    <p:extLst>
      <p:ext uri="{BB962C8B-B14F-4D97-AF65-F5344CB8AC3E}">
        <p14:creationId xmlns:p14="http://schemas.microsoft.com/office/powerpoint/2010/main" val="2654909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322A0-1DC4-933B-A1FE-C5CB4E91051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5BFFDEE-76CE-D476-A38B-C18DCB6D4CDE}"/>
              </a:ext>
            </a:extLst>
          </p:cNvPr>
          <p:cNvSpPr>
            <a:spLocks noGrp="1"/>
          </p:cNvSpPr>
          <p:nvPr>
            <p:ph idx="1"/>
          </p:nvPr>
        </p:nvSpPr>
        <p:spPr>
          <a:xfrm>
            <a:off x="1154954" y="2608028"/>
            <a:ext cx="8825659" cy="3411772"/>
          </a:xfrm>
        </p:spPr>
        <p:txBody>
          <a:bodyPr/>
          <a:lstStyle/>
          <a:p>
            <a:pPr marL="0" indent="0">
              <a:buNone/>
            </a:pPr>
            <a:r>
              <a:rPr lang="en-IN" dirty="0"/>
              <a:t>7. Project appraisal and management</a:t>
            </a:r>
          </a:p>
          <a:p>
            <a:pPr marL="0" indent="0">
              <a:buNone/>
            </a:pPr>
            <a:r>
              <a:rPr lang="en-IN" dirty="0"/>
              <a:t>8. Financial Advising</a:t>
            </a:r>
          </a:p>
          <a:p>
            <a:pPr marL="0" indent="0">
              <a:buNone/>
            </a:pPr>
            <a:r>
              <a:rPr lang="en-IN" dirty="0"/>
              <a:t>9. Brokering</a:t>
            </a:r>
          </a:p>
          <a:p>
            <a:pPr marL="0" indent="0">
              <a:buNone/>
            </a:pPr>
            <a:r>
              <a:rPr lang="en-IN" dirty="0"/>
              <a:t>10. Mergers, De-mergers, Amalgamations and Acquisitions</a:t>
            </a:r>
          </a:p>
          <a:p>
            <a:pPr marL="0" indent="0">
              <a:buNone/>
            </a:pPr>
            <a:r>
              <a:rPr lang="en-IN" dirty="0"/>
              <a:t>11. Underwriting</a:t>
            </a:r>
          </a:p>
          <a:p>
            <a:pPr marL="0" indent="0">
              <a:buNone/>
            </a:pPr>
            <a:r>
              <a:rPr lang="en-IN" dirty="0"/>
              <a:t>12. Corporate </a:t>
            </a:r>
            <a:r>
              <a:rPr lang="en-IN"/>
              <a:t>Counseling</a:t>
            </a:r>
            <a:endParaRPr lang="en-IN" dirty="0"/>
          </a:p>
          <a:p>
            <a:pPr marL="0" indent="0">
              <a:buNone/>
            </a:pPr>
            <a:endParaRPr lang="en-IN" dirty="0"/>
          </a:p>
        </p:txBody>
      </p:sp>
    </p:spTree>
    <p:extLst>
      <p:ext uri="{BB962C8B-B14F-4D97-AF65-F5344CB8AC3E}">
        <p14:creationId xmlns:p14="http://schemas.microsoft.com/office/powerpoint/2010/main" val="3318932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8A25B-1FA7-73C3-1561-C45A978825C7}"/>
              </a:ext>
            </a:extLst>
          </p:cNvPr>
          <p:cNvSpPr>
            <a:spLocks noGrp="1"/>
          </p:cNvSpPr>
          <p:nvPr>
            <p:ph type="title"/>
          </p:nvPr>
        </p:nvSpPr>
        <p:spPr/>
        <p:txBody>
          <a:bodyPr/>
          <a:lstStyle/>
          <a:p>
            <a:r>
              <a:rPr lang="en-IN" b="1" dirty="0">
                <a:latin typeface="Arial Rounded MT Bold" panose="020F0704030504030204" pitchFamily="34" charset="0"/>
              </a:rPr>
              <a:t>LEASE FINANCING:</a:t>
            </a:r>
          </a:p>
        </p:txBody>
      </p:sp>
      <p:sp>
        <p:nvSpPr>
          <p:cNvPr id="3" name="Content Placeholder 2">
            <a:extLst>
              <a:ext uri="{FF2B5EF4-FFF2-40B4-BE49-F238E27FC236}">
                <a16:creationId xmlns:a16="http://schemas.microsoft.com/office/drawing/2014/main" id="{3EE1FB4C-D4AC-FFD8-DE87-AB2664804FB1}"/>
              </a:ext>
            </a:extLst>
          </p:cNvPr>
          <p:cNvSpPr>
            <a:spLocks noGrp="1"/>
          </p:cNvSpPr>
          <p:nvPr>
            <p:ph idx="1"/>
          </p:nvPr>
        </p:nvSpPr>
        <p:spPr>
          <a:xfrm>
            <a:off x="466531" y="2603500"/>
            <a:ext cx="11336693" cy="3983912"/>
          </a:xfrm>
        </p:spPr>
        <p:txBody>
          <a:bodyPr>
            <a:normAutofit/>
          </a:bodyPr>
          <a:lstStyle/>
          <a:p>
            <a:r>
              <a:rPr lang="en-IN" sz="2000" b="1" dirty="0">
                <a:solidFill>
                  <a:srgbClr val="FF0000"/>
                </a:solidFill>
              </a:rPr>
              <a:t>A lease is a contract outlining the terms under which one party agrees to rent property owned by another party.</a:t>
            </a:r>
          </a:p>
          <a:p>
            <a:r>
              <a:rPr lang="en-IN" dirty="0"/>
              <a:t>It guarantees the </a:t>
            </a:r>
            <a:r>
              <a:rPr lang="en-IN" b="1" dirty="0"/>
              <a:t>lessee</a:t>
            </a:r>
            <a:r>
              <a:rPr lang="en-IN" dirty="0"/>
              <a:t>, also known as the tenant, use of an asset and guarantees the </a:t>
            </a:r>
            <a:r>
              <a:rPr lang="en-IN" b="1" dirty="0"/>
              <a:t>lessor</a:t>
            </a:r>
            <a:r>
              <a:rPr lang="en-IN" dirty="0"/>
              <a:t>, the property owner or landlord, regular payments for a specified period in exchange.</a:t>
            </a:r>
          </a:p>
          <a:p>
            <a:r>
              <a:rPr lang="en-IN" dirty="0"/>
              <a:t>Leases are legal and binding contracts that set forth the terms of rental agreements in real estate and real and personal property.</a:t>
            </a:r>
          </a:p>
          <a:p>
            <a:r>
              <a:rPr lang="en-IN" dirty="0"/>
              <a:t>Some common features in all leases are: rent amount, due date, lessee and lessor etc.</a:t>
            </a:r>
          </a:p>
          <a:p>
            <a:r>
              <a:rPr lang="en-IN" sz="2000" b="1" i="1" dirty="0"/>
              <a:t>A lease is a contract between the owner of an asset(lessor) and its user (lessee) for the right to use the asset during a specified period in return for a mutually agreed period in return for a mutually agreed periodic payment (lease rentals).</a:t>
            </a:r>
          </a:p>
        </p:txBody>
      </p:sp>
    </p:spTree>
    <p:extLst>
      <p:ext uri="{BB962C8B-B14F-4D97-AF65-F5344CB8AC3E}">
        <p14:creationId xmlns:p14="http://schemas.microsoft.com/office/powerpoint/2010/main" val="391283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F9762-7D8A-B26F-6FDE-4E0F49CB030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125A820-EABF-B9D5-E24B-E64401FCCFC7}"/>
              </a:ext>
            </a:extLst>
          </p:cNvPr>
          <p:cNvSpPr>
            <a:spLocks noGrp="1"/>
          </p:cNvSpPr>
          <p:nvPr>
            <p:ph idx="1"/>
          </p:nvPr>
        </p:nvSpPr>
        <p:spPr/>
        <p:txBody>
          <a:bodyPr/>
          <a:lstStyle/>
          <a:p>
            <a:r>
              <a:rPr lang="en-IN" sz="2000" b="1" dirty="0"/>
              <a:t>Important Features:</a:t>
            </a:r>
          </a:p>
          <a:p>
            <a:pPr marL="400050" indent="-400050">
              <a:buFont typeface="+mj-lt"/>
              <a:buAutoNum type="romanLcPeriod"/>
            </a:pPr>
            <a:r>
              <a:rPr lang="en-IN" dirty="0"/>
              <a:t>Separation of ownership of the asset from its usage.</a:t>
            </a:r>
          </a:p>
          <a:p>
            <a:pPr marL="400050" indent="-400050">
              <a:buFont typeface="+mj-lt"/>
              <a:buAutoNum type="romanLcPeriod"/>
            </a:pPr>
            <a:r>
              <a:rPr lang="en-IN" dirty="0"/>
              <a:t>Lease involves a contract whereby the ownership, financing and risk taking of any equipment or asset are separated and shared by two ore more parties.</a:t>
            </a:r>
          </a:p>
        </p:txBody>
      </p:sp>
    </p:spTree>
    <p:extLst>
      <p:ext uri="{BB962C8B-B14F-4D97-AF65-F5344CB8AC3E}">
        <p14:creationId xmlns:p14="http://schemas.microsoft.com/office/powerpoint/2010/main" val="25587806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441</TotalTime>
  <Words>845</Words>
  <Application>Microsoft Office PowerPoint</Application>
  <PresentationFormat>Widescreen</PresentationFormat>
  <Paragraphs>109</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Arial Rounded MT Bold</vt:lpstr>
      <vt:lpstr>Century Gothic</vt:lpstr>
      <vt:lpstr>Wingdings</vt:lpstr>
      <vt:lpstr>Wingdings 3</vt:lpstr>
      <vt:lpstr>Ion Boardroom</vt:lpstr>
      <vt:lpstr>BANKING AND FINANCIAL SERVICES  MODERN BANKING OPERATIONS AND SERVICES (DSE 1) </vt:lpstr>
      <vt:lpstr>AN OVERVIEW OF BANKING AND FINANCIAL SERVICES</vt:lpstr>
      <vt:lpstr>MERCHANT/INVESTMENT BANKING:</vt:lpstr>
      <vt:lpstr>Merchant Banker:</vt:lpstr>
      <vt:lpstr>PowerPoint Presentation</vt:lpstr>
      <vt:lpstr>Functions of Merchant Banking Operations:</vt:lpstr>
      <vt:lpstr>PowerPoint Presentation</vt:lpstr>
      <vt:lpstr>LEASE FINANCING:</vt:lpstr>
      <vt:lpstr>PowerPoint Presentation</vt:lpstr>
      <vt:lpstr>PowerPoint Presentation</vt:lpstr>
      <vt:lpstr>Types of Lease Agreements:</vt:lpstr>
      <vt:lpstr>Financial Lease may take 3 forms:</vt:lpstr>
      <vt:lpstr>PowerPoint Presentation</vt:lpstr>
      <vt:lpstr>Benefits of Leasing:</vt:lpstr>
      <vt:lpstr>Disadvantages of Leasing:</vt:lpstr>
      <vt:lpstr>FACTORING</vt:lpstr>
      <vt:lpstr>PowerPoint Presentation</vt:lpstr>
      <vt:lpstr>Functions of a Factor: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BANKING AND FINANCIAL SERVICES  MODERN BANKING OPERATIONS AND SERVICES (DSE 1)</dc:title>
  <dc:creator>Sanchana Mandrekar</dc:creator>
  <cp:lastModifiedBy>Sanchana Mandrekar</cp:lastModifiedBy>
  <cp:revision>12</cp:revision>
  <dcterms:created xsi:type="dcterms:W3CDTF">2023-07-12T02:49:44Z</dcterms:created>
  <dcterms:modified xsi:type="dcterms:W3CDTF">2023-07-22T05:15:44Z</dcterms:modified>
</cp:coreProperties>
</file>